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70" r:id="rId4"/>
    <p:sldId id="260" r:id="rId5"/>
    <p:sldId id="259" r:id="rId6"/>
    <p:sldId id="261" r:id="rId7"/>
    <p:sldId id="262" r:id="rId8"/>
    <p:sldId id="272" r:id="rId9"/>
    <p:sldId id="271" r:id="rId10"/>
    <p:sldId id="273" r:id="rId11"/>
    <p:sldId id="274" r:id="rId12"/>
    <p:sldId id="264" r:id="rId13"/>
    <p:sldId id="26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019" autoAdjust="0"/>
  </p:normalViewPr>
  <p:slideViewPr>
    <p:cSldViewPr snapToGrid="0">
      <p:cViewPr>
        <p:scale>
          <a:sx n="60" d="100"/>
          <a:sy n="60" d="100"/>
        </p:scale>
        <p:origin x="-110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27-04-2019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12</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058FF35-F988-4967-B44B-D15833631078}"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88217-96C0-4F0A-B008-ACCDE2D27A5C}"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253D0-581D-4B38-8871-F1B671D22377}"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7230-B7DF-443E-9457-59609500FB96}"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C48B5-76C4-4A78-B99C-083B5643135C}"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3443-335E-4322-98A6-D1A2E3013A8F}"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9AF68-06EC-4899-A207-7383F555774F}" type="datetime1">
              <a:rPr lang="en-IN" smtClean="0"/>
              <a:t>27-04-2019</a:t>
            </a:fld>
            <a:endParaRPr lang="en-IN"/>
          </a:p>
        </p:txBody>
      </p:sp>
      <p:sp>
        <p:nvSpPr>
          <p:cNvPr id="8" name="Footer Placeholder 7"/>
          <p:cNvSpPr>
            <a:spLocks noGrp="1"/>
          </p:cNvSpPr>
          <p:nvPr>
            <p:ph type="ftr" sz="quarter" idx="11"/>
          </p:nvPr>
        </p:nvSpPr>
        <p:spPr/>
        <p:txBody>
          <a:bodyPr/>
          <a:lstStyle/>
          <a:p>
            <a:r>
              <a:rPr lang="en-US"/>
              <a:t>UE16CS333 course project (2019 CSE 6th Semester)</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F25C2-5269-4AFD-A7E5-FB3CD0BED568}" type="datetime1">
              <a:rPr lang="en-IN" smtClean="0"/>
              <a:t>27-04-2019</a:t>
            </a:fld>
            <a:endParaRPr lang="en-IN"/>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6C980-B96C-43EC-AD1D-A7C726BE2453}" type="datetime1">
              <a:rPr lang="en-IN" smtClean="0"/>
              <a:t>27-04-2019</a:t>
            </a:fld>
            <a:endParaRPr lang="en-IN"/>
          </a:p>
        </p:txBody>
      </p:sp>
      <p:sp>
        <p:nvSpPr>
          <p:cNvPr id="3" name="Footer Placeholder 2"/>
          <p:cNvSpPr>
            <a:spLocks noGrp="1"/>
          </p:cNvSpPr>
          <p:nvPr>
            <p:ph type="ftr" sz="quarter" idx="11"/>
          </p:nvPr>
        </p:nvSpPr>
        <p:spPr/>
        <p:txBody>
          <a:bodyPr/>
          <a:lstStyle/>
          <a:p>
            <a:r>
              <a:rPr lang="en-US"/>
              <a:t>UE16CS333 course project (2019 CSE 6th Semester)</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B72DC7-335D-4404-A255-7BC550A05BFE}"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CE920C-3BAD-4843-BAC0-CB7AB9A2A36D}"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306F91-52AE-4F4D-8D3F-CDB903D6061D}" type="datetime1">
              <a:rPr lang="en-IN" smtClean="0"/>
              <a:t>27-04-2019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UE16CS333 course project (2019 CSE 6th Semester)</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3.us-east-2.amazonaws.com/propaganda-datathon/dataset/datasets-v5.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34" y="4700829"/>
            <a:ext cx="8106771" cy="1891039"/>
          </a:xfrm>
        </p:spPr>
        <p:txBody>
          <a:bodyPr>
            <a:normAutofit fontScale="90000"/>
          </a:bodyPr>
          <a:lstStyle/>
          <a:p>
            <a:r>
              <a:rPr lang="en-US" dirty="0" smtClean="0"/>
              <a:t/>
            </a:r>
            <a:br>
              <a:rPr lang="en-US" dirty="0" smtClean="0"/>
            </a:br>
            <a:r>
              <a:rPr lang="en-US" b="1" dirty="0" smtClean="0"/>
              <a:t>Course </a:t>
            </a:r>
            <a:r>
              <a:rPr lang="en-US" b="1" dirty="0"/>
              <a:t>Project </a:t>
            </a:r>
            <a:r>
              <a:rPr lang="en-US" b="1" dirty="0" smtClean="0"/>
              <a:t>title</a:t>
            </a:r>
            <a:r>
              <a:rPr lang="en-US" dirty="0" smtClean="0"/>
              <a:t/>
            </a:r>
            <a:br>
              <a:rPr lang="en-US" dirty="0" smtClean="0"/>
            </a:br>
            <a:r>
              <a:rPr lang="en-US" dirty="0"/>
              <a:t/>
            </a:r>
            <a:br>
              <a:rPr lang="en-US" dirty="0"/>
            </a:br>
            <a:r>
              <a:rPr lang="en-US" dirty="0" smtClean="0"/>
              <a:t>“Detect propaganda in news articles” </a:t>
            </a:r>
            <a:r>
              <a:rPr lang="en-US" dirty="0"/>
              <a:t/>
            </a:r>
            <a:br>
              <a:rPr lang="en-US" dirty="0"/>
            </a:br>
            <a:endParaRPr lang="en-IN" dirty="0"/>
          </a:p>
        </p:txBody>
      </p:sp>
      <p:sp>
        <p:nvSpPr>
          <p:cNvPr id="3" name="Subtitle 2"/>
          <p:cNvSpPr>
            <a:spLocks noGrp="1"/>
          </p:cNvSpPr>
          <p:nvPr>
            <p:ph type="subTitle" idx="1"/>
          </p:nvPr>
        </p:nvSpPr>
        <p:spPr>
          <a:xfrm>
            <a:off x="8432800" y="4960137"/>
            <a:ext cx="3644900" cy="1463040"/>
          </a:xfrm>
        </p:spPr>
        <p:txBody>
          <a:bodyPr>
            <a:normAutofit fontScale="92500" lnSpcReduction="10000"/>
          </a:bodyPr>
          <a:lstStyle/>
          <a:p>
            <a:r>
              <a:rPr lang="en-US" b="1" dirty="0"/>
              <a:t>Team number : </a:t>
            </a:r>
            <a:r>
              <a:rPr lang="en-US" b="1" dirty="0" smtClean="0"/>
              <a:t>16</a:t>
            </a:r>
          </a:p>
          <a:p>
            <a:r>
              <a:rPr lang="en-US" b="1" dirty="0" smtClean="0"/>
              <a:t>Vaibhav B.V.        </a:t>
            </a:r>
            <a:r>
              <a:rPr lang="en-US" dirty="0" smtClean="0"/>
              <a:t>01FB16ECS430</a:t>
            </a:r>
            <a:endParaRPr lang="en-US" b="1" dirty="0"/>
          </a:p>
          <a:p>
            <a:r>
              <a:rPr lang="en-US" b="1" dirty="0" smtClean="0"/>
              <a:t>Krishna Khurana  </a:t>
            </a:r>
            <a:r>
              <a:rPr lang="en-US" dirty="0" smtClean="0"/>
              <a:t>01FB16ECS482</a:t>
            </a:r>
            <a:endParaRPr lang="en-US" dirty="0"/>
          </a:p>
          <a:p>
            <a:r>
              <a:rPr lang="en-US" b="1" dirty="0" smtClean="0"/>
              <a:t>Vikram G 	             </a:t>
            </a:r>
            <a:r>
              <a:rPr lang="en-US" dirty="0" smtClean="0"/>
              <a:t>01FB16ECS484</a:t>
            </a:r>
            <a:endParaRPr lang="en-US" dirty="0"/>
          </a:p>
          <a:p>
            <a:r>
              <a:rPr lang="en-US" dirty="0"/>
              <a:t>UE16CS333  project submission</a:t>
            </a:r>
            <a:endParaRPr lang="en-IN" dirty="0"/>
          </a:p>
        </p:txBody>
      </p:sp>
    </p:spTree>
    <p:extLst>
      <p:ext uri="{BB962C8B-B14F-4D97-AF65-F5344CB8AC3E}">
        <p14:creationId xmlns:p14="http://schemas.microsoft.com/office/powerpoint/2010/main" val="2575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Propaganda detection at sentence level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81777606"/>
              </p:ext>
            </p:extLst>
          </p:nvPr>
        </p:nvGraphicFramePr>
        <p:xfrm>
          <a:off x="1023938" y="2286000"/>
          <a:ext cx="9720262" cy="2570480"/>
        </p:xfrm>
        <a:graphic>
          <a:graphicData uri="http://schemas.openxmlformats.org/drawingml/2006/table">
            <a:tbl>
              <a:tblPr firstRow="1" bandRow="1">
                <a:tableStyleId>{5C22544A-7EE6-4342-B048-85BDC9FD1C3A}</a:tableStyleId>
              </a:tblPr>
              <a:tblGrid>
                <a:gridCol w="4860131"/>
                <a:gridCol w="4860131"/>
              </a:tblGrid>
              <a:tr h="370840">
                <a:tc>
                  <a:txBody>
                    <a:bodyPr/>
                    <a:lstStyle/>
                    <a:p>
                      <a:r>
                        <a:rPr lang="en-US" dirty="0" smtClean="0"/>
                        <a:t>Red_Herring</a:t>
                      </a:r>
                      <a:r>
                        <a:rPr lang="en-US" baseline="0" dirty="0" smtClean="0"/>
                        <a:t> using sentence similarity</a:t>
                      </a:r>
                      <a:endParaRPr lang="en-US" dirty="0">
                        <a:solidFill>
                          <a:schemeClr val="bg1"/>
                        </a:solidFill>
                      </a:endParaRPr>
                    </a:p>
                  </a:txBody>
                  <a:tcPr/>
                </a:tc>
                <a:tc>
                  <a:txBody>
                    <a:bodyPr/>
                    <a:lstStyle/>
                    <a:p>
                      <a:r>
                        <a:rPr lang="en-US" dirty="0" smtClean="0"/>
                        <a:t>Loaded_Language</a:t>
                      </a:r>
                      <a:r>
                        <a:rPr lang="en-US" baseline="0" dirty="0" smtClean="0"/>
                        <a:t> using sentiment score</a:t>
                      </a:r>
                      <a:endParaRPr lang="en-US" dirty="0"/>
                    </a:p>
                  </a:txBody>
                  <a:tcPr/>
                </a:tc>
              </a:tr>
              <a:tr h="370840">
                <a:tc>
                  <a:txBody>
                    <a:bodyPr/>
                    <a:lstStyle/>
                    <a:p>
                      <a:r>
                        <a:rPr lang="en-US" dirty="0" smtClean="0">
                          <a:solidFill>
                            <a:schemeClr val="tx1"/>
                          </a:solidFill>
                        </a:rPr>
                        <a:t>Principle Used: If the news article</a:t>
                      </a:r>
                      <a:r>
                        <a:rPr lang="en-US" baseline="0" dirty="0" smtClean="0">
                          <a:solidFill>
                            <a:schemeClr val="tx1"/>
                          </a:solidFill>
                        </a:rPr>
                        <a:t> or speaker tries to deviate the public from the main topic, by introducing irreverent data.</a:t>
                      </a:r>
                      <a:endParaRPr lang="en-US" dirty="0">
                        <a:solidFill>
                          <a:schemeClr val="tx1"/>
                        </a:solidFill>
                      </a:endParaRPr>
                    </a:p>
                  </a:txBody>
                  <a:tcPr/>
                </a:tc>
                <a:tc>
                  <a:txBody>
                    <a:bodyPr/>
                    <a:lstStyle/>
                    <a:p>
                      <a:r>
                        <a:rPr lang="en-US" dirty="0" smtClean="0"/>
                        <a:t>Principle</a:t>
                      </a:r>
                      <a:r>
                        <a:rPr lang="en-US" baseline="0" dirty="0" smtClean="0"/>
                        <a:t> Used: It has been found that articles which are propagandistic, use extreme language like extreme +ve or extreme –ve.</a:t>
                      </a:r>
                      <a:endParaRPr lang="en-US" dirty="0"/>
                    </a:p>
                  </a:txBody>
                  <a:tcPr/>
                </a:tc>
              </a:tr>
              <a:tr h="370840">
                <a:tc>
                  <a:txBody>
                    <a:bodyPr/>
                    <a:lstStyle/>
                    <a:p>
                      <a:r>
                        <a:rPr lang="en-US" dirty="0" smtClean="0">
                          <a:solidFill>
                            <a:schemeClr val="tx1"/>
                          </a:solidFill>
                        </a:rPr>
                        <a:t>We</a:t>
                      </a:r>
                      <a:r>
                        <a:rPr lang="en-US" baseline="0" dirty="0" smtClean="0">
                          <a:solidFill>
                            <a:schemeClr val="tx1"/>
                          </a:solidFill>
                        </a:rPr>
                        <a:t> took a sample of the whole dataset, and only for the sentences with similarity score &gt; 0.75 </a:t>
                      </a:r>
                    </a:p>
                    <a:p>
                      <a:r>
                        <a:rPr lang="en-US" baseline="0" dirty="0" smtClean="0">
                          <a:solidFill>
                            <a:schemeClr val="tx1"/>
                          </a:solidFill>
                        </a:rPr>
                        <a:t>(from the article topic).</a:t>
                      </a:r>
                      <a:endParaRPr lang="en-US" dirty="0">
                        <a:solidFill>
                          <a:schemeClr val="tx1"/>
                        </a:solidFill>
                      </a:endParaRPr>
                    </a:p>
                  </a:txBody>
                  <a:tcPr/>
                </a:tc>
                <a:tc>
                  <a:txBody>
                    <a:bodyPr/>
                    <a:lstStyle/>
                    <a:p>
                      <a:r>
                        <a:rPr lang="en-US" dirty="0" smtClean="0"/>
                        <a:t>Here we worked</a:t>
                      </a:r>
                      <a:r>
                        <a:rPr lang="en-US" baseline="0" dirty="0" smtClean="0"/>
                        <a:t> on whole dataset, converted the sentence into sentiment features, like </a:t>
                      </a:r>
                    </a:p>
                    <a:p>
                      <a:r>
                        <a:rPr lang="en-US" baseline="0" dirty="0" smtClean="0"/>
                        <a:t>ANGRY, SAD,HAPPY,INSPIRED,AMUSED</a:t>
                      </a:r>
                      <a:endParaRPr lang="en-US" dirty="0"/>
                    </a:p>
                  </a:txBody>
                  <a:tcPr/>
                </a:tc>
              </a:tr>
              <a:tr h="370840">
                <a:tc>
                  <a:txBody>
                    <a:bodyPr/>
                    <a:lstStyle/>
                    <a:p>
                      <a:r>
                        <a:rPr lang="en-US" dirty="0" smtClean="0">
                          <a:solidFill>
                            <a:schemeClr val="tx1"/>
                          </a:solidFill>
                        </a:rPr>
                        <a:t>Accuracy : 82.65 %</a:t>
                      </a:r>
                      <a:endParaRPr lang="en-US" dirty="0">
                        <a:solidFill>
                          <a:schemeClr val="tx1"/>
                        </a:solidFill>
                      </a:endParaRPr>
                    </a:p>
                  </a:txBody>
                  <a:tcPr/>
                </a:tc>
                <a:tc>
                  <a:txBody>
                    <a:bodyPr/>
                    <a:lstStyle/>
                    <a:p>
                      <a:r>
                        <a:rPr lang="en-US" dirty="0" smtClean="0"/>
                        <a:t>Accuracy : 71.75 %</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spTree>
    <p:extLst>
      <p:ext uri="{BB962C8B-B14F-4D97-AF65-F5344CB8AC3E}">
        <p14:creationId xmlns:p14="http://schemas.microsoft.com/office/powerpoint/2010/main" val="158812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405872" cy="1499616"/>
          </a:xfrm>
        </p:spPr>
        <p:txBody>
          <a:bodyPr/>
          <a:lstStyle/>
          <a:p>
            <a:r>
              <a:rPr lang="en-US" dirty="0"/>
              <a:t>	</a:t>
            </a:r>
            <a:r>
              <a:rPr lang="en-US" dirty="0" smtClean="0"/>
              <a:t>Results of RED_herring using </a:t>
            </a:r>
            <a:br>
              <a:rPr lang="en-US" dirty="0" smtClean="0"/>
            </a:br>
            <a:r>
              <a:rPr lang="en-US" dirty="0" smtClean="0"/>
              <a:t>    similarity b/w sentences and topic</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130" y="2838760"/>
            <a:ext cx="7551683" cy="3257841"/>
          </a:xfrm>
        </p:spPr>
      </p:pic>
      <p:sp>
        <p:nvSpPr>
          <p:cNvPr id="4" name="Footer Placeholder 3"/>
          <p:cNvSpPr>
            <a:spLocks noGrp="1"/>
          </p:cNvSpPr>
          <p:nvPr>
            <p:ph type="ftr" sz="quarter" idx="11"/>
          </p:nvPr>
        </p:nvSpPr>
        <p:spPr/>
        <p:txBody>
          <a:bodyPr/>
          <a:lstStyle/>
          <a:p>
            <a:r>
              <a:rPr lang="en-US" smtClean="0"/>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cxnSp>
        <p:nvCxnSpPr>
          <p:cNvPr id="8" name="Straight Arrow Connector 7"/>
          <p:cNvCxnSpPr/>
          <p:nvPr/>
        </p:nvCxnSpPr>
        <p:spPr>
          <a:xfrm flipV="1">
            <a:off x="8040414" y="2546131"/>
            <a:ext cx="1639614" cy="43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38138" y="2396359"/>
            <a:ext cx="2822028" cy="1754326"/>
          </a:xfrm>
          <a:prstGeom prst="rect">
            <a:avLst/>
          </a:prstGeom>
          <a:noFill/>
        </p:spPr>
        <p:txBody>
          <a:bodyPr wrap="square" rtlCol="0">
            <a:spAutoFit/>
          </a:bodyPr>
          <a:lstStyle/>
          <a:p>
            <a:r>
              <a:rPr lang="en-US" b="1" u="sng" dirty="0" smtClean="0"/>
              <a:t>Non-propaganda</a:t>
            </a:r>
            <a:r>
              <a:rPr lang="en-US" dirty="0" smtClean="0"/>
              <a:t> :</a:t>
            </a:r>
          </a:p>
          <a:p>
            <a:r>
              <a:rPr lang="en-US" dirty="0" smtClean="0"/>
              <a:t>We can see that there are more non-propagandistic articles with similarity values greater than 0.75 than propagandistic articles</a:t>
            </a:r>
            <a:endParaRPr lang="en-US" dirty="0"/>
          </a:p>
        </p:txBody>
      </p:sp>
      <p:cxnSp>
        <p:nvCxnSpPr>
          <p:cNvPr id="12" name="Straight Arrow Connector 11"/>
          <p:cNvCxnSpPr/>
          <p:nvPr/>
        </p:nvCxnSpPr>
        <p:spPr>
          <a:xfrm>
            <a:off x="7725103" y="5659821"/>
            <a:ext cx="1954925" cy="173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884979" y="5746531"/>
            <a:ext cx="2112580" cy="646331"/>
          </a:xfrm>
          <a:prstGeom prst="rect">
            <a:avLst/>
          </a:prstGeom>
          <a:noFill/>
        </p:spPr>
        <p:txBody>
          <a:bodyPr wrap="square" rtlCol="0">
            <a:spAutoFit/>
          </a:bodyPr>
          <a:lstStyle/>
          <a:p>
            <a:r>
              <a:rPr lang="en-US" b="1" u="sng" dirty="0" smtClean="0"/>
              <a:t>Propagandistic  articles</a:t>
            </a:r>
            <a:endParaRPr lang="en-US" b="1" u="sng" dirty="0"/>
          </a:p>
        </p:txBody>
      </p:sp>
    </p:spTree>
    <p:extLst>
      <p:ext uri="{BB962C8B-B14F-4D97-AF65-F5344CB8AC3E}">
        <p14:creationId xmlns:p14="http://schemas.microsoft.com/office/powerpoint/2010/main" val="214169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12</a:t>
            </a:fld>
            <a:endParaRPr lang="en-IN"/>
          </a:p>
        </p:txBody>
      </p:sp>
      <p:graphicFrame>
        <p:nvGraphicFramePr>
          <p:cNvPr id="8" name="Content Placeholder 7">
            <a:extLst>
              <a:ext uri="{FF2B5EF4-FFF2-40B4-BE49-F238E27FC236}">
                <a16:creationId xmlns="" xmlns:a16="http://schemas.microsoft.com/office/drawing/2014/main" id="{069F9358-F86B-4853-BD2D-15FEA8A71D5F}"/>
              </a:ext>
            </a:extLst>
          </p:cNvPr>
          <p:cNvGraphicFramePr>
            <a:graphicFrameLocks noGrp="1"/>
          </p:cNvGraphicFramePr>
          <p:nvPr>
            <p:ph idx="1"/>
            <p:extLst>
              <p:ext uri="{D42A27DB-BD31-4B8C-83A1-F6EECF244321}">
                <p14:modId xmlns:p14="http://schemas.microsoft.com/office/powerpoint/2010/main" val="3032787128"/>
              </p:ext>
            </p:extLst>
          </p:nvPr>
        </p:nvGraphicFramePr>
        <p:xfrm>
          <a:off x="337351" y="2286000"/>
          <a:ext cx="11390051" cy="3383280"/>
        </p:xfrm>
        <a:graphic>
          <a:graphicData uri="http://schemas.openxmlformats.org/drawingml/2006/table">
            <a:tbl>
              <a:tblPr firstRow="1" bandRow="1">
                <a:tableStyleId>{5C22544A-7EE6-4342-B048-85BDC9FD1C3A}</a:tableStyleId>
              </a:tblPr>
              <a:tblGrid>
                <a:gridCol w="974332">
                  <a:extLst>
                    <a:ext uri="{9D8B030D-6E8A-4147-A177-3AD203B41FA5}">
                      <a16:colId xmlns="" xmlns:a16="http://schemas.microsoft.com/office/drawing/2014/main" val="4260327331"/>
                    </a:ext>
                  </a:extLst>
                </a:gridCol>
                <a:gridCol w="10415719">
                  <a:extLst>
                    <a:ext uri="{9D8B030D-6E8A-4147-A177-3AD203B41FA5}">
                      <a16:colId xmlns="" xmlns:a16="http://schemas.microsoft.com/office/drawing/2014/main" val="1760316715"/>
                    </a:ext>
                  </a:extLst>
                </a:gridCol>
              </a:tblGrid>
              <a:tr h="370840">
                <a:tc>
                  <a:txBody>
                    <a:bodyPr/>
                    <a:lstStyle/>
                    <a:p>
                      <a:r>
                        <a:rPr lang="en-IN" dirty="0"/>
                        <a:t>Serial </a:t>
                      </a:r>
                    </a:p>
                    <a:p>
                      <a:r>
                        <a:rPr lang="en-IN" dirty="0"/>
                        <a:t>No </a:t>
                      </a:r>
                    </a:p>
                  </a:txBody>
                  <a:tcPr/>
                </a:tc>
                <a:tc>
                  <a:txBody>
                    <a:bodyPr/>
                    <a:lstStyle/>
                    <a:p>
                      <a:r>
                        <a:rPr lang="en-IN" dirty="0"/>
                        <a:t>Top Learning in this project </a:t>
                      </a:r>
                    </a:p>
                  </a:txBody>
                  <a:tcPr/>
                </a:tc>
                <a:extLst>
                  <a:ext uri="{0D108BD9-81ED-4DB2-BD59-A6C34878D82A}">
                    <a16:rowId xmlns="" xmlns:a16="http://schemas.microsoft.com/office/drawing/2014/main" val="1324208547"/>
                  </a:ext>
                </a:extLst>
              </a:tr>
              <a:tr h="370840">
                <a:tc>
                  <a:txBody>
                    <a:bodyPr/>
                    <a:lstStyle/>
                    <a:p>
                      <a:r>
                        <a:rPr lang="en-IN" dirty="0"/>
                        <a:t>1</a:t>
                      </a:r>
                    </a:p>
                  </a:txBody>
                  <a:tcPr/>
                </a:tc>
                <a:tc>
                  <a:txBody>
                    <a:bodyPr/>
                    <a:lstStyle/>
                    <a:p>
                      <a:r>
                        <a:rPr lang="en-IN" dirty="0" smtClean="0"/>
                        <a:t>We learnt that a simple linear</a:t>
                      </a:r>
                      <a:r>
                        <a:rPr lang="en-IN" baseline="0" dirty="0" smtClean="0"/>
                        <a:t> model can outperform complex models like ANN and LSTM  if the dataset is well balanced.</a:t>
                      </a:r>
                      <a:endParaRPr lang="en-IN" dirty="0"/>
                    </a:p>
                    <a:p>
                      <a:endParaRPr lang="en-IN" dirty="0"/>
                    </a:p>
                  </a:txBody>
                  <a:tcPr/>
                </a:tc>
                <a:extLst>
                  <a:ext uri="{0D108BD9-81ED-4DB2-BD59-A6C34878D82A}">
                    <a16:rowId xmlns="" xmlns:a16="http://schemas.microsoft.com/office/drawing/2014/main" val="1476782503"/>
                  </a:ext>
                </a:extLst>
              </a:tr>
              <a:tr h="370840">
                <a:tc>
                  <a:txBody>
                    <a:bodyPr/>
                    <a:lstStyle/>
                    <a:p>
                      <a:r>
                        <a:rPr lang="en-IN" dirty="0" smtClean="0"/>
                        <a:t>2</a:t>
                      </a:r>
                      <a:endParaRPr lang="en-IN" dirty="0"/>
                    </a:p>
                  </a:txBody>
                  <a:tcPr/>
                </a:tc>
                <a:tc>
                  <a:txBody>
                    <a:bodyPr/>
                    <a:lstStyle/>
                    <a:p>
                      <a:r>
                        <a:rPr lang="en-IN" dirty="0" smtClean="0"/>
                        <a:t>Here the</a:t>
                      </a:r>
                      <a:r>
                        <a:rPr lang="en-IN" baseline="0" dirty="0" smtClean="0"/>
                        <a:t> sparse vector strategy seems to work better than dense vector strategy, since sparse vector represents more information.</a:t>
                      </a:r>
                      <a:endParaRPr lang="en-IN" dirty="0"/>
                    </a:p>
                    <a:p>
                      <a:endParaRPr lang="en-IN" dirty="0"/>
                    </a:p>
                  </a:txBody>
                  <a:tcPr/>
                </a:tc>
                <a:extLst>
                  <a:ext uri="{0D108BD9-81ED-4DB2-BD59-A6C34878D82A}">
                    <a16:rowId xmlns="" xmlns:a16="http://schemas.microsoft.com/office/drawing/2014/main" val="1175998487"/>
                  </a:ext>
                </a:extLst>
              </a:tr>
              <a:tr h="370840">
                <a:tc>
                  <a:txBody>
                    <a:bodyPr/>
                    <a:lstStyle/>
                    <a:p>
                      <a:endParaRPr lang="en-IN" dirty="0" smtClean="0"/>
                    </a:p>
                    <a:p>
                      <a:r>
                        <a:rPr lang="en-IN" dirty="0" smtClean="0"/>
                        <a:t>3</a:t>
                      </a:r>
                      <a:endParaRPr lang="en-IN" dirty="0"/>
                    </a:p>
                  </a:txBody>
                  <a:tcPr/>
                </a:tc>
                <a:tc>
                  <a:txBody>
                    <a:bodyPr/>
                    <a:lstStyle/>
                    <a:p>
                      <a:r>
                        <a:rPr lang="en-IN" dirty="0" smtClean="0"/>
                        <a:t>For</a:t>
                      </a:r>
                      <a:r>
                        <a:rPr lang="en-IN" baseline="0" dirty="0" smtClean="0"/>
                        <a:t> propaganda detection at sentence level, we found that if any sentence deviates from the main theme it is leading to propaganda; Also if sentences uses extreme language there is a higher possibility that the sentence will contain propaganda.</a:t>
                      </a:r>
                      <a:endParaRPr lang="en-IN" dirty="0"/>
                    </a:p>
                  </a:txBody>
                  <a:tcPr/>
                </a:tc>
                <a:extLst>
                  <a:ext uri="{0D108BD9-81ED-4DB2-BD59-A6C34878D82A}">
                    <a16:rowId xmlns="" xmlns:a16="http://schemas.microsoft.com/office/drawing/2014/main" val="458392455"/>
                  </a:ext>
                </a:extLst>
              </a:tr>
            </a:tbl>
          </a:graphicData>
        </a:graphic>
      </p:graphicFrame>
    </p:spTree>
    <p:extLst>
      <p:ext uri="{BB962C8B-B14F-4D97-AF65-F5344CB8AC3E}">
        <p14:creationId xmlns:p14="http://schemas.microsoft.com/office/powerpoint/2010/main" val="3032635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Challenges unresolved so far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13</a:t>
            </a:fld>
            <a:endParaRPr lang="en-IN"/>
          </a:p>
        </p:txBody>
      </p:sp>
      <p:graphicFrame>
        <p:nvGraphicFramePr>
          <p:cNvPr id="8" name="Content Placeholder 7">
            <a:extLst>
              <a:ext uri="{FF2B5EF4-FFF2-40B4-BE49-F238E27FC236}">
                <a16:creationId xmlns="" xmlns:a16="http://schemas.microsoft.com/office/drawing/2014/main" id="{93282CCE-648E-4EED-B8CF-CA75EC05A72C}"/>
              </a:ext>
            </a:extLst>
          </p:cNvPr>
          <p:cNvGraphicFramePr>
            <a:graphicFrameLocks noGrp="1"/>
          </p:cNvGraphicFramePr>
          <p:nvPr>
            <p:ph idx="1"/>
            <p:extLst>
              <p:ext uri="{D42A27DB-BD31-4B8C-83A1-F6EECF244321}">
                <p14:modId xmlns:p14="http://schemas.microsoft.com/office/powerpoint/2010/main" val="3408986774"/>
              </p:ext>
            </p:extLst>
          </p:nvPr>
        </p:nvGraphicFramePr>
        <p:xfrm>
          <a:off x="296408" y="2113614"/>
          <a:ext cx="11283518" cy="3291840"/>
        </p:xfrm>
        <a:graphic>
          <a:graphicData uri="http://schemas.openxmlformats.org/drawingml/2006/table">
            <a:tbl>
              <a:tblPr firstRow="1" bandRow="1">
                <a:tableStyleId>{5C22544A-7EE6-4342-B048-85BDC9FD1C3A}</a:tableStyleId>
              </a:tblPr>
              <a:tblGrid>
                <a:gridCol w="851861">
                  <a:extLst>
                    <a:ext uri="{9D8B030D-6E8A-4147-A177-3AD203B41FA5}">
                      <a16:colId xmlns="" xmlns:a16="http://schemas.microsoft.com/office/drawing/2014/main" val="3233323179"/>
                    </a:ext>
                  </a:extLst>
                </a:gridCol>
                <a:gridCol w="7327151">
                  <a:extLst>
                    <a:ext uri="{9D8B030D-6E8A-4147-A177-3AD203B41FA5}">
                      <a16:colId xmlns="" xmlns:a16="http://schemas.microsoft.com/office/drawing/2014/main" val="2301407606"/>
                    </a:ext>
                  </a:extLst>
                </a:gridCol>
                <a:gridCol w="3104506">
                  <a:extLst>
                    <a:ext uri="{9D8B030D-6E8A-4147-A177-3AD203B41FA5}">
                      <a16:colId xmlns="" xmlns:a16="http://schemas.microsoft.com/office/drawing/2014/main" val="3020920332"/>
                    </a:ext>
                  </a:extLst>
                </a:gridCol>
              </a:tblGrid>
              <a:tr h="370840">
                <a:tc>
                  <a:txBody>
                    <a:bodyPr/>
                    <a:lstStyle/>
                    <a:p>
                      <a:r>
                        <a:rPr lang="en-IN" dirty="0"/>
                        <a:t>Serial No </a:t>
                      </a:r>
                    </a:p>
                  </a:txBody>
                  <a:tcPr/>
                </a:tc>
                <a:tc>
                  <a:txBody>
                    <a:bodyPr/>
                    <a:lstStyle/>
                    <a:p>
                      <a:r>
                        <a:rPr lang="en-IN" dirty="0"/>
                        <a:t>Brief description of challenge</a:t>
                      </a:r>
                    </a:p>
                  </a:txBody>
                  <a:tcPr/>
                </a:tc>
                <a:tc>
                  <a:txBody>
                    <a:bodyPr/>
                    <a:lstStyle/>
                    <a:p>
                      <a:r>
                        <a:rPr lang="en-IN" dirty="0"/>
                        <a:t>Type of challenge</a:t>
                      </a:r>
                    </a:p>
                    <a:p>
                      <a:r>
                        <a:rPr lang="en-IN" dirty="0"/>
                        <a:t>(scope/data/design/implementation / others) </a:t>
                      </a:r>
                    </a:p>
                  </a:txBody>
                  <a:tcPr/>
                </a:tc>
                <a:extLst>
                  <a:ext uri="{0D108BD9-81ED-4DB2-BD59-A6C34878D82A}">
                    <a16:rowId xmlns="" xmlns:a16="http://schemas.microsoft.com/office/drawing/2014/main" val="1051417381"/>
                  </a:ext>
                </a:extLst>
              </a:tr>
              <a:tr h="370840">
                <a:tc>
                  <a:txBody>
                    <a:bodyPr/>
                    <a:lstStyle/>
                    <a:p>
                      <a:r>
                        <a:rPr lang="en-IN" dirty="0"/>
                        <a:t>1</a:t>
                      </a:r>
                    </a:p>
                  </a:txBody>
                  <a:tcPr/>
                </a:tc>
                <a:tc>
                  <a:txBody>
                    <a:bodyPr/>
                    <a:lstStyle/>
                    <a:p>
                      <a:r>
                        <a:rPr lang="en-IN" dirty="0" smtClean="0"/>
                        <a:t>For</a:t>
                      </a:r>
                      <a:r>
                        <a:rPr lang="en-IN" baseline="0" dirty="0" smtClean="0"/>
                        <a:t> detecting propaganda at sentence level, we are only working one Red_Herring which is caused when the speaker i</a:t>
                      </a:r>
                      <a:r>
                        <a:rPr lang="en-US" sz="1800" b="0" i="0" kern="1200" dirty="0" smtClean="0">
                          <a:solidFill>
                            <a:schemeClr val="dk1"/>
                          </a:solidFill>
                          <a:effectLst/>
                          <a:latin typeface="+mn-lt"/>
                          <a:ea typeface="+mn-ea"/>
                          <a:cs typeface="+mn-cs"/>
                        </a:rPr>
                        <a:t>ntroduces irrelevant material to the issue being discussed, so that everyone's attention is diverted away from the points made.</a:t>
                      </a:r>
                    </a:p>
                    <a:p>
                      <a:endParaRPr lang="en-IN" dirty="0"/>
                    </a:p>
                  </a:txBody>
                  <a:tcPr/>
                </a:tc>
                <a:tc>
                  <a:txBody>
                    <a:bodyPr/>
                    <a:lstStyle/>
                    <a:p>
                      <a:r>
                        <a:rPr lang="en-IN" dirty="0" smtClean="0"/>
                        <a:t>We haven’t worked</a:t>
                      </a:r>
                      <a:r>
                        <a:rPr lang="en-IN" baseline="0" dirty="0" smtClean="0"/>
                        <a:t> with other propaganda techniques, like Whataboutism, Name Calling,etc</a:t>
                      </a:r>
                      <a:endParaRPr lang="en-IN" dirty="0"/>
                    </a:p>
                  </a:txBody>
                  <a:tcPr/>
                </a:tc>
                <a:extLst>
                  <a:ext uri="{0D108BD9-81ED-4DB2-BD59-A6C34878D82A}">
                    <a16:rowId xmlns="" xmlns:a16="http://schemas.microsoft.com/office/drawing/2014/main" val="2724666189"/>
                  </a:ext>
                </a:extLst>
              </a:tr>
              <a:tr h="370840">
                <a:tc>
                  <a:txBody>
                    <a:bodyPr/>
                    <a:lstStyle/>
                    <a:p>
                      <a:r>
                        <a:rPr lang="en-IN" dirty="0"/>
                        <a:t>2</a:t>
                      </a:r>
                    </a:p>
                  </a:txBody>
                  <a:tcPr/>
                </a:tc>
                <a:tc>
                  <a:txBody>
                    <a:bodyPr/>
                    <a:lstStyle/>
                    <a:p>
                      <a:r>
                        <a:rPr lang="en-IN" dirty="0" smtClean="0"/>
                        <a:t>Also after detecting if a sentence</a:t>
                      </a:r>
                      <a:r>
                        <a:rPr lang="en-IN" baseline="0" dirty="0" smtClean="0"/>
                        <a:t> has propaganda, our future challenge would be to predict what kind of Propaganda it is?</a:t>
                      </a:r>
                      <a:endParaRPr lang="en-IN" dirty="0"/>
                    </a:p>
                    <a:p>
                      <a:endParaRPr lang="en-IN" dirty="0"/>
                    </a:p>
                  </a:txBody>
                  <a:tcPr/>
                </a:tc>
                <a:tc>
                  <a:txBody>
                    <a:bodyPr/>
                    <a:lstStyle/>
                    <a:p>
                      <a:r>
                        <a:rPr lang="en-IN" dirty="0" smtClean="0"/>
                        <a:t>Our future work involves doing propaganda</a:t>
                      </a:r>
                      <a:r>
                        <a:rPr lang="en-IN" baseline="0" dirty="0" smtClean="0"/>
                        <a:t> tagging.</a:t>
                      </a:r>
                      <a:endParaRPr lang="en-IN" dirty="0"/>
                    </a:p>
                  </a:txBody>
                  <a:tcPr/>
                </a:tc>
                <a:extLst>
                  <a:ext uri="{0D108BD9-81ED-4DB2-BD59-A6C34878D82A}">
                    <a16:rowId xmlns="" xmlns:a16="http://schemas.microsoft.com/office/drawing/2014/main" val="3360194934"/>
                  </a:ext>
                </a:extLst>
              </a:tr>
            </a:tbl>
          </a:graphicData>
        </a:graphic>
      </p:graphicFrame>
    </p:spTree>
    <p:extLst>
      <p:ext uri="{BB962C8B-B14F-4D97-AF65-F5344CB8AC3E}">
        <p14:creationId xmlns:p14="http://schemas.microsoft.com/office/powerpoint/2010/main" val="1331139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Going forward plan (if any)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14</a:t>
            </a:fld>
            <a:endParaRPr lang="en-IN"/>
          </a:p>
        </p:txBody>
      </p:sp>
      <p:graphicFrame>
        <p:nvGraphicFramePr>
          <p:cNvPr id="6" name="Table 5">
            <a:extLst>
              <a:ext uri="{FF2B5EF4-FFF2-40B4-BE49-F238E27FC236}">
                <a16:creationId xmlns="" xmlns:a16="http://schemas.microsoft.com/office/drawing/2014/main" id="{6D1255F8-372C-4CA4-B900-5FBCB2188269}"/>
              </a:ext>
            </a:extLst>
          </p:cNvPr>
          <p:cNvGraphicFramePr>
            <a:graphicFrameLocks noGrp="1"/>
          </p:cNvGraphicFramePr>
          <p:nvPr>
            <p:extLst>
              <p:ext uri="{D42A27DB-BD31-4B8C-83A1-F6EECF244321}">
                <p14:modId xmlns:p14="http://schemas.microsoft.com/office/powerpoint/2010/main" val="3036889024"/>
              </p:ext>
            </p:extLst>
          </p:nvPr>
        </p:nvGraphicFramePr>
        <p:xfrm>
          <a:off x="778932" y="2084832"/>
          <a:ext cx="10388940" cy="2468880"/>
        </p:xfrm>
        <a:graphic>
          <a:graphicData uri="http://schemas.openxmlformats.org/drawingml/2006/table">
            <a:tbl>
              <a:tblPr firstRow="1" bandRow="1">
                <a:tableStyleId>{5C22544A-7EE6-4342-B048-85BDC9FD1C3A}</a:tableStyleId>
              </a:tblPr>
              <a:tblGrid>
                <a:gridCol w="1147322">
                  <a:extLst>
                    <a:ext uri="{9D8B030D-6E8A-4147-A177-3AD203B41FA5}">
                      <a16:colId xmlns="" xmlns:a16="http://schemas.microsoft.com/office/drawing/2014/main" val="422904916"/>
                    </a:ext>
                  </a:extLst>
                </a:gridCol>
                <a:gridCol w="5778638">
                  <a:extLst>
                    <a:ext uri="{9D8B030D-6E8A-4147-A177-3AD203B41FA5}">
                      <a16:colId xmlns="" xmlns:a16="http://schemas.microsoft.com/office/drawing/2014/main" val="1012375402"/>
                    </a:ext>
                  </a:extLst>
                </a:gridCol>
                <a:gridCol w="3462980">
                  <a:extLst>
                    <a:ext uri="{9D8B030D-6E8A-4147-A177-3AD203B41FA5}">
                      <a16:colId xmlns="" xmlns:a16="http://schemas.microsoft.com/office/drawing/2014/main" val="2218280404"/>
                    </a:ext>
                  </a:extLst>
                </a:gridCol>
              </a:tblGrid>
              <a:tr h="0">
                <a:tc>
                  <a:txBody>
                    <a:bodyPr/>
                    <a:lstStyle/>
                    <a:p>
                      <a:r>
                        <a:rPr lang="en-IN" dirty="0"/>
                        <a:t>Serial No </a:t>
                      </a:r>
                    </a:p>
                  </a:txBody>
                  <a:tcPr/>
                </a:tc>
                <a:tc>
                  <a:txBody>
                    <a:bodyPr/>
                    <a:lstStyle/>
                    <a:p>
                      <a:r>
                        <a:rPr lang="en-IN" dirty="0"/>
                        <a:t>What you plan to do ? </a:t>
                      </a:r>
                    </a:p>
                  </a:txBody>
                  <a:tcPr/>
                </a:tc>
                <a:tc>
                  <a:txBody>
                    <a:bodyPr/>
                    <a:lstStyle/>
                    <a:p>
                      <a:r>
                        <a:rPr lang="en-IN" dirty="0"/>
                        <a:t>When you plan to do ? Indicate month/year</a:t>
                      </a:r>
                    </a:p>
                  </a:txBody>
                  <a:tcPr/>
                </a:tc>
                <a:extLst>
                  <a:ext uri="{0D108BD9-81ED-4DB2-BD59-A6C34878D82A}">
                    <a16:rowId xmlns="" xmlns:a16="http://schemas.microsoft.com/office/drawing/2014/main" val="1845769924"/>
                  </a:ext>
                </a:extLst>
              </a:tr>
              <a:tr h="370840">
                <a:tc>
                  <a:txBody>
                    <a:bodyPr/>
                    <a:lstStyle/>
                    <a:p>
                      <a:r>
                        <a:rPr lang="en-IN" dirty="0"/>
                        <a:t>1</a:t>
                      </a:r>
                    </a:p>
                  </a:txBody>
                  <a:tcPr/>
                </a:tc>
                <a:tc>
                  <a:txBody>
                    <a:bodyPr/>
                    <a:lstStyle/>
                    <a:p>
                      <a:r>
                        <a:rPr lang="en-IN" dirty="0" smtClean="0"/>
                        <a:t>Combine</a:t>
                      </a:r>
                      <a:r>
                        <a:rPr lang="en-IN" baseline="0" dirty="0" smtClean="0"/>
                        <a:t> the models for different Propaganda techniques, so as to improve the accuracy resulting in a global Propaganda identifier.</a:t>
                      </a:r>
                      <a:endParaRPr lang="en-IN" dirty="0"/>
                    </a:p>
                  </a:txBody>
                  <a:tcPr/>
                </a:tc>
                <a:tc>
                  <a:txBody>
                    <a:bodyPr/>
                    <a:lstStyle/>
                    <a:p>
                      <a:r>
                        <a:rPr lang="en-IN" dirty="0" smtClean="0"/>
                        <a:t>After 3</a:t>
                      </a:r>
                      <a:r>
                        <a:rPr lang="en-IN" baseline="30000" dirty="0" smtClean="0"/>
                        <a:t>rd</a:t>
                      </a:r>
                      <a:r>
                        <a:rPr lang="en-IN" dirty="0" smtClean="0"/>
                        <a:t> year</a:t>
                      </a:r>
                      <a:r>
                        <a:rPr lang="en-IN" baseline="0" dirty="0" smtClean="0"/>
                        <a:t> summer.</a:t>
                      </a:r>
                      <a:endParaRPr lang="en-IN" dirty="0"/>
                    </a:p>
                  </a:txBody>
                  <a:tcPr/>
                </a:tc>
                <a:extLst>
                  <a:ext uri="{0D108BD9-81ED-4DB2-BD59-A6C34878D82A}">
                    <a16:rowId xmlns="" xmlns:a16="http://schemas.microsoft.com/office/drawing/2014/main" val="2359576782"/>
                  </a:ext>
                </a:extLst>
              </a:tr>
              <a:tr h="370840">
                <a:tc>
                  <a:txBody>
                    <a:bodyPr/>
                    <a:lstStyle/>
                    <a:p>
                      <a:r>
                        <a:rPr lang="en-IN" dirty="0"/>
                        <a:t>2</a:t>
                      </a:r>
                    </a:p>
                  </a:txBody>
                  <a:tcPr/>
                </a:tc>
                <a:tc>
                  <a:txBody>
                    <a:bodyPr/>
                    <a:lstStyle/>
                    <a:p>
                      <a:r>
                        <a:rPr lang="en-IN" dirty="0" smtClean="0"/>
                        <a:t>Using Bidirectional</a:t>
                      </a:r>
                      <a:r>
                        <a:rPr lang="en-IN" baseline="0" dirty="0" smtClean="0"/>
                        <a:t> RNNs to get context from history and future sentences.</a:t>
                      </a:r>
                      <a:endParaRPr lang="en-IN" dirty="0"/>
                    </a:p>
                    <a:p>
                      <a:endParaRPr lang="en-IN" dirty="0"/>
                    </a:p>
                  </a:txBody>
                  <a:tcPr/>
                </a:tc>
                <a:tc>
                  <a:txBody>
                    <a:bodyPr/>
                    <a:lstStyle/>
                    <a:p>
                      <a:r>
                        <a:rPr lang="en-IN" dirty="0" smtClean="0"/>
                        <a:t>Same as above.</a:t>
                      </a:r>
                      <a:endParaRPr lang="en-IN" dirty="0"/>
                    </a:p>
                  </a:txBody>
                  <a:tcPr/>
                </a:tc>
                <a:extLst>
                  <a:ext uri="{0D108BD9-81ED-4DB2-BD59-A6C34878D82A}">
                    <a16:rowId xmlns="" xmlns:a16="http://schemas.microsoft.com/office/drawing/2014/main" val="3143159742"/>
                  </a:ext>
                </a:extLst>
              </a:tr>
            </a:tbl>
          </a:graphicData>
        </a:graphic>
      </p:graphicFrame>
    </p:spTree>
    <p:extLst>
      <p:ext uri="{BB962C8B-B14F-4D97-AF65-F5344CB8AC3E}">
        <p14:creationId xmlns:p14="http://schemas.microsoft.com/office/powerpoint/2010/main" val="3815310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28" y="534416"/>
            <a:ext cx="9720072" cy="1499616"/>
          </a:xfrm>
        </p:spPr>
        <p:txBody>
          <a:bodyPr/>
          <a:lstStyle/>
          <a:p>
            <a:r>
              <a:rPr lang="en-US" dirty="0"/>
              <a:t>About the project</a:t>
            </a:r>
            <a:endParaRPr lang="en-IN" dirty="0"/>
          </a:p>
        </p:txBody>
      </p:sp>
      <p:sp>
        <p:nvSpPr>
          <p:cNvPr id="3" name="Content Placeholder 2"/>
          <p:cNvSpPr>
            <a:spLocks noGrp="1"/>
          </p:cNvSpPr>
          <p:nvPr>
            <p:ph idx="1"/>
          </p:nvPr>
        </p:nvSpPr>
        <p:spPr>
          <a:xfrm>
            <a:off x="944229" y="1744462"/>
            <a:ext cx="9720073" cy="4726241"/>
          </a:xfrm>
        </p:spPr>
        <p:txBody>
          <a:bodyPr>
            <a:normAutofit/>
          </a:bodyPr>
          <a:lstStyle/>
          <a:p>
            <a:pPr marL="0" indent="0">
              <a:buNone/>
            </a:pPr>
            <a:endParaRPr lang="en-US" sz="2800" b="1" dirty="0" smtClean="0"/>
          </a:p>
          <a:p>
            <a:pPr marL="0" indent="0">
              <a:buNone/>
            </a:pPr>
            <a:r>
              <a:rPr lang="en-US" sz="2800" b="1" dirty="0" smtClean="0"/>
              <a:t>Project </a:t>
            </a:r>
            <a:r>
              <a:rPr lang="en-US" sz="2800" b="1" dirty="0"/>
              <a:t>idea:</a:t>
            </a:r>
            <a:r>
              <a:rPr lang="en-US" sz="2800" dirty="0"/>
              <a:t> </a:t>
            </a:r>
            <a:endParaRPr lang="en-US" sz="2800" dirty="0">
              <a:latin typeface="Arial" pitchFamily="34" charset="0"/>
              <a:cs typeface="Arial" pitchFamily="34" charset="0"/>
            </a:endParaRPr>
          </a:p>
          <a:p>
            <a:pPr marL="0" indent="0">
              <a:buNone/>
            </a:pPr>
            <a:r>
              <a:rPr lang="en-US" sz="2800" dirty="0"/>
              <a:t>G</a:t>
            </a:r>
            <a:r>
              <a:rPr lang="en-US" sz="2800" dirty="0" smtClean="0"/>
              <a:t>iven </a:t>
            </a:r>
            <a:r>
              <a:rPr lang="en-US" sz="2800" dirty="0"/>
              <a:t>a set of news articles, classify each article in one of two possible classes: “propagandistic article” </a:t>
            </a:r>
            <a:r>
              <a:rPr lang="en-US" sz="2800" dirty="0" smtClean="0"/>
              <a:t> or  </a:t>
            </a:r>
            <a:r>
              <a:rPr lang="en-US" sz="2800" dirty="0"/>
              <a:t>“non-propagandistic article.”</a:t>
            </a:r>
            <a:r>
              <a:rPr lang="en-US" sz="2800" dirty="0" smtClean="0"/>
              <a:t>  </a:t>
            </a:r>
          </a:p>
          <a:p>
            <a:pPr marL="0" indent="0">
              <a:buNone/>
            </a:pPr>
            <a:r>
              <a:rPr lang="en-US" sz="2800" dirty="0"/>
              <a:t>The annotation was done indirectly using a technique known as </a:t>
            </a:r>
            <a:r>
              <a:rPr lang="en-US" sz="2800" i="1" dirty="0"/>
              <a:t>distant supervision</a:t>
            </a:r>
            <a:r>
              <a:rPr lang="en-US" sz="2800" dirty="0"/>
              <a:t>, i.e., </a:t>
            </a:r>
            <a:r>
              <a:rPr lang="en-US" sz="2800" i="1" dirty="0"/>
              <a:t>an article is considered propagandistic if it comes from a news outlet that has been labeled as propagandistic by human annotators</a:t>
            </a:r>
            <a:r>
              <a:rPr lang="en-US" sz="2800" dirty="0"/>
              <a:t>.</a:t>
            </a:r>
          </a:p>
          <a:p>
            <a:pPr marL="0" indent="0">
              <a:buNone/>
            </a:pPr>
            <a:endParaRPr lang="en-US" sz="2800" dirty="0"/>
          </a:p>
          <a:p>
            <a:pPr marL="0" indent="0">
              <a:buNone/>
            </a:pPr>
            <a:endParaRPr lang="en-US" sz="2800" dirty="0"/>
          </a:p>
          <a:p>
            <a:pPr marL="0" indent="0">
              <a:buNone/>
            </a:pPr>
            <a:endParaRPr lang="en-IN" sz="28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A9410C-879A-40C1-8E05-49CF13E8569F}"/>
              </a:ext>
            </a:extLst>
          </p:cNvPr>
          <p:cNvSpPr>
            <a:spLocks noGrp="1"/>
          </p:cNvSpPr>
          <p:nvPr>
            <p:ph type="title"/>
          </p:nvPr>
        </p:nvSpPr>
        <p:spPr/>
        <p:txBody>
          <a:bodyPr/>
          <a:lstStyle/>
          <a:p>
            <a:r>
              <a:rPr lang="en-IN" dirty="0"/>
              <a:t>Uniqueness and analysis </a:t>
            </a:r>
          </a:p>
        </p:txBody>
      </p:sp>
      <p:sp>
        <p:nvSpPr>
          <p:cNvPr id="3" name="Content Placeholder 2">
            <a:extLst>
              <a:ext uri="{FF2B5EF4-FFF2-40B4-BE49-F238E27FC236}">
                <a16:creationId xmlns="" xmlns:a16="http://schemas.microsoft.com/office/drawing/2014/main" id="{3F532EFB-0B5C-4180-80AC-DF5569498098}"/>
              </a:ext>
            </a:extLst>
          </p:cNvPr>
          <p:cNvSpPr>
            <a:spLocks noGrp="1"/>
          </p:cNvSpPr>
          <p:nvPr>
            <p:ph idx="1"/>
          </p:nvPr>
        </p:nvSpPr>
        <p:spPr>
          <a:xfrm>
            <a:off x="1235963" y="1717830"/>
            <a:ext cx="9720073" cy="4023360"/>
          </a:xfrm>
        </p:spPr>
        <p:txBody>
          <a:bodyPr>
            <a:normAutofit lnSpcReduction="10000"/>
          </a:bodyPr>
          <a:lstStyle/>
          <a:p>
            <a:r>
              <a:rPr lang="en-US" sz="2400" dirty="0"/>
              <a:t>Why you think your project is somewhat uncommon ? </a:t>
            </a:r>
            <a:endParaRPr lang="en-US" sz="2400" dirty="0" smtClean="0"/>
          </a:p>
          <a:p>
            <a:r>
              <a:rPr lang="en-US" sz="2400" dirty="0" smtClean="0"/>
              <a:t>  </a:t>
            </a:r>
            <a:endParaRPr lang="en-US" sz="2400" dirty="0"/>
          </a:p>
          <a:p>
            <a:pPr marL="0" indent="0">
              <a:buNone/>
            </a:pPr>
            <a:r>
              <a:rPr lang="en-US" sz="2000" dirty="0">
                <a:latin typeface="Arial" pitchFamily="34" charset="0"/>
                <a:cs typeface="Arial" pitchFamily="34" charset="0"/>
              </a:rPr>
              <a:t>The current political landscape is shaped by extreme polarization of opinions and by the proliferation of fake news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p>
            <a:pPr marL="0" indent="0">
              <a:buNone/>
            </a:pPr>
            <a:r>
              <a:rPr lang="en-US" sz="2000" dirty="0" smtClean="0">
                <a:latin typeface="Arial" pitchFamily="34" charset="0"/>
                <a:cs typeface="Arial" pitchFamily="34" charset="0"/>
              </a:rPr>
              <a:t>It</a:t>
            </a:r>
            <a:r>
              <a:rPr lang="en-US" sz="2000" dirty="0">
                <a:latin typeface="Arial" pitchFamily="34" charset="0"/>
                <a:cs typeface="Arial" pitchFamily="34" charset="0"/>
              </a:rPr>
              <a:t> </a:t>
            </a:r>
            <a:r>
              <a:rPr lang="en-US" sz="2000" dirty="0" smtClean="0">
                <a:latin typeface="Arial" pitchFamily="34" charset="0"/>
                <a:cs typeface="Arial" pitchFamily="34" charset="0"/>
              </a:rPr>
              <a:t>has been </a:t>
            </a:r>
            <a:r>
              <a:rPr lang="en-US" sz="2000" dirty="0">
                <a:latin typeface="Arial" pitchFamily="34" charset="0"/>
                <a:cs typeface="Arial" pitchFamily="34" charset="0"/>
              </a:rPr>
              <a:t>found that rumors and fake news tend to spread six times faster than truthful information. This situation both damages the reputation of respectable news outlets and it also undermines the very foundations of democracy, which needs free and </a:t>
            </a:r>
            <a:r>
              <a:rPr lang="en-US" sz="2000" dirty="0" smtClean="0">
                <a:latin typeface="Arial" pitchFamily="34" charset="0"/>
                <a:cs typeface="Arial" pitchFamily="34" charset="0"/>
              </a:rPr>
              <a:t>reliable </a:t>
            </a:r>
            <a:r>
              <a:rPr lang="en-US" sz="2000" dirty="0">
                <a:latin typeface="Arial" pitchFamily="34" charset="0"/>
                <a:cs typeface="Arial" pitchFamily="34" charset="0"/>
              </a:rPr>
              <a:t>press to thrive. </a:t>
            </a:r>
            <a:endParaRPr lang="en-US" sz="2000" dirty="0" smtClean="0">
              <a:latin typeface="Arial" pitchFamily="34" charset="0"/>
              <a:cs typeface="Arial" pitchFamily="34" charset="0"/>
            </a:endParaRPr>
          </a:p>
          <a:p>
            <a:pPr marL="0" indent="0">
              <a:buNone/>
            </a:pPr>
            <a:r>
              <a:rPr lang="en-US" dirty="0"/>
              <a:t>While obvious propaganda might only fool a limited number of people, subtle propaganda can potentially go unnoticed even by the most careful readers. This raises the natural question: How can we expect computers to recognize propaganda if even humans often fail to do so? </a:t>
            </a:r>
            <a:r>
              <a:rPr lang="en-US" dirty="0" smtClean="0"/>
              <a:t>So let’s shed some light on this.</a:t>
            </a:r>
            <a:endParaRPr lang="en-IN" dirty="0"/>
          </a:p>
        </p:txBody>
      </p:sp>
      <p:sp>
        <p:nvSpPr>
          <p:cNvPr id="4" name="Footer Placeholder 3">
            <a:extLst>
              <a:ext uri="{FF2B5EF4-FFF2-40B4-BE49-F238E27FC236}">
                <a16:creationId xmlns="" xmlns:a16="http://schemas.microsoft.com/office/drawing/2014/main" id="{D81A918E-D71A-4144-95AB-DA7DCBDC9849}"/>
              </a:ext>
            </a:extLst>
          </p:cNvPr>
          <p:cNvSpPr>
            <a:spLocks noGrp="1"/>
          </p:cNvSpPr>
          <p:nvPr>
            <p:ph type="ftr" sz="quarter" idx="11"/>
          </p:nvPr>
        </p:nvSpPr>
        <p:spPr/>
        <p:txBody>
          <a:bodyPr/>
          <a:lstStyle/>
          <a:p>
            <a:r>
              <a:rPr lang="en-US"/>
              <a:t>UE16CS333 course project (2019 CSE 6th Semester)</a:t>
            </a:r>
            <a:endParaRPr lang="en-IN"/>
          </a:p>
        </p:txBody>
      </p:sp>
      <p:sp>
        <p:nvSpPr>
          <p:cNvPr id="5" name="Slide Number Placeholder 4">
            <a:extLst>
              <a:ext uri="{FF2B5EF4-FFF2-40B4-BE49-F238E27FC236}">
                <a16:creationId xmlns="" xmlns:a16="http://schemas.microsoft.com/office/drawing/2014/main" id="{FFC09119-F5A4-47CB-9F33-F258F94ACFE0}"/>
              </a:ext>
            </a:extLst>
          </p:cNvPr>
          <p:cNvSpPr>
            <a:spLocks noGrp="1"/>
          </p:cNvSpPr>
          <p:nvPr>
            <p:ph type="sldNum" sz="quarter" idx="12"/>
          </p:nvPr>
        </p:nvSpPr>
        <p:spPr/>
        <p:txBody>
          <a:bodyPr/>
          <a:lstStyle/>
          <a:p>
            <a:fld id="{DE1490ED-1C2D-44ED-A77E-21F50DC09B14}" type="slidenum">
              <a:rPr lang="en-IN" smtClean="0"/>
              <a:t>3</a:t>
            </a:fld>
            <a:endParaRPr lang="en-IN"/>
          </a:p>
        </p:txBody>
      </p:sp>
    </p:spTree>
    <p:extLst>
      <p:ext uri="{BB962C8B-B14F-4D97-AF65-F5344CB8AC3E}">
        <p14:creationId xmlns:p14="http://schemas.microsoft.com/office/powerpoint/2010/main" val="292368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and preprocessing done</a:t>
            </a:r>
            <a:endParaRPr lang="en-IN" dirty="0"/>
          </a:p>
        </p:txBody>
      </p:sp>
      <p:sp>
        <p:nvSpPr>
          <p:cNvPr id="3" name="Content Placeholder 2"/>
          <p:cNvSpPr>
            <a:spLocks noGrp="1"/>
          </p:cNvSpPr>
          <p:nvPr>
            <p:ph idx="1"/>
          </p:nvPr>
        </p:nvSpPr>
        <p:spPr>
          <a:xfrm>
            <a:off x="1024128" y="1714500"/>
            <a:ext cx="9720073" cy="4574948"/>
          </a:xfrm>
        </p:spPr>
        <p:txBody>
          <a:bodyPr/>
          <a:lstStyle/>
          <a:p>
            <a:pPr marL="457200" indent="-457200">
              <a:buFont typeface="+mj-lt"/>
              <a:buAutoNum type="arabicPeriod"/>
            </a:pPr>
            <a:r>
              <a:rPr lang="en-US" dirty="0"/>
              <a:t>Dataset source : </a:t>
            </a:r>
            <a:r>
              <a:rPr lang="en-US" dirty="0">
                <a:hlinkClick r:id="rId2"/>
              </a:rPr>
              <a:t>https://</a:t>
            </a:r>
            <a:r>
              <a:rPr lang="en-US" dirty="0" smtClean="0">
                <a:hlinkClick r:id="rId2"/>
              </a:rPr>
              <a:t>s3.us-east-2.amazonaws.com/propaganda-datathon/dataset/datasets-v5.zip</a:t>
            </a:r>
            <a:endParaRPr lang="en-US" dirty="0" smtClean="0"/>
          </a:p>
          <a:p>
            <a:pPr marL="0" indent="0">
              <a:buNone/>
            </a:pPr>
            <a:r>
              <a:rPr lang="en-US" dirty="0"/>
              <a:t>	</a:t>
            </a:r>
            <a:r>
              <a:rPr lang="en-US" dirty="0" smtClean="0"/>
              <a:t>Our dataset consists of news text and tag to be predicted. </a:t>
            </a:r>
          </a:p>
          <a:p>
            <a:pPr marL="0" indent="0">
              <a:buNone/>
            </a:pPr>
            <a:r>
              <a:rPr lang="en-US" dirty="0" smtClean="0">
                <a:solidFill>
                  <a:schemeClr val="accent1">
                    <a:lumMod val="40000"/>
                    <a:lumOff val="60000"/>
                  </a:schemeClr>
                </a:solidFill>
              </a:rPr>
              <a:t>2.  </a:t>
            </a:r>
            <a:r>
              <a:rPr lang="en-US" dirty="0" smtClean="0"/>
              <a:t>Any </a:t>
            </a:r>
            <a:r>
              <a:rPr lang="en-US" dirty="0"/>
              <a:t>pre-processing steps performed (give brief description)</a:t>
            </a:r>
          </a:p>
          <a:p>
            <a:pPr marL="0" indent="0">
              <a:buNone/>
            </a:pPr>
            <a:r>
              <a:rPr lang="en-US" dirty="0" smtClean="0"/>
              <a:t>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graphicFrame>
        <p:nvGraphicFramePr>
          <p:cNvPr id="6" name="Table 5">
            <a:extLst>
              <a:ext uri="{FF2B5EF4-FFF2-40B4-BE49-F238E27FC236}">
                <a16:creationId xmlns="" xmlns:a16="http://schemas.microsoft.com/office/drawing/2014/main" id="{A0F541A0-3307-4EB3-9B56-DDDC0BDEE42E}"/>
              </a:ext>
            </a:extLst>
          </p:cNvPr>
          <p:cNvGraphicFramePr>
            <a:graphicFrameLocks noGrp="1"/>
          </p:cNvGraphicFramePr>
          <p:nvPr>
            <p:extLst>
              <p:ext uri="{D42A27DB-BD31-4B8C-83A1-F6EECF244321}">
                <p14:modId xmlns:p14="http://schemas.microsoft.com/office/powerpoint/2010/main" val="3912343516"/>
              </p:ext>
            </p:extLst>
          </p:nvPr>
        </p:nvGraphicFramePr>
        <p:xfrm>
          <a:off x="417250" y="3683000"/>
          <a:ext cx="11393750" cy="2494280"/>
        </p:xfrm>
        <a:graphic>
          <a:graphicData uri="http://schemas.openxmlformats.org/drawingml/2006/table">
            <a:tbl>
              <a:tblPr firstRow="1" bandRow="1">
                <a:tableStyleId>{5C22544A-7EE6-4342-B048-85BDC9FD1C3A}</a:tableStyleId>
              </a:tblPr>
              <a:tblGrid>
                <a:gridCol w="1044313">
                  <a:extLst>
                    <a:ext uri="{9D8B030D-6E8A-4147-A177-3AD203B41FA5}">
                      <a16:colId xmlns="" xmlns:a16="http://schemas.microsoft.com/office/drawing/2014/main" val="1214051997"/>
                    </a:ext>
                  </a:extLst>
                </a:gridCol>
                <a:gridCol w="10349437">
                  <a:extLst>
                    <a:ext uri="{9D8B030D-6E8A-4147-A177-3AD203B41FA5}">
                      <a16:colId xmlns="" xmlns:a16="http://schemas.microsoft.com/office/drawing/2014/main" val="4136536994"/>
                    </a:ext>
                  </a:extLst>
                </a:gridCol>
              </a:tblGrid>
              <a:tr h="142240">
                <a:tc>
                  <a:txBody>
                    <a:bodyPr/>
                    <a:lstStyle/>
                    <a:p>
                      <a:r>
                        <a:rPr lang="en-IN" dirty="0"/>
                        <a:t>Serial No </a:t>
                      </a:r>
                    </a:p>
                  </a:txBody>
                  <a:tcPr/>
                </a:tc>
                <a:tc>
                  <a:txBody>
                    <a:bodyPr/>
                    <a:lstStyle/>
                    <a:p>
                      <a:r>
                        <a:rPr lang="en-IN" dirty="0"/>
                        <a:t>Briefly mention the pre processing done </a:t>
                      </a:r>
                    </a:p>
                  </a:txBody>
                  <a:tcPr/>
                </a:tc>
                <a:extLst>
                  <a:ext uri="{0D108BD9-81ED-4DB2-BD59-A6C34878D82A}">
                    <a16:rowId xmlns="" xmlns:a16="http://schemas.microsoft.com/office/drawing/2014/main" val="3953110577"/>
                  </a:ext>
                </a:extLst>
              </a:tr>
              <a:tr h="370840">
                <a:tc>
                  <a:txBody>
                    <a:bodyPr/>
                    <a:lstStyle/>
                    <a:p>
                      <a:r>
                        <a:rPr lang="en-IN" dirty="0" smtClean="0"/>
                        <a:t>1.</a:t>
                      </a:r>
                      <a:endParaRPr lang="en-IN" dirty="0"/>
                    </a:p>
                  </a:txBody>
                  <a:tcPr/>
                </a:tc>
                <a:tc>
                  <a:txBody>
                    <a:bodyPr/>
                    <a:lstStyle/>
                    <a:p>
                      <a:r>
                        <a:rPr lang="en-IN" dirty="0" smtClean="0"/>
                        <a:t>PorterStemmer</a:t>
                      </a:r>
                      <a:r>
                        <a:rPr lang="en-IN" baseline="0" dirty="0" smtClean="0"/>
                        <a:t> – For removing common morphological and inflectional endings.</a:t>
                      </a:r>
                      <a:endParaRPr lang="en-IN" dirty="0"/>
                    </a:p>
                  </a:txBody>
                  <a:tcPr/>
                </a:tc>
                <a:extLst>
                  <a:ext uri="{0D108BD9-81ED-4DB2-BD59-A6C34878D82A}">
                    <a16:rowId xmlns="" xmlns:a16="http://schemas.microsoft.com/office/drawing/2014/main" val="54816308"/>
                  </a:ext>
                </a:extLst>
              </a:tr>
              <a:tr h="370840">
                <a:tc>
                  <a:txBody>
                    <a:bodyPr/>
                    <a:lstStyle/>
                    <a:p>
                      <a:r>
                        <a:rPr lang="en-IN" dirty="0" smtClean="0"/>
                        <a:t>2.</a:t>
                      </a:r>
                      <a:endParaRPr lang="en-IN" dirty="0"/>
                    </a:p>
                  </a:txBody>
                  <a:tcPr/>
                </a:tc>
                <a:tc>
                  <a:txBody>
                    <a:bodyPr/>
                    <a:lstStyle/>
                    <a:p>
                      <a:r>
                        <a:rPr lang="en-IN" dirty="0" smtClean="0"/>
                        <a:t>Removing all punctuations and non-alphabetical characters</a:t>
                      </a:r>
                      <a:endParaRPr lang="en-IN" dirty="0"/>
                    </a:p>
                  </a:txBody>
                  <a:tcPr/>
                </a:tc>
                <a:extLst>
                  <a:ext uri="{0D108BD9-81ED-4DB2-BD59-A6C34878D82A}">
                    <a16:rowId xmlns="" xmlns:a16="http://schemas.microsoft.com/office/drawing/2014/main" val="1678920019"/>
                  </a:ext>
                </a:extLst>
              </a:tr>
              <a:tr h="370840">
                <a:tc>
                  <a:txBody>
                    <a:bodyPr/>
                    <a:lstStyle/>
                    <a:p>
                      <a:r>
                        <a:rPr lang="en-IN" dirty="0" smtClean="0"/>
                        <a:t>3. </a:t>
                      </a:r>
                      <a:endParaRPr lang="en-IN" dirty="0"/>
                    </a:p>
                  </a:txBody>
                  <a:tcPr/>
                </a:tc>
                <a:tc>
                  <a:txBody>
                    <a:bodyPr/>
                    <a:lstStyle/>
                    <a:p>
                      <a:r>
                        <a:rPr lang="en-IN" dirty="0" smtClean="0"/>
                        <a:t>Removing stop words from text</a:t>
                      </a:r>
                      <a:endParaRPr lang="en-IN" dirty="0"/>
                    </a:p>
                  </a:txBody>
                  <a:tcPr/>
                </a:tc>
                <a:extLst>
                  <a:ext uri="{0D108BD9-81ED-4DB2-BD59-A6C34878D82A}">
                    <a16:rowId xmlns="" xmlns:a16="http://schemas.microsoft.com/office/drawing/2014/main" val="1995535789"/>
                  </a:ext>
                </a:extLst>
              </a:tr>
              <a:tr h="370840">
                <a:tc>
                  <a:txBody>
                    <a:bodyPr/>
                    <a:lstStyle/>
                    <a:p>
                      <a:r>
                        <a:rPr lang="en-IN" dirty="0" smtClean="0"/>
                        <a:t>4.</a:t>
                      </a:r>
                      <a:endParaRPr lang="en-IN" dirty="0"/>
                    </a:p>
                  </a:txBody>
                  <a:tcPr/>
                </a:tc>
                <a:tc>
                  <a:txBody>
                    <a:bodyPr/>
                    <a:lstStyle/>
                    <a:p>
                      <a:r>
                        <a:rPr lang="en-IN" dirty="0" smtClean="0"/>
                        <a:t>Word_tokenize – To</a:t>
                      </a:r>
                      <a:r>
                        <a:rPr lang="en-IN" baseline="0" dirty="0" smtClean="0"/>
                        <a:t> tokenize sentences into words.</a:t>
                      </a:r>
                      <a:endParaRPr lang="en-IN" dirty="0"/>
                    </a:p>
                  </a:txBody>
                  <a:tcPr/>
                </a:tc>
                <a:extLst>
                  <a:ext uri="{0D108BD9-81ED-4DB2-BD59-A6C34878D82A}">
                    <a16:rowId xmlns="" xmlns:a16="http://schemas.microsoft.com/office/drawing/2014/main" val="4221065474"/>
                  </a:ext>
                </a:extLst>
              </a:tr>
              <a:tr h="370840">
                <a:tc>
                  <a:txBody>
                    <a:bodyPr/>
                    <a:lstStyle/>
                    <a:p>
                      <a:r>
                        <a:rPr lang="en-IN" dirty="0" smtClean="0"/>
                        <a:t>5. </a:t>
                      </a:r>
                      <a:endParaRPr lang="en-IN" dirty="0"/>
                    </a:p>
                  </a:txBody>
                  <a:tcPr/>
                </a:tc>
                <a:tc>
                  <a:txBody>
                    <a:bodyPr/>
                    <a:lstStyle/>
                    <a:p>
                      <a:r>
                        <a:rPr lang="en-IN" dirty="0" smtClean="0"/>
                        <a:t>LabelEncoder – Used to encode the labels of the target feature with value 0 and num_of_classes -1</a:t>
                      </a:r>
                      <a:endParaRPr lang="en-IN" dirty="0"/>
                    </a:p>
                  </a:txBody>
                  <a:tcPr/>
                </a:tc>
                <a:extLst>
                  <a:ext uri="{0D108BD9-81ED-4DB2-BD59-A6C34878D82A}">
                    <a16:rowId xmlns="" xmlns:a16="http://schemas.microsoft.com/office/drawing/2014/main" val="1289004034"/>
                  </a:ext>
                </a:extLst>
              </a:tr>
            </a:tbl>
          </a:graphicData>
        </a:graphic>
      </p:graphicFrame>
    </p:spTree>
    <p:extLst>
      <p:ext uri="{BB962C8B-B14F-4D97-AF65-F5344CB8AC3E}">
        <p14:creationId xmlns:p14="http://schemas.microsoft.com/office/powerpoint/2010/main" val="141569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29" y="112976"/>
            <a:ext cx="9720072" cy="1499616"/>
          </a:xfrm>
        </p:spPr>
        <p:txBody>
          <a:bodyPr>
            <a:normAutofit fontScale="90000"/>
          </a:bodyPr>
          <a:lstStyle/>
          <a:p>
            <a:r>
              <a:rPr lang="en-US" dirty="0" smtClean="0"/>
              <a:t/>
            </a:r>
            <a:br>
              <a:rPr lang="en-US" dirty="0" smtClean="0"/>
            </a:br>
            <a:r>
              <a:rPr lang="en-US" dirty="0"/>
              <a:t/>
            </a:r>
            <a:br>
              <a:rPr lang="en-US" dirty="0"/>
            </a:br>
            <a:r>
              <a:rPr lang="en-US" dirty="0" smtClean="0"/>
              <a:t>Quantity </a:t>
            </a:r>
            <a:r>
              <a:rPr lang="en-US" dirty="0"/>
              <a:t>of work - High level block diagram  of our implementation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460" t="30305" r="7871" b="53071"/>
          <a:stretch/>
        </p:blipFill>
        <p:spPr>
          <a:xfrm>
            <a:off x="914400" y="2415654"/>
            <a:ext cx="10058400" cy="2593073"/>
          </a:xfrm>
        </p:spPr>
      </p:pic>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5</a:t>
            </a:fld>
            <a:endParaRPr lang="en-IN"/>
          </a:p>
        </p:txBody>
      </p:sp>
    </p:spTree>
    <p:extLst>
      <p:ext uri="{BB962C8B-B14F-4D97-AF65-F5344CB8AC3E}">
        <p14:creationId xmlns:p14="http://schemas.microsoft.com/office/powerpoint/2010/main" val="180145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070" y="107544"/>
            <a:ext cx="9961551" cy="1407357"/>
          </a:xfrm>
        </p:spPr>
        <p:txBody>
          <a:bodyPr/>
          <a:lstStyle/>
          <a:p>
            <a:r>
              <a:rPr lang="en-US" dirty="0"/>
              <a:t>Quantity of work – the main code modules ( what they do)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6</a:t>
            </a:fld>
            <a:endParaRPr lang="en-IN"/>
          </a:p>
        </p:txBody>
      </p:sp>
      <p:graphicFrame>
        <p:nvGraphicFramePr>
          <p:cNvPr id="9" name="Content Placeholder 3">
            <a:extLst>
              <a:ext uri="{FF2B5EF4-FFF2-40B4-BE49-F238E27FC236}">
                <a16:creationId xmlns="" xmlns:a16="http://schemas.microsoft.com/office/drawing/2014/main" id="{3F8028D3-BD9F-4D0A-99C2-8E5B07E7F2A5}"/>
              </a:ext>
            </a:extLst>
          </p:cNvPr>
          <p:cNvGraphicFramePr>
            <a:graphicFrameLocks noGrp="1"/>
          </p:cNvGraphicFramePr>
          <p:nvPr>
            <p:ph idx="1"/>
            <p:extLst>
              <p:ext uri="{D42A27DB-BD31-4B8C-83A1-F6EECF244321}">
                <p14:modId xmlns:p14="http://schemas.microsoft.com/office/powerpoint/2010/main" val="2335906468"/>
              </p:ext>
            </p:extLst>
          </p:nvPr>
        </p:nvGraphicFramePr>
        <p:xfrm>
          <a:off x="209750" y="1544320"/>
          <a:ext cx="11381173" cy="5029200"/>
        </p:xfrm>
        <a:graphic>
          <a:graphicData uri="http://schemas.openxmlformats.org/drawingml/2006/table">
            <a:tbl>
              <a:tblPr firstRow="1" bandRow="1">
                <a:tableStyleId>{5C22544A-7EE6-4342-B048-85BDC9FD1C3A}</a:tableStyleId>
              </a:tblPr>
              <a:tblGrid>
                <a:gridCol w="1138422">
                  <a:extLst>
                    <a:ext uri="{9D8B030D-6E8A-4147-A177-3AD203B41FA5}">
                      <a16:colId xmlns="" xmlns:a16="http://schemas.microsoft.com/office/drawing/2014/main" val="20000"/>
                    </a:ext>
                  </a:extLst>
                </a:gridCol>
                <a:gridCol w="5001269">
                  <a:extLst>
                    <a:ext uri="{9D8B030D-6E8A-4147-A177-3AD203B41FA5}">
                      <a16:colId xmlns="" xmlns:a16="http://schemas.microsoft.com/office/drawing/2014/main" val="20001"/>
                    </a:ext>
                  </a:extLst>
                </a:gridCol>
                <a:gridCol w="1407517">
                  <a:extLst>
                    <a:ext uri="{9D8B030D-6E8A-4147-A177-3AD203B41FA5}">
                      <a16:colId xmlns="" xmlns:a16="http://schemas.microsoft.com/office/drawing/2014/main" val="20002"/>
                    </a:ext>
                  </a:extLst>
                </a:gridCol>
                <a:gridCol w="3833965">
                  <a:extLst>
                    <a:ext uri="{9D8B030D-6E8A-4147-A177-3AD203B41FA5}">
                      <a16:colId xmlns="" xmlns:a16="http://schemas.microsoft.com/office/drawing/2014/main" val="20003"/>
                    </a:ext>
                  </a:extLst>
                </a:gridCol>
              </a:tblGrid>
              <a:tr h="370840">
                <a:tc>
                  <a:txBody>
                    <a:bodyPr/>
                    <a:lstStyle/>
                    <a:p>
                      <a:r>
                        <a:rPr lang="en-US" dirty="0"/>
                        <a:t>Serial no </a:t>
                      </a:r>
                      <a:endParaRPr lang="en-IN" dirty="0"/>
                    </a:p>
                  </a:txBody>
                  <a:tcPr/>
                </a:tc>
                <a:tc>
                  <a:txBody>
                    <a:bodyPr/>
                    <a:lstStyle/>
                    <a:p>
                      <a:r>
                        <a:rPr lang="en-US" dirty="0"/>
                        <a:t>Code module  description</a:t>
                      </a:r>
                      <a:endParaRPr lang="en-IN" dirty="0"/>
                    </a:p>
                  </a:txBody>
                  <a:tcPr/>
                </a:tc>
                <a:tc>
                  <a:txBody>
                    <a:bodyPr/>
                    <a:lstStyle/>
                    <a:p>
                      <a:r>
                        <a:rPr lang="en-US" dirty="0"/>
                        <a:t>Status (% complete) </a:t>
                      </a:r>
                      <a:endParaRPr lang="en-IN" dirty="0"/>
                    </a:p>
                  </a:txBody>
                  <a:tcPr/>
                </a:tc>
                <a:tc>
                  <a:txBody>
                    <a:bodyPr/>
                    <a:lstStyle/>
                    <a:p>
                      <a:r>
                        <a:rPr lang="en-US" dirty="0"/>
                        <a:t>What it does ? </a:t>
                      </a:r>
                      <a:endParaRPr lang="en-IN" dirty="0"/>
                    </a:p>
                  </a:txBody>
                  <a:tcPr/>
                </a:tc>
                <a:extLst>
                  <a:ext uri="{0D108BD9-81ED-4DB2-BD59-A6C34878D82A}">
                    <a16:rowId xmlns="" xmlns:a16="http://schemas.microsoft.com/office/drawing/2014/main" val="10000"/>
                  </a:ext>
                </a:extLst>
              </a:tr>
              <a:tr h="370840">
                <a:tc>
                  <a:txBody>
                    <a:bodyPr/>
                    <a:lstStyle/>
                    <a:p>
                      <a:r>
                        <a:rPr lang="en-IN" dirty="0" smtClean="0"/>
                        <a:t>1.</a:t>
                      </a:r>
                      <a:endParaRPr lang="en-IN" dirty="0"/>
                    </a:p>
                  </a:txBody>
                  <a:tcPr/>
                </a:tc>
                <a:tc>
                  <a:txBody>
                    <a:bodyPr/>
                    <a:lstStyle/>
                    <a:p>
                      <a:r>
                        <a:rPr lang="en-IN" dirty="0" smtClean="0"/>
                        <a:t>TfidfVectorizer</a:t>
                      </a:r>
                      <a:endParaRPr lang="en-IN" dirty="0"/>
                    </a:p>
                  </a:txBody>
                  <a:tcPr/>
                </a:tc>
                <a:tc>
                  <a:txBody>
                    <a:bodyPr/>
                    <a:lstStyle/>
                    <a:p>
                      <a:r>
                        <a:rPr lang="en-IN" dirty="0" smtClean="0"/>
                        <a:t>100</a:t>
                      </a:r>
                      <a:endParaRPr lang="en-IN" dirty="0"/>
                    </a:p>
                  </a:txBody>
                  <a:tcPr/>
                </a:tc>
                <a:tc>
                  <a:txBody>
                    <a:bodyPr/>
                    <a:lstStyle/>
                    <a:p>
                      <a:r>
                        <a:rPr lang="en-IN" dirty="0" smtClean="0"/>
                        <a:t>Vectorizes the text and forms a matrix on the basis of</a:t>
                      </a:r>
                      <a:r>
                        <a:rPr lang="en-IN" baseline="0" dirty="0" smtClean="0"/>
                        <a:t> term-frequency and inverse document frequency</a:t>
                      </a:r>
                      <a:endParaRPr lang="en-IN" dirty="0"/>
                    </a:p>
                  </a:txBody>
                  <a:tcPr/>
                </a:tc>
                <a:extLst>
                  <a:ext uri="{0D108BD9-81ED-4DB2-BD59-A6C34878D82A}">
                    <a16:rowId xmlns="" xmlns:a16="http://schemas.microsoft.com/office/drawing/2014/main" val="10001"/>
                  </a:ext>
                </a:extLst>
              </a:tr>
              <a:tr h="370840">
                <a:tc>
                  <a:txBody>
                    <a:bodyPr/>
                    <a:lstStyle/>
                    <a:p>
                      <a:r>
                        <a:rPr lang="en-IN" dirty="0" smtClean="0"/>
                        <a:t>2.</a:t>
                      </a:r>
                      <a:endParaRPr lang="en-IN" dirty="0"/>
                    </a:p>
                  </a:txBody>
                  <a:tcPr/>
                </a:tc>
                <a:tc>
                  <a:txBody>
                    <a:bodyPr/>
                    <a:lstStyle/>
                    <a:p>
                      <a:r>
                        <a:rPr lang="en-IN" dirty="0" smtClean="0"/>
                        <a:t>CountVectorizer</a:t>
                      </a:r>
                      <a:endParaRPr lang="en-IN" dirty="0"/>
                    </a:p>
                  </a:txBody>
                  <a:tcPr/>
                </a:tc>
                <a:tc>
                  <a:txBody>
                    <a:bodyPr/>
                    <a:lstStyle/>
                    <a:p>
                      <a:r>
                        <a:rPr lang="en-IN" dirty="0" smtClean="0"/>
                        <a:t>100</a:t>
                      </a:r>
                      <a:endParaRPr lang="en-IN" dirty="0"/>
                    </a:p>
                  </a:txBody>
                  <a:tcPr/>
                </a:tc>
                <a:tc>
                  <a:txBody>
                    <a:bodyPr/>
                    <a:lstStyle/>
                    <a:p>
                      <a:r>
                        <a:rPr lang="en-IN" dirty="0" smtClean="0"/>
                        <a:t>It takes into account</a:t>
                      </a:r>
                      <a:r>
                        <a:rPr lang="en-IN" baseline="0" dirty="0" smtClean="0"/>
                        <a:t> the count of a particular term in a document.</a:t>
                      </a:r>
                      <a:endParaRPr lang="en-IN" dirty="0"/>
                    </a:p>
                  </a:txBody>
                  <a:tcPr/>
                </a:tc>
                <a:extLst>
                  <a:ext uri="{0D108BD9-81ED-4DB2-BD59-A6C34878D82A}">
                    <a16:rowId xmlns="" xmlns:a16="http://schemas.microsoft.com/office/drawing/2014/main" val="10002"/>
                  </a:ext>
                </a:extLst>
              </a:tr>
              <a:tr h="370840">
                <a:tc>
                  <a:txBody>
                    <a:bodyPr/>
                    <a:lstStyle/>
                    <a:p>
                      <a:r>
                        <a:rPr lang="en-IN" dirty="0" smtClean="0"/>
                        <a:t>3.</a:t>
                      </a:r>
                      <a:endParaRPr lang="en-IN" dirty="0"/>
                    </a:p>
                  </a:txBody>
                  <a:tcPr/>
                </a:tc>
                <a:tc>
                  <a:txBody>
                    <a:bodyPr/>
                    <a:lstStyle/>
                    <a:p>
                      <a:r>
                        <a:rPr lang="en-IN" dirty="0" smtClean="0"/>
                        <a:t>Truncated SVD</a:t>
                      </a:r>
                      <a:endParaRPr lang="en-IN" dirty="0"/>
                    </a:p>
                  </a:txBody>
                  <a:tcPr/>
                </a:tc>
                <a:tc>
                  <a:txBody>
                    <a:bodyPr/>
                    <a:lstStyle/>
                    <a:p>
                      <a:r>
                        <a:rPr lang="en-IN" dirty="0" smtClean="0"/>
                        <a:t>100</a:t>
                      </a:r>
                      <a:endParaRPr lang="en-IN" dirty="0"/>
                    </a:p>
                  </a:txBody>
                  <a:tcPr/>
                </a:tc>
                <a:tc>
                  <a:txBody>
                    <a:bodyPr/>
                    <a:lstStyle/>
                    <a:p>
                      <a:r>
                        <a:rPr lang="en-IN" dirty="0" smtClean="0"/>
                        <a:t>Makes a dense</a:t>
                      </a:r>
                      <a:r>
                        <a:rPr lang="en-IN" baseline="0" dirty="0" smtClean="0"/>
                        <a:t> vector representation from the Tfidf sparse vector representation.</a:t>
                      </a:r>
                      <a:endParaRPr lang="en-IN" dirty="0"/>
                    </a:p>
                  </a:txBody>
                  <a:tcPr/>
                </a:tc>
                <a:extLst>
                  <a:ext uri="{0D108BD9-81ED-4DB2-BD59-A6C34878D82A}">
                    <a16:rowId xmlns="" xmlns:a16="http://schemas.microsoft.com/office/drawing/2014/main" val="10003"/>
                  </a:ext>
                </a:extLst>
              </a:tr>
              <a:tr h="370840">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N-gram</a:t>
                      </a:r>
                      <a:r>
                        <a:rPr lang="en-IN" baseline="0" dirty="0" smtClean="0"/>
                        <a:t> level tf-idf</a:t>
                      </a:r>
                      <a:endParaRPr lang="en-IN" dirty="0" smtClean="0"/>
                    </a:p>
                  </a:txBody>
                  <a:tcPr/>
                </a:tc>
                <a:tc>
                  <a:txBody>
                    <a:bodyPr/>
                    <a:lstStyle/>
                    <a:p>
                      <a:r>
                        <a:rPr lang="en-IN" dirty="0" smtClean="0"/>
                        <a:t>100</a:t>
                      </a:r>
                      <a:endParaRPr lang="en-IN" dirty="0"/>
                    </a:p>
                  </a:txBody>
                  <a:tcPr/>
                </a:tc>
                <a:tc>
                  <a:txBody>
                    <a:bodyPr/>
                    <a:lstStyle/>
                    <a:p>
                      <a:r>
                        <a:rPr lang="en-IN" dirty="0" smtClean="0"/>
                        <a:t>Taking</a:t>
                      </a:r>
                      <a:r>
                        <a:rPr lang="en-IN" baseline="0" dirty="0" smtClean="0"/>
                        <a:t> into account n-grams, representing tf-idf scores</a:t>
                      </a:r>
                      <a:endParaRPr lang="en-IN" dirty="0"/>
                    </a:p>
                  </a:txBody>
                  <a:tcPr/>
                </a:tc>
                <a:extLst>
                  <a:ext uri="{0D108BD9-81ED-4DB2-BD59-A6C34878D82A}">
                    <a16:rowId xmlns="" xmlns:a16="http://schemas.microsoft.com/office/drawing/2014/main" val="10004"/>
                  </a:ext>
                </a:extLst>
              </a:tr>
              <a:tr h="370840">
                <a:tc>
                  <a:txBody>
                    <a:bodyPr/>
                    <a:lstStyle/>
                    <a:p>
                      <a:r>
                        <a:rPr lang="en-IN" dirty="0" smtClean="0"/>
                        <a:t>5.</a:t>
                      </a:r>
                      <a:endParaRPr lang="en-IN" dirty="0"/>
                    </a:p>
                  </a:txBody>
                  <a:tcPr/>
                </a:tc>
                <a:tc>
                  <a:txBody>
                    <a:bodyPr/>
                    <a:lstStyle/>
                    <a:p>
                      <a:r>
                        <a:rPr lang="en-US" dirty="0" smtClean="0"/>
                        <a:t>Character</a:t>
                      </a:r>
                      <a:r>
                        <a:rPr lang="en-US" baseline="0" dirty="0" smtClean="0"/>
                        <a:t> level tf-idf</a:t>
                      </a:r>
                      <a:endParaRPr lang="en-US" dirty="0"/>
                    </a:p>
                  </a:txBody>
                  <a:tcPr/>
                </a:tc>
                <a:tc>
                  <a:txBody>
                    <a:bodyPr/>
                    <a:lstStyle/>
                    <a:p>
                      <a:r>
                        <a:rPr lang="en-IN" dirty="0" smtClean="0"/>
                        <a:t>100</a:t>
                      </a:r>
                      <a:endParaRPr lang="en-IN" dirty="0"/>
                    </a:p>
                  </a:txBody>
                  <a:tcPr/>
                </a:tc>
                <a:tc>
                  <a:txBody>
                    <a:bodyPr/>
                    <a:lstStyle/>
                    <a:p>
                      <a:r>
                        <a:rPr lang="en-IN" dirty="0" smtClean="0"/>
                        <a:t>Working with tf-idf</a:t>
                      </a:r>
                      <a:r>
                        <a:rPr lang="en-IN" baseline="0" dirty="0" smtClean="0"/>
                        <a:t> scores on character level.</a:t>
                      </a:r>
                      <a:endParaRPr lang="en-IN" dirty="0"/>
                    </a:p>
                  </a:txBody>
                  <a:tcPr/>
                </a:tc>
                <a:extLst>
                  <a:ext uri="{0D108BD9-81ED-4DB2-BD59-A6C34878D82A}">
                    <a16:rowId xmlns="" xmlns:a16="http://schemas.microsoft.com/office/drawing/2014/main" val="10005"/>
                  </a:ext>
                </a:extLst>
              </a:tr>
              <a:tr h="370840">
                <a:tc>
                  <a:txBody>
                    <a:bodyPr/>
                    <a:lstStyle/>
                    <a:p>
                      <a:r>
                        <a:rPr lang="en-IN" dirty="0" smtClean="0"/>
                        <a:t>6.</a:t>
                      </a:r>
                      <a:endParaRPr lang="en-IN" dirty="0"/>
                    </a:p>
                  </a:txBody>
                  <a:tcPr/>
                </a:tc>
                <a:tc>
                  <a:txBody>
                    <a:bodyPr/>
                    <a:lstStyle/>
                    <a:p>
                      <a:r>
                        <a:rPr lang="en-US" dirty="0" smtClean="0"/>
                        <a:t>LSTM</a:t>
                      </a:r>
                      <a:endParaRPr lang="en-US" dirty="0"/>
                    </a:p>
                  </a:txBody>
                  <a:tcPr/>
                </a:tc>
                <a:tc>
                  <a:txBody>
                    <a:bodyPr/>
                    <a:lstStyle/>
                    <a:p>
                      <a:r>
                        <a:rPr lang="en-IN" dirty="0" smtClean="0"/>
                        <a:t>90</a:t>
                      </a:r>
                      <a:endParaRPr lang="en-IN" dirty="0"/>
                    </a:p>
                  </a:txBody>
                  <a:tcPr/>
                </a:tc>
                <a:tc>
                  <a:txBody>
                    <a:bodyPr/>
                    <a:lstStyle/>
                    <a:p>
                      <a:r>
                        <a:rPr lang="en-IN" dirty="0" smtClean="0"/>
                        <a:t>Using</a:t>
                      </a:r>
                      <a:r>
                        <a:rPr lang="en-IN" baseline="0" dirty="0" smtClean="0"/>
                        <a:t> the activation function, it tries to </a:t>
                      </a:r>
                      <a:r>
                        <a:rPr lang="en-IN" baseline="0" dirty="0" smtClean="0"/>
                        <a:t>remember </a:t>
                      </a:r>
                      <a:r>
                        <a:rPr lang="en-IN" baseline="0" dirty="0" smtClean="0"/>
                        <a:t>the context.</a:t>
                      </a:r>
                      <a:endParaRPr lang="en-IN"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61166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963" y="176843"/>
            <a:ext cx="9720072" cy="1499616"/>
          </a:xfrm>
        </p:spPr>
        <p:txBody>
          <a:bodyPr/>
          <a:lstStyle/>
          <a:p>
            <a:r>
              <a:rPr lang="en-US" dirty="0"/>
              <a:t>Quality of work – CODE MODULES that are working well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5822708"/>
              </p:ext>
            </p:extLst>
          </p:nvPr>
        </p:nvGraphicFramePr>
        <p:xfrm>
          <a:off x="253761" y="1812729"/>
          <a:ext cx="11404610" cy="4668520"/>
        </p:xfrm>
        <a:graphic>
          <a:graphicData uri="http://schemas.openxmlformats.org/drawingml/2006/table">
            <a:tbl>
              <a:tblPr firstRow="1" bandRow="1">
                <a:tableStyleId>{5C22544A-7EE6-4342-B048-85BDC9FD1C3A}</a:tableStyleId>
              </a:tblPr>
              <a:tblGrid>
                <a:gridCol w="1140767">
                  <a:extLst>
                    <a:ext uri="{9D8B030D-6E8A-4147-A177-3AD203B41FA5}">
                      <a16:colId xmlns="" xmlns:a16="http://schemas.microsoft.com/office/drawing/2014/main" val="20000"/>
                    </a:ext>
                  </a:extLst>
                </a:gridCol>
                <a:gridCol w="5011568">
                  <a:extLst>
                    <a:ext uri="{9D8B030D-6E8A-4147-A177-3AD203B41FA5}">
                      <a16:colId xmlns="" xmlns:a16="http://schemas.microsoft.com/office/drawing/2014/main" val="20001"/>
                    </a:ext>
                  </a:extLst>
                </a:gridCol>
                <a:gridCol w="1410415">
                  <a:extLst>
                    <a:ext uri="{9D8B030D-6E8A-4147-A177-3AD203B41FA5}">
                      <a16:colId xmlns="" xmlns:a16="http://schemas.microsoft.com/office/drawing/2014/main" val="20002"/>
                    </a:ext>
                  </a:extLst>
                </a:gridCol>
                <a:gridCol w="3841860">
                  <a:extLst>
                    <a:ext uri="{9D8B030D-6E8A-4147-A177-3AD203B41FA5}">
                      <a16:colId xmlns="" xmlns:a16="http://schemas.microsoft.com/office/drawing/2014/main" val="20003"/>
                    </a:ext>
                  </a:extLst>
                </a:gridCol>
              </a:tblGrid>
              <a:tr h="370840">
                <a:tc>
                  <a:txBody>
                    <a:bodyPr/>
                    <a:lstStyle/>
                    <a:p>
                      <a:r>
                        <a:rPr lang="en-US" dirty="0"/>
                        <a:t>Serial no </a:t>
                      </a:r>
                      <a:endParaRPr lang="en-IN" dirty="0"/>
                    </a:p>
                  </a:txBody>
                  <a:tcPr/>
                </a:tc>
                <a:tc>
                  <a:txBody>
                    <a:bodyPr/>
                    <a:lstStyle/>
                    <a:p>
                      <a:r>
                        <a:rPr lang="en-US" dirty="0"/>
                        <a:t>Code Module from previous slide </a:t>
                      </a:r>
                      <a:endParaRPr lang="en-IN" dirty="0"/>
                    </a:p>
                  </a:txBody>
                  <a:tcPr/>
                </a:tc>
                <a:tc>
                  <a:txBody>
                    <a:bodyPr/>
                    <a:lstStyle/>
                    <a:p>
                      <a:r>
                        <a:rPr lang="en-US" dirty="0"/>
                        <a:t>Status (% complete) </a:t>
                      </a:r>
                      <a:endParaRPr lang="en-IN" dirty="0"/>
                    </a:p>
                  </a:txBody>
                  <a:tcPr/>
                </a:tc>
                <a:tc>
                  <a:txBody>
                    <a:bodyPr/>
                    <a:lstStyle/>
                    <a:p>
                      <a:r>
                        <a:rPr lang="en-US" dirty="0"/>
                        <a:t>Comments if there are minor issues</a:t>
                      </a:r>
                      <a:endParaRPr lang="en-IN" dirty="0"/>
                    </a:p>
                  </a:txBody>
                  <a:tcPr/>
                </a:tc>
                <a:extLst>
                  <a:ext uri="{0D108BD9-81ED-4DB2-BD59-A6C34878D82A}">
                    <a16:rowId xmlns="" xmlns:a16="http://schemas.microsoft.com/office/drawing/2014/main" val="10000"/>
                  </a:ext>
                </a:extLst>
              </a:tr>
              <a:tr h="370840">
                <a:tc>
                  <a:txBody>
                    <a:bodyPr/>
                    <a:lstStyle/>
                    <a:p>
                      <a:r>
                        <a:rPr lang="en-IN" dirty="0" smtClean="0"/>
                        <a:t>1.</a:t>
                      </a:r>
                      <a:endParaRPr lang="en-IN" dirty="0"/>
                    </a:p>
                  </a:txBody>
                  <a:tcPr/>
                </a:tc>
                <a:tc>
                  <a:txBody>
                    <a:bodyPr/>
                    <a:lstStyle/>
                    <a:p>
                      <a:r>
                        <a:rPr lang="en-IN" dirty="0" smtClean="0"/>
                        <a:t>SVC (Support Vector Classifier- SVM)</a:t>
                      </a:r>
                      <a:endParaRPr lang="en-IN" dirty="0"/>
                    </a:p>
                  </a:txBody>
                  <a:tcPr/>
                </a:tc>
                <a:tc>
                  <a:txBody>
                    <a:bodyPr/>
                    <a:lstStyle/>
                    <a:p>
                      <a:r>
                        <a:rPr lang="en-IN" dirty="0" smtClean="0"/>
                        <a:t>100</a:t>
                      </a:r>
                      <a:endParaRPr lang="en-IN" dirty="0"/>
                    </a:p>
                  </a:txBody>
                  <a:tcPr/>
                </a:tc>
                <a:tc>
                  <a:txBody>
                    <a:bodyPr/>
                    <a:lstStyle/>
                    <a:p>
                      <a:r>
                        <a:rPr lang="en-IN" dirty="0" smtClean="0"/>
                        <a:t>Minor</a:t>
                      </a:r>
                      <a:r>
                        <a:rPr lang="en-IN" baseline="0" dirty="0" smtClean="0"/>
                        <a:t> issue if testing for a smaller test set, since it trained with small vocabulary using tfidf</a:t>
                      </a:r>
                      <a:endParaRPr lang="en-IN" dirty="0"/>
                    </a:p>
                  </a:txBody>
                  <a:tcPr/>
                </a:tc>
                <a:extLst>
                  <a:ext uri="{0D108BD9-81ED-4DB2-BD59-A6C34878D82A}">
                    <a16:rowId xmlns="" xmlns:a16="http://schemas.microsoft.com/office/drawing/2014/main" val="10001"/>
                  </a:ext>
                </a:extLst>
              </a:tr>
              <a:tr h="370840">
                <a:tc>
                  <a:txBody>
                    <a:bodyPr/>
                    <a:lstStyle/>
                    <a:p>
                      <a:r>
                        <a:rPr lang="en-IN" dirty="0" smtClean="0"/>
                        <a:t>2.</a:t>
                      </a:r>
                      <a:endParaRPr lang="en-IN" dirty="0"/>
                    </a:p>
                  </a:txBody>
                  <a:tcPr/>
                </a:tc>
                <a:tc>
                  <a:txBody>
                    <a:bodyPr/>
                    <a:lstStyle/>
                    <a:p>
                      <a:r>
                        <a:rPr lang="en-IN" dirty="0" smtClean="0"/>
                        <a:t>LSTM</a:t>
                      </a:r>
                      <a:endParaRPr lang="en-IN" dirty="0"/>
                    </a:p>
                  </a:txBody>
                  <a:tcPr/>
                </a:tc>
                <a:tc>
                  <a:txBody>
                    <a:bodyPr/>
                    <a:lstStyle/>
                    <a:p>
                      <a:r>
                        <a:rPr lang="en-IN" dirty="0" smtClean="0"/>
                        <a:t>90</a:t>
                      </a:r>
                      <a:endParaRPr lang="en-IN" dirty="0"/>
                    </a:p>
                  </a:txBody>
                  <a:tcPr/>
                </a:tc>
                <a:tc>
                  <a:txBody>
                    <a:bodyPr/>
                    <a:lstStyle/>
                    <a:p>
                      <a:r>
                        <a:rPr lang="en-IN" dirty="0" smtClean="0"/>
                        <a:t>89.06 % accuracy using wiki.word2vec with pretrained word</a:t>
                      </a:r>
                      <a:r>
                        <a:rPr lang="en-IN" baseline="0" dirty="0" smtClean="0"/>
                        <a:t> vectors.</a:t>
                      </a:r>
                      <a:endParaRPr lang="en-IN" dirty="0"/>
                    </a:p>
                  </a:txBody>
                  <a:tcPr/>
                </a:tc>
              </a:tr>
              <a:tr h="370840">
                <a:tc>
                  <a:txBody>
                    <a:bodyPr/>
                    <a:lstStyle/>
                    <a:p>
                      <a:r>
                        <a:rPr lang="en-IN" dirty="0" smtClean="0"/>
                        <a:t>3.</a:t>
                      </a:r>
                      <a:endParaRPr lang="en-IN" dirty="0"/>
                    </a:p>
                  </a:txBody>
                  <a:tcPr/>
                </a:tc>
                <a:tc>
                  <a:txBody>
                    <a:bodyPr/>
                    <a:lstStyle/>
                    <a:p>
                      <a:r>
                        <a:rPr lang="en-IN" dirty="0" smtClean="0"/>
                        <a:t>Propaganda</a:t>
                      </a:r>
                      <a:r>
                        <a:rPr lang="en-IN" baseline="0" dirty="0" smtClean="0"/>
                        <a:t> detection at sentence level</a:t>
                      </a:r>
                      <a:endParaRPr lang="en-IN" dirty="0"/>
                    </a:p>
                  </a:txBody>
                  <a:tcPr/>
                </a:tc>
                <a:tc>
                  <a:txBody>
                    <a:bodyPr/>
                    <a:lstStyle/>
                    <a:p>
                      <a:r>
                        <a:rPr lang="en-IN" dirty="0" smtClean="0"/>
                        <a:t>80</a:t>
                      </a:r>
                      <a:endParaRPr lang="en-IN" dirty="0"/>
                    </a:p>
                  </a:txBody>
                  <a:tcPr/>
                </a:tc>
                <a:tc>
                  <a:txBody>
                    <a:bodyPr/>
                    <a:lstStyle/>
                    <a:p>
                      <a:r>
                        <a:rPr lang="en-IN" dirty="0" smtClean="0"/>
                        <a:t>Using</a:t>
                      </a:r>
                      <a:r>
                        <a:rPr lang="en-IN" baseline="0" dirty="0" smtClean="0"/>
                        <a:t> sentence similarity using lch (</a:t>
                      </a:r>
                      <a:r>
                        <a:rPr lang="en-US" sz="1800" b="0" i="0" kern="1200" dirty="0" smtClean="0">
                          <a:solidFill>
                            <a:schemeClr val="dk1"/>
                          </a:solidFill>
                          <a:effectLst/>
                          <a:latin typeface="+mn-lt"/>
                          <a:ea typeface="+mn-ea"/>
                          <a:cs typeface="+mn-cs"/>
                        </a:rPr>
                        <a:t>Leacock-</a:t>
                      </a:r>
                      <a:r>
                        <a:rPr lang="en-US" sz="1800" b="0" i="0" kern="1200" dirty="0" err="1" smtClean="0">
                          <a:solidFill>
                            <a:schemeClr val="dk1"/>
                          </a:solidFill>
                          <a:effectLst/>
                          <a:latin typeface="+mn-lt"/>
                          <a:ea typeface="+mn-ea"/>
                          <a:cs typeface="+mn-cs"/>
                        </a:rPr>
                        <a:t>Chodorow</a:t>
                      </a:r>
                      <a:r>
                        <a:rPr lang="en-IN" baseline="0" dirty="0" smtClean="0"/>
                        <a:t>)similarity. Only one propaganda techniques  is used where a sentence is considered propagandistic if it is deviating from the original theme.</a:t>
                      </a:r>
                      <a:endParaRPr lang="en-IN" dirty="0"/>
                    </a:p>
                  </a:txBody>
                  <a:tcPr/>
                </a:tc>
                <a:extLst>
                  <a:ext uri="{0D108BD9-81ED-4DB2-BD59-A6C34878D82A}">
                    <a16:rowId xmlns="" xmlns:a16="http://schemas.microsoft.com/office/drawing/2014/main" val="10005"/>
                  </a:ext>
                </a:extLst>
              </a:tr>
              <a:tr h="370840">
                <a:tc>
                  <a:txBody>
                    <a:bodyPr/>
                    <a:lstStyle/>
                    <a:p>
                      <a:r>
                        <a:rPr lang="en-IN" dirty="0" smtClean="0"/>
                        <a:t>4.</a:t>
                      </a:r>
                      <a:endParaRPr lang="en-IN" dirty="0"/>
                    </a:p>
                  </a:txBody>
                  <a:tcPr/>
                </a:tc>
                <a:tc>
                  <a:txBody>
                    <a:bodyPr/>
                    <a:lstStyle/>
                    <a:p>
                      <a:r>
                        <a:rPr lang="en-IN" dirty="0" smtClean="0"/>
                        <a:t>Lch_similarity</a:t>
                      </a:r>
                      <a:endParaRPr lang="en-IN" dirty="0"/>
                    </a:p>
                  </a:txBody>
                  <a:tcPr/>
                </a:tc>
                <a:tc>
                  <a:txBody>
                    <a:bodyPr/>
                    <a:lstStyle/>
                    <a:p>
                      <a:r>
                        <a:rPr lang="en-IN" dirty="0" smtClean="0"/>
                        <a:t>100</a:t>
                      </a:r>
                      <a:endParaRPr lang="en-IN" dirty="0"/>
                    </a:p>
                  </a:txBody>
                  <a:tcPr/>
                </a:tc>
                <a:tc>
                  <a:txBody>
                    <a:bodyPr/>
                    <a:lstStyle/>
                    <a:p>
                      <a:r>
                        <a:rPr lang="en-IN" dirty="0" smtClean="0"/>
                        <a:t>Used for</a:t>
                      </a:r>
                      <a:r>
                        <a:rPr lang="en-IN" baseline="0" dirty="0" smtClean="0"/>
                        <a:t> detecting propaganda in sentences with similarity score &gt; 0.75</a:t>
                      </a:r>
                      <a:endParaRPr lang="en-IN" dirty="0"/>
                    </a:p>
                  </a:txBody>
                  <a:tcPr/>
                </a:tc>
              </a:tr>
              <a:tr h="370840">
                <a:tc>
                  <a:txBody>
                    <a:bodyPr/>
                    <a:lstStyle/>
                    <a:p>
                      <a:r>
                        <a:rPr lang="en-IN" dirty="0" smtClean="0"/>
                        <a:t>5.</a:t>
                      </a:r>
                      <a:endParaRPr lang="en-IN" dirty="0"/>
                    </a:p>
                  </a:txBody>
                  <a:tcPr/>
                </a:tc>
                <a:tc>
                  <a:txBody>
                    <a:bodyPr/>
                    <a:lstStyle/>
                    <a:p>
                      <a:r>
                        <a:rPr lang="en-US" dirty="0" smtClean="0"/>
                        <a:t>lexicon_methods.emotional_valence()</a:t>
                      </a:r>
                      <a:endParaRPr lang="en-IN" dirty="0"/>
                    </a:p>
                  </a:txBody>
                  <a:tcPr/>
                </a:tc>
                <a:tc>
                  <a:txBody>
                    <a:bodyPr/>
                    <a:lstStyle/>
                    <a:p>
                      <a:r>
                        <a:rPr lang="en-IN" dirty="0" smtClean="0"/>
                        <a:t>100</a:t>
                      </a:r>
                      <a:endParaRPr lang="en-IN" dirty="0"/>
                    </a:p>
                  </a:txBody>
                  <a:tcPr/>
                </a:tc>
                <a:tc>
                  <a:txBody>
                    <a:bodyPr/>
                    <a:lstStyle/>
                    <a:p>
                      <a:endParaRPr lang="en-IN" dirty="0"/>
                    </a:p>
                  </a:txBody>
                  <a:tcPr/>
                </a:tc>
              </a:tr>
            </a:tbl>
          </a:graphicData>
        </a:graphic>
      </p:graphicFrame>
      <p:sp>
        <p:nvSpPr>
          <p:cNvPr id="5" name="Slide Number Placeholder 4"/>
          <p:cNvSpPr>
            <a:spLocks noGrp="1"/>
          </p:cNvSpPr>
          <p:nvPr>
            <p:ph type="sldNum" sz="quarter" idx="12"/>
          </p:nvPr>
        </p:nvSpPr>
        <p:spPr/>
        <p:txBody>
          <a:bodyPr/>
          <a:lstStyle/>
          <a:p>
            <a:fld id="{DE1490ED-1C2D-44ED-A77E-21F50DC09B14}" type="slidenum">
              <a:rPr lang="en-IN" smtClean="0"/>
              <a:t>7</a:t>
            </a:fld>
            <a:endParaRPr lang="en-IN"/>
          </a:p>
        </p:txBody>
      </p:sp>
    </p:spTree>
    <p:extLst>
      <p:ext uri="{BB962C8B-B14F-4D97-AF65-F5344CB8AC3E}">
        <p14:creationId xmlns:p14="http://schemas.microsoft.com/office/powerpoint/2010/main" val="335464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endParaRPr lang="en-US" dirty="0"/>
          </a:p>
        </p:txBody>
      </p:sp>
      <p:sp>
        <p:nvSpPr>
          <p:cNvPr id="4" name="Footer Placeholder 3"/>
          <p:cNvSpPr>
            <a:spLocks noGrp="1"/>
          </p:cNvSpPr>
          <p:nvPr>
            <p:ph type="ftr" sz="quarter" idx="11"/>
          </p:nvPr>
        </p:nvSpPr>
        <p:spPr/>
        <p:txBody>
          <a:bodyPr/>
          <a:lstStyle/>
          <a:p>
            <a:r>
              <a:rPr lang="en-US" smtClean="0"/>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8</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5158"/>
            <a:ext cx="6029716" cy="3514725"/>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382133" y="5813946"/>
            <a:ext cx="5540992" cy="369332"/>
          </a:xfrm>
          <a:prstGeom prst="rect">
            <a:avLst/>
          </a:prstGeom>
          <a:noFill/>
        </p:spPr>
        <p:txBody>
          <a:bodyPr wrap="square" rtlCol="0">
            <a:spAutoFit/>
          </a:bodyPr>
          <a:lstStyle/>
          <a:p>
            <a:r>
              <a:rPr lang="en-US" dirty="0" smtClean="0"/>
              <a:t>Non-propaganda</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493" y="2176388"/>
            <a:ext cx="5776841" cy="3514725"/>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6523625" y="5813946"/>
            <a:ext cx="2756848" cy="369332"/>
          </a:xfrm>
          <a:prstGeom prst="rect">
            <a:avLst/>
          </a:prstGeom>
          <a:noFill/>
        </p:spPr>
        <p:txBody>
          <a:bodyPr wrap="square" rtlCol="0">
            <a:spAutoFit/>
          </a:bodyPr>
          <a:lstStyle/>
          <a:p>
            <a:r>
              <a:rPr lang="en-US" dirty="0" smtClean="0"/>
              <a:t>Propaganda</a:t>
            </a:r>
            <a:endParaRPr lang="en-US" dirty="0"/>
          </a:p>
        </p:txBody>
      </p:sp>
    </p:spTree>
    <p:extLst>
      <p:ext uri="{BB962C8B-B14F-4D97-AF65-F5344CB8AC3E}">
        <p14:creationId xmlns:p14="http://schemas.microsoft.com/office/powerpoint/2010/main" val="66432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of our models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4803353"/>
              </p:ext>
            </p:extLst>
          </p:nvPr>
        </p:nvGraphicFramePr>
        <p:xfrm>
          <a:off x="368846" y="2361062"/>
          <a:ext cx="9994195" cy="4146417"/>
        </p:xfrm>
        <a:graphic>
          <a:graphicData uri="http://schemas.openxmlformats.org/drawingml/2006/table">
            <a:tbl>
              <a:tblPr firstRow="1" bandRow="1">
                <a:tableStyleId>{5C22544A-7EE6-4342-B048-85BDC9FD1C3A}</a:tableStyleId>
              </a:tblPr>
              <a:tblGrid>
                <a:gridCol w="1140767"/>
                <a:gridCol w="5011568"/>
                <a:gridCol w="3841860"/>
              </a:tblGrid>
              <a:tr h="565017">
                <a:tc>
                  <a:txBody>
                    <a:bodyPr/>
                    <a:lstStyle/>
                    <a:p>
                      <a:r>
                        <a:rPr lang="en-US" dirty="0"/>
                        <a:t>Serial no </a:t>
                      </a:r>
                      <a:endParaRPr lang="en-IN" dirty="0"/>
                    </a:p>
                  </a:txBody>
                  <a:tcPr/>
                </a:tc>
                <a:tc>
                  <a:txBody>
                    <a:bodyPr/>
                    <a:lstStyle/>
                    <a:p>
                      <a:r>
                        <a:rPr lang="en-US" dirty="0"/>
                        <a:t>Code Module from previous slide </a:t>
                      </a:r>
                      <a:endParaRPr lang="en-IN" dirty="0"/>
                    </a:p>
                  </a:txBody>
                  <a:tcPr/>
                </a:tc>
                <a:tc>
                  <a:txBody>
                    <a:bodyPr/>
                    <a:lstStyle/>
                    <a:p>
                      <a:r>
                        <a:rPr lang="en-IN" dirty="0" smtClean="0"/>
                        <a:t>Accuracy</a:t>
                      </a:r>
                      <a:endParaRPr lang="en-IN" dirty="0"/>
                    </a:p>
                  </a:txBody>
                  <a:tcPr/>
                </a:tc>
              </a:tr>
              <a:tr h="370840">
                <a:tc>
                  <a:txBody>
                    <a:bodyPr/>
                    <a:lstStyle/>
                    <a:p>
                      <a:r>
                        <a:rPr lang="en-IN" dirty="0" smtClean="0"/>
                        <a:t>1.</a:t>
                      </a:r>
                      <a:endParaRPr lang="en-IN" dirty="0"/>
                    </a:p>
                  </a:txBody>
                  <a:tcPr/>
                </a:tc>
                <a:tc>
                  <a:txBody>
                    <a:bodyPr/>
                    <a:lstStyle/>
                    <a:p>
                      <a:r>
                        <a:rPr lang="en-IN" dirty="0" smtClean="0"/>
                        <a:t>SVC (Support Vector Classifier- SVM)</a:t>
                      </a:r>
                      <a:endParaRPr lang="en-IN" dirty="0"/>
                    </a:p>
                  </a:txBody>
                  <a:tcPr/>
                </a:tc>
                <a:tc>
                  <a:txBody>
                    <a:bodyPr/>
                    <a:lstStyle/>
                    <a:p>
                      <a:r>
                        <a:rPr lang="en-IN" dirty="0" smtClean="0"/>
                        <a:t>95.68 % accuracy with TfidfVectorizer</a:t>
                      </a:r>
                      <a:endParaRPr lang="en-IN" dirty="0"/>
                    </a:p>
                  </a:txBody>
                  <a:tcPr/>
                </a:tc>
              </a:tr>
              <a:tr h="370840">
                <a:tc>
                  <a:txBody>
                    <a:bodyPr/>
                    <a:lstStyle/>
                    <a:p>
                      <a:r>
                        <a:rPr lang="en-IN" dirty="0" smtClean="0"/>
                        <a:t>2.</a:t>
                      </a:r>
                      <a:endParaRPr lang="en-IN" dirty="0"/>
                    </a:p>
                  </a:txBody>
                  <a:tcPr/>
                </a:tc>
                <a:tc>
                  <a:txBody>
                    <a:bodyPr/>
                    <a:lstStyle/>
                    <a:p>
                      <a:r>
                        <a:rPr lang="en-IN" dirty="0" smtClean="0"/>
                        <a:t>Logistic Regression </a:t>
                      </a:r>
                      <a:endParaRPr lang="en-IN" dirty="0"/>
                    </a:p>
                  </a:txBody>
                  <a:tcPr/>
                </a:tc>
                <a:tc>
                  <a:txBody>
                    <a:bodyPr/>
                    <a:lstStyle/>
                    <a:p>
                      <a:r>
                        <a:rPr lang="en-IN" dirty="0" smtClean="0"/>
                        <a:t>95.56 % accuracy with CountVectorizer</a:t>
                      </a:r>
                      <a:endParaRPr lang="en-IN" dirty="0"/>
                    </a:p>
                  </a:txBody>
                  <a:tcPr/>
                </a:tc>
              </a:tr>
              <a:tr h="370840">
                <a:tc>
                  <a:txBody>
                    <a:bodyPr/>
                    <a:lstStyle/>
                    <a:p>
                      <a:r>
                        <a:rPr lang="en-IN" dirty="0" smtClean="0"/>
                        <a:t>4.</a:t>
                      </a:r>
                      <a:endParaRPr lang="en-IN" dirty="0"/>
                    </a:p>
                  </a:txBody>
                  <a:tcPr/>
                </a:tc>
                <a:tc>
                  <a:txBody>
                    <a:bodyPr/>
                    <a:lstStyle/>
                    <a:p>
                      <a:r>
                        <a:rPr lang="en-IN" dirty="0" smtClean="0"/>
                        <a:t>Xgboost</a:t>
                      </a:r>
                      <a:endParaRPr lang="en-IN" dirty="0"/>
                    </a:p>
                  </a:txBody>
                  <a:tcPr/>
                </a:tc>
                <a:tc>
                  <a:txBody>
                    <a:bodyPr/>
                    <a:lstStyle/>
                    <a:p>
                      <a:r>
                        <a:rPr lang="en-IN" dirty="0" smtClean="0"/>
                        <a:t>94.19 % accuracy with word level</a:t>
                      </a:r>
                      <a:r>
                        <a:rPr lang="en-IN" baseline="0" dirty="0" smtClean="0"/>
                        <a:t> tfidf</a:t>
                      </a:r>
                      <a:endParaRPr lang="en-IN" dirty="0"/>
                    </a:p>
                  </a:txBody>
                  <a:tcPr/>
                </a:tc>
              </a:tr>
              <a:tr h="370840">
                <a:tc>
                  <a:txBody>
                    <a:bodyPr/>
                    <a:lstStyle/>
                    <a:p>
                      <a:r>
                        <a:rPr lang="en-IN"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Naïve</a:t>
                      </a:r>
                      <a:r>
                        <a:rPr lang="en-IN" baseline="0" dirty="0" smtClean="0"/>
                        <a:t> Bayes Classifier</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Using</a:t>
                      </a:r>
                      <a:r>
                        <a:rPr lang="en-IN" baseline="0" dirty="0" smtClean="0"/>
                        <a:t> TfidfVectorizer 92.77% accuracy.</a:t>
                      </a:r>
                      <a:endParaRPr lang="en-IN" dirty="0" smtClean="0"/>
                    </a:p>
                  </a:txBody>
                  <a:tcPr/>
                </a:tc>
              </a:tr>
              <a:tr h="370840">
                <a:tc>
                  <a:txBody>
                    <a:bodyPr/>
                    <a:lstStyle/>
                    <a:p>
                      <a:r>
                        <a:rPr lang="en-IN" dirty="0" smtClean="0"/>
                        <a:t>7.</a:t>
                      </a:r>
                      <a:endParaRPr lang="en-IN" dirty="0"/>
                    </a:p>
                  </a:txBody>
                  <a:tcPr/>
                </a:tc>
                <a:tc>
                  <a:txBody>
                    <a:bodyPr/>
                    <a:lstStyle/>
                    <a:p>
                      <a:r>
                        <a:rPr lang="en-IN" dirty="0" smtClean="0"/>
                        <a:t>LSTM</a:t>
                      </a:r>
                      <a:endParaRPr lang="en-IN" dirty="0"/>
                    </a:p>
                  </a:txBody>
                  <a:tcPr/>
                </a:tc>
                <a:tc>
                  <a:txBody>
                    <a:bodyPr/>
                    <a:lstStyle/>
                    <a:p>
                      <a:r>
                        <a:rPr lang="en-IN" dirty="0" smtClean="0"/>
                        <a:t>89.06 % accuracy using wiki.word2vec with pretrained word</a:t>
                      </a:r>
                      <a:r>
                        <a:rPr lang="en-IN" baseline="0" dirty="0" smtClean="0"/>
                        <a:t> vectors</a:t>
                      </a:r>
                      <a:endParaRPr lang="en-IN" dirty="0"/>
                    </a:p>
                  </a:txBody>
                  <a:tcPr/>
                </a:tc>
              </a:tr>
              <a:tr h="370840">
                <a:tc>
                  <a:txBody>
                    <a:bodyPr/>
                    <a:lstStyle/>
                    <a:p>
                      <a:r>
                        <a:rPr lang="en-IN" dirty="0" smtClean="0"/>
                        <a:t>8.</a:t>
                      </a:r>
                      <a:endParaRPr lang="en-IN" dirty="0"/>
                    </a:p>
                  </a:txBody>
                  <a:tcPr/>
                </a:tc>
                <a:tc>
                  <a:txBody>
                    <a:bodyPr/>
                    <a:lstStyle/>
                    <a:p>
                      <a:r>
                        <a:rPr lang="en-IN" dirty="0" smtClean="0"/>
                        <a:t>Propaganda</a:t>
                      </a:r>
                      <a:r>
                        <a:rPr lang="en-IN" baseline="0" dirty="0" smtClean="0"/>
                        <a:t> detection at sentence level</a:t>
                      </a:r>
                      <a:endParaRPr lang="en-IN" dirty="0"/>
                    </a:p>
                  </a:txBody>
                  <a:tcPr/>
                </a:tc>
                <a:tc>
                  <a:txBody>
                    <a:bodyPr/>
                    <a:lstStyle/>
                    <a:p>
                      <a:r>
                        <a:rPr lang="en-IN" dirty="0" smtClean="0"/>
                        <a:t>Using</a:t>
                      </a:r>
                      <a:r>
                        <a:rPr lang="en-IN" baseline="0" dirty="0" smtClean="0"/>
                        <a:t> sentence similarity using lch (</a:t>
                      </a:r>
                      <a:r>
                        <a:rPr lang="en-US" sz="1800" b="0" i="0" kern="1200" dirty="0" smtClean="0">
                          <a:solidFill>
                            <a:schemeClr val="dk1"/>
                          </a:solidFill>
                          <a:effectLst/>
                          <a:latin typeface="+mn-lt"/>
                          <a:ea typeface="+mn-ea"/>
                          <a:cs typeface="+mn-cs"/>
                        </a:rPr>
                        <a:t>Leacock-</a:t>
                      </a:r>
                      <a:r>
                        <a:rPr lang="en-US" sz="1800" b="0" i="0" kern="1200" dirty="0" err="1" smtClean="0">
                          <a:solidFill>
                            <a:schemeClr val="dk1"/>
                          </a:solidFill>
                          <a:effectLst/>
                          <a:latin typeface="+mn-lt"/>
                          <a:ea typeface="+mn-ea"/>
                          <a:cs typeface="+mn-cs"/>
                        </a:rPr>
                        <a:t>Chodorow</a:t>
                      </a:r>
                      <a:r>
                        <a:rPr lang="en-IN" baseline="0" dirty="0" smtClean="0"/>
                        <a:t>)similarity</a:t>
                      </a:r>
                      <a:r>
                        <a:rPr lang="en-IN" baseline="0" dirty="0" smtClean="0"/>
                        <a:t>.</a:t>
                      </a:r>
                    </a:p>
                    <a:p>
                      <a:r>
                        <a:rPr lang="en-IN" baseline="0" dirty="0" smtClean="0"/>
                        <a:t>Accuracy is calculated using Conditional Probability, &gt;0.75 sentence similarity</a:t>
                      </a:r>
                      <a:endParaRPr lang="en-IN" dirty="0"/>
                    </a:p>
                  </a:txBody>
                  <a:tcPr/>
                </a:tc>
              </a:tr>
            </a:tbl>
          </a:graphicData>
        </a:graphic>
      </p:graphicFrame>
      <p:sp>
        <p:nvSpPr>
          <p:cNvPr id="4" name="Footer Placeholder 3"/>
          <p:cNvSpPr>
            <a:spLocks noGrp="1"/>
          </p:cNvSpPr>
          <p:nvPr>
            <p:ph type="ftr" sz="quarter" idx="11"/>
          </p:nvPr>
        </p:nvSpPr>
        <p:spPr/>
        <p:txBody>
          <a:bodyPr/>
          <a:lstStyle/>
          <a:p>
            <a:r>
              <a:rPr lang="en-US" smtClean="0"/>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spTree>
    <p:extLst>
      <p:ext uri="{BB962C8B-B14F-4D97-AF65-F5344CB8AC3E}">
        <p14:creationId xmlns:p14="http://schemas.microsoft.com/office/powerpoint/2010/main" val="2579355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587</TotalTime>
  <Words>1018</Words>
  <Application>Microsoft Office PowerPoint</Application>
  <PresentationFormat>Custom</PresentationFormat>
  <Paragraphs>188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Integral</vt:lpstr>
      <vt:lpstr> Course Project title  “Detect propaganda in news articles”  </vt:lpstr>
      <vt:lpstr>About the project</vt:lpstr>
      <vt:lpstr>Uniqueness and analysis </vt:lpstr>
      <vt:lpstr>Dataset source and preprocessing done</vt:lpstr>
      <vt:lpstr>  Quantity of work - High level block diagram  of our implementation </vt:lpstr>
      <vt:lpstr>Quantity of work – the main code modules ( what they do) </vt:lpstr>
      <vt:lpstr>Quality of work – CODE MODULES that are working well </vt:lpstr>
      <vt:lpstr>Visualization </vt:lpstr>
      <vt:lpstr>Accuracy of our models</vt:lpstr>
      <vt:lpstr>Propaganda detection at sentence level</vt:lpstr>
      <vt:lpstr> Results of RED_herring using      similarity b/w sentences and topic</vt:lpstr>
      <vt:lpstr>Our top three learning in this project  </vt:lpstr>
      <vt:lpstr>Top Challenges unresolved so far </vt:lpstr>
      <vt:lpstr>Our Going forward plan (if any)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acer</cp:lastModifiedBy>
  <cp:revision>81</cp:revision>
  <dcterms:created xsi:type="dcterms:W3CDTF">2018-04-13T03:13:56Z</dcterms:created>
  <dcterms:modified xsi:type="dcterms:W3CDTF">2019-04-27T10:51:39Z</dcterms:modified>
</cp:coreProperties>
</file>