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146847056" r:id="rId11"/>
    <p:sldId id="2146847057" r:id="rId12"/>
    <p:sldId id="2146847058" r:id="rId13"/>
    <p:sldId id="2146847059" r:id="rId14"/>
    <p:sldId id="268" r:id="rId15"/>
    <p:sldId id="2146847055" r:id="rId16"/>
    <p:sldId id="269" r:id="rId17"/>
    <p:sldId id="259" r:id="rId18"/>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FA0ACE7-29A8-47D3-A7D9-257B711D8023}"/>
              </a:ext>
            </a:extLst>
          </p:cNvPr>
          <p:cNvSpPr>
            <a:spLocks noGrp="1"/>
          </p:cNvSpPr>
          <p:nvPr>
            <p:ph type="dt" sz="half" idx="10"/>
          </p:nvPr>
        </p:nvSpPr>
        <p:spPr/>
        <p:txBody>
          <a:bodyPr/>
          <a:lstStyle/>
          <a:p>
            <a:fld id="{ED291B17-9318-49DB-B28B-6E5994AE9581}" type="datetime1">
              <a:rPr lang="en-US" smtClean="0"/>
              <a:t>4/15/2024</a:t>
            </a:fld>
            <a:endParaRPr lang="en-US"/>
          </a:p>
        </p:txBody>
      </p:sp>
      <p:sp>
        <p:nvSpPr>
          <p:cNvPr id="9" name="Footer Placeholder 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9" name="Rectangle 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10" name="Rectangle 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11" name="Date Placeholder 10">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C74A470-3BD3-4F33-80E5-67E6E87FCBE7}"/>
              </a:ext>
            </a:extLst>
          </p:cNvPr>
          <p:cNvSpPr>
            <a:spLocks noGrp="1"/>
          </p:cNvSpPr>
          <p:nvPr>
            <p:ph type="dt" sz="half" idx="10"/>
          </p:nvPr>
        </p:nvSpPr>
        <p:spPr/>
        <p:txBody>
          <a:bodyPr/>
          <a:lstStyle/>
          <a:p>
            <a:fld id="{ED291B17-9318-49DB-B28B-6E5994AE9581}" type="datetime1">
              <a:rPr lang="en-US" smtClean="0"/>
              <a:t>4/15/2024</a:t>
            </a:fld>
            <a:endParaRPr lang="en-US"/>
          </a:p>
        </p:txBody>
      </p:sp>
      <p:sp>
        <p:nvSpPr>
          <p:cNvPr id="12" name="Footer Placeholder 1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70E6237-3456-439F-802D-3BA93FC7E3E5}"/>
              </a:ext>
            </a:extLst>
          </p:cNvPr>
          <p:cNvSpPr>
            <a:spLocks noGrp="1"/>
          </p:cNvSpPr>
          <p:nvPr>
            <p:ph type="dt" sz="half" idx="10"/>
          </p:nvPr>
        </p:nvSpPr>
        <p:spPr/>
        <p:txBody>
          <a:bodyPr/>
          <a:lstStyle/>
          <a:p>
            <a:fld id="{78DD82B9-B8EE-4375-B6FF-88FA6ABB15D9}" type="datetime1">
              <a:rPr lang="en-US" smtClean="0"/>
              <a:t>4/15/2024</a:t>
            </a:fld>
            <a:endParaRPr lang="en-US"/>
          </a:p>
        </p:txBody>
      </p:sp>
    </p:spTree>
    <p:extLst>
      <p:ext uri="{BB962C8B-B14F-4D97-AF65-F5344CB8AC3E}">
        <p14:creationId xmlns:p14="http://schemas.microsoft.com/office/powerpoint/2010/main" val="85244341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61582016-5696-4A93-887F-BBB3B9002FE5}"/>
              </a:ext>
            </a:extLst>
          </p:cNvPr>
          <p:cNvSpPr>
            <a:spLocks noGrp="1"/>
          </p:cNvSpPr>
          <p:nvPr>
            <p:ph type="dt" sz="half" idx="10"/>
          </p:nvPr>
        </p:nvSpPr>
        <p:spPr/>
        <p:txBody>
          <a:bodyPr/>
          <a:lstStyle/>
          <a:p>
            <a:fld id="{B2497495-0637-405E-AE64-5CC7506D51F5}" type="datetime1">
              <a:rPr lang="en-US" smtClean="0"/>
              <a:t>4/15/2024</a:t>
            </a:fld>
            <a:endParaRPr lang="en-US"/>
          </a:p>
        </p:txBody>
      </p:sp>
      <p:sp>
        <p:nvSpPr>
          <p:cNvPr id="9" name="Footer Placeholder 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4/15/2024</a:t>
            </a:fld>
            <a:endParaRPr lang="en-US"/>
          </a:p>
        </p:txBody>
      </p:sp>
      <p:sp>
        <p:nvSpPr>
          <p:cNvPr id="10" name="Footer Placeholder 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6176669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pic>
        <p:nvPicPr>
          <p:cNvPr id="8" name="Picture 7" descr="Logo&#10;&#10;Description automatically generated">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transition/>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Keystroke_logg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1359108" y="1821635"/>
            <a:ext cx="9144000" cy="977778"/>
          </a:xfrm>
          <a:noFill/>
          <a:effectLst/>
        </p:spPr>
        <p:txBody>
          <a:bodyPr wrap="square" lIns="91440" tIns="45720" rIns="91440" bIns="45720" anchor="b">
            <a:normAutofit/>
          </a:bodyPr>
          <a:lstStyle>
            <a:lvl1pPr>
              <a:defRPr sz="3600">
                <a:solidFill>
                  <a:schemeClr val="tx1">
                    <a:lumMod val="75000"/>
                    <a:lumOff val="25000"/>
                  </a:schemeClr>
                </a:solidFill>
              </a:defRPr>
            </a:lvl1pPr>
          </a:lstStyle>
          <a:p>
            <a:pPr marL="0" marR="0" indent="0" algn="ctr">
              <a:lnSpc>
                <a:spcPct val="100000"/>
              </a:lnSpc>
              <a:spcBef>
                <a:spcPct val="0"/>
              </a:spcBef>
              <a:spcAft>
                <a:spcPct val="0"/>
              </a:spcAft>
            </a:pPr>
            <a:r>
              <a:rPr sz="3600" b="1" cap="all" spc="0" baseline="0">
                <a:solidFill>
                  <a:srgbClr val="1CADE4"/>
                </a:solidFill>
                <a:latin typeface="Arial"/>
              </a:rPr>
              <a:t>KeyLogger</a:t>
            </a:r>
          </a:p>
        </p:txBody>
      </p:sp>
      <p:sp>
        <p:nvSpPr>
          <p:cNvPr id="6" name="TextBox 2"/>
          <p:cNvSpPr/>
          <p:nvPr/>
        </p:nvSpPr>
        <p:spPr>
          <a:xfrm>
            <a:off x="-329782" y="1034321"/>
            <a:ext cx="12726648" cy="5847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lstStyle/>
          <a:p>
            <a:pPr marL="0" marR="0" indent="0" algn="ctr">
              <a:lnSpc>
                <a:spcPct val="100000"/>
              </a:lnSpc>
              <a:spcBef>
                <a:spcPct val="0"/>
              </a:spcBef>
              <a:spcAft>
                <a:spcPct val="0"/>
              </a:spcAft>
            </a:pPr>
            <a:r>
              <a:rPr sz="3200" b="1" spc="0" baseline="0">
                <a:solidFill>
                  <a:srgbClr val="1482AC"/>
                </a:solidFill>
                <a:latin typeface="Arial"/>
              </a:rPr>
              <a:t>CAPSTONE PROJECT</a:t>
            </a:r>
          </a:p>
        </p:txBody>
      </p:sp>
      <p:sp>
        <p:nvSpPr>
          <p:cNvPr id="7" name="TextBox 3"/>
          <p:cNvSpPr/>
          <p:nvPr/>
        </p:nvSpPr>
        <p:spPr>
          <a:xfrm>
            <a:off x="3117529" y="4586365"/>
            <a:ext cx="7980183" cy="13234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lstStyle/>
          <a:p>
            <a:pPr marL="0" marR="0" indent="0" algn="l">
              <a:lnSpc>
                <a:spcPct val="100000"/>
              </a:lnSpc>
              <a:spcBef>
                <a:spcPct val="0"/>
              </a:spcBef>
              <a:spcAft>
                <a:spcPct val="0"/>
              </a:spcAft>
            </a:pPr>
            <a:r>
              <a:rPr sz="2000" b="1" spc="0" baseline="0" dirty="0">
                <a:solidFill>
                  <a:srgbClr val="1482AC"/>
                </a:solidFill>
                <a:latin typeface="Arial"/>
              </a:rPr>
              <a:t>Presented By:</a:t>
            </a:r>
          </a:p>
          <a:p>
            <a:pPr marL="0" marR="0" indent="0" algn="l">
              <a:lnSpc>
                <a:spcPct val="100000"/>
              </a:lnSpc>
              <a:spcBef>
                <a:spcPct val="0"/>
              </a:spcBef>
              <a:spcAft>
                <a:spcPct val="0"/>
              </a:spcAft>
            </a:pPr>
            <a:r>
              <a:rPr lang="en-US" sz="2000" b="1" i="1" smtClean="0">
                <a:solidFill>
                  <a:srgbClr val="1482AC"/>
                </a:solidFill>
                <a:latin typeface="Arial"/>
              </a:rPr>
              <a:t>HariHaran.S</a:t>
            </a:r>
            <a:endParaRPr sz="2000" b="1" spc="0" baseline="0" dirty="0">
              <a:solidFill>
                <a:srgbClr val="1482AC"/>
              </a:solidFill>
              <a:latin typeface="Arial"/>
            </a:endParaRPr>
          </a:p>
          <a:p>
            <a:pPr marL="0" marR="0" indent="0" algn="l">
              <a:lnSpc>
                <a:spcPct val="100000"/>
              </a:lnSpc>
              <a:spcBef>
                <a:spcPct val="0"/>
              </a:spcBef>
              <a:spcAft>
                <a:spcPct val="0"/>
              </a:spcAft>
            </a:pPr>
            <a:r>
              <a:rPr sz="2000" b="1" spc="0" baseline="0" dirty="0">
                <a:solidFill>
                  <a:srgbClr val="1482AC"/>
                </a:solidFill>
                <a:latin typeface="Arial"/>
              </a:rPr>
              <a:t>Latha Mathavan Engineering </a:t>
            </a:r>
            <a:r>
              <a:rPr sz="2000" b="1" spc="0" baseline="0" dirty="0" err="1">
                <a:solidFill>
                  <a:srgbClr val="1482AC"/>
                </a:solidFill>
                <a:latin typeface="Arial"/>
              </a:rPr>
              <a:t>college,Madurai</a:t>
            </a:r>
            <a:endParaRPr sz="2000" b="1" spc="0" baseline="0" dirty="0">
              <a:solidFill>
                <a:srgbClr val="1482AC"/>
              </a:solidFill>
              <a:latin typeface="Arial"/>
            </a:endParaRPr>
          </a:p>
          <a:p>
            <a:pPr marL="0" marR="0" indent="0" algn="l">
              <a:lnSpc>
                <a:spcPct val="100000"/>
              </a:lnSpc>
              <a:spcBef>
                <a:spcPct val="0"/>
              </a:spcBef>
              <a:spcAft>
                <a:spcPct val="0"/>
              </a:spcAft>
            </a:pPr>
            <a:r>
              <a:rPr sz="2000" b="1" spc="0" baseline="0" dirty="0">
                <a:solidFill>
                  <a:srgbClr val="1482AC"/>
                </a:solidFill>
                <a:latin typeface="Arial"/>
              </a:rPr>
              <a:t>	    III year, CSE</a:t>
            </a:r>
          </a:p>
        </p:txBody>
      </p:sp>
    </p:spTree>
    <p:extLst>
      <p:ext uri="{BB962C8B-B14F-4D97-AF65-F5344CB8AC3E}">
        <p14:creationId xmlns:p14="http://schemas.microsoft.com/office/powerpoint/2010/main" val="95332558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854996E-3A51-48FB-BC60-1118C14332AB}"/>
              </a:ext>
            </a:extLst>
          </p:cNvPr>
          <p:cNvSpPr>
            <a:spLocks noGrp="1"/>
          </p:cNvSpPr>
          <p:nvPr>
            <p:ph type="title"/>
          </p:nvPr>
        </p:nvSpPr>
        <p:spPr/>
        <p:txBody>
          <a:bodyPr/>
          <a:lstStyle/>
          <a:p>
            <a:r>
              <a:rPr lang="en-GB"/>
              <a:t>Output files</a:t>
            </a:r>
            <a:endParaRPr lang="en-IN"/>
          </a:p>
        </p:txBody>
      </p:sp>
      <p:pic>
        <p:nvPicPr>
          <p:cNvPr id="5" name="Content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D678C14-DFCD-47D5-B950-44B3A60E49EB}"/>
              </a:ext>
            </a:extLst>
          </p:cNvPr>
          <p:cNvPicPr>
            <a:picLocks noGrp="1" noChangeAspect="1"/>
          </p:cNvPicPr>
          <p:nvPr>
            <p:ph idx="1"/>
          </p:nvPr>
        </p:nvPicPr>
        <p:blipFill>
          <a:blip r:embed="rId2"/>
          <a:stretch>
            <a:fillRect/>
          </a:stretch>
        </p:blipFill>
        <p:spPr>
          <a:xfrm>
            <a:off x="2401824" y="1946913"/>
            <a:ext cx="6948307" cy="3906516"/>
          </a:xfrm>
        </p:spPr>
      </p:pic>
      <p:sp>
        <p:nvSpPr>
          <p:cNvPr id="6" name="TextBox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B0E71A4-A6F2-4772-A14E-B04B525DF327}"/>
              </a:ext>
            </a:extLst>
          </p:cNvPr>
          <p:cNvSpPr txBox="1"/>
          <p:nvPr/>
        </p:nvSpPr>
        <p:spPr>
          <a:xfrm>
            <a:off x="3877056" y="1377696"/>
            <a:ext cx="3889248" cy="365760"/>
          </a:xfrm>
          <a:prstGeom prst="rect">
            <a:avLst/>
          </a:prstGeom>
          <a:noFill/>
        </p:spPr>
        <p:txBody>
          <a:bodyPr wrap="square" rtlCol="0">
            <a:spAutoFit/>
          </a:bodyPr>
          <a:lstStyle/>
          <a:p>
            <a:r>
              <a:rPr lang="en-GB"/>
              <a:t>json file showing user’s keystroke</a:t>
            </a:r>
            <a:endParaRPr lang="en-IN"/>
          </a:p>
        </p:txBody>
      </p:sp>
    </p:spTree>
    <p:extLst>
      <p:ext uri="{BB962C8B-B14F-4D97-AF65-F5344CB8AC3E}">
        <p14:creationId xmlns:p14="http://schemas.microsoft.com/office/powerpoint/2010/main" val="209633054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05E46AB-32C4-4B57-A2B1-50738A64BE1B}"/>
              </a:ext>
            </a:extLst>
          </p:cNvPr>
          <p:cNvSpPr>
            <a:spLocks noGrp="1"/>
          </p:cNvSpPr>
          <p:nvPr>
            <p:ph idx="1"/>
          </p:nvPr>
        </p:nvSpPr>
        <p:spPr/>
        <p:txBody>
          <a:bodyPr>
            <a:normAutofit/>
          </a:bodyPr>
          <a:lstStyle/>
          <a:p>
            <a:pPr marL="305435" indent="-305435"/>
            <a:r>
              <a:rPr lang="en-GB" sz="2000">
                <a:solidFill>
                  <a:srgbClr val="0F0F0F"/>
                </a:solidFill>
                <a:ea typeface="+mn-lt"/>
                <a:cs typeface="+mn-lt"/>
              </a:rPr>
              <a:t>A</a:t>
            </a:r>
            <a:r>
              <a:rPr lang="en-IN" sz="2000">
                <a:solidFill>
                  <a:srgbClr val="0F0F0F"/>
                </a:solidFill>
                <a:ea typeface="+mn-lt"/>
                <a:cs typeface="+mn-lt"/>
              </a:rPr>
              <a:t>s a result we got to know about keylogger and how a hacker use it effectively to do a data breach using keylogger by finding our keystrokes.Now we can be aware of it and also we can use it for good purpose</a:t>
            </a:r>
            <a:endParaRPr lang="en-IN" sz="2000"/>
          </a:p>
        </p:txBody>
      </p:sp>
    </p:spTree>
    <p:extLst>
      <p:ext uri="{BB962C8B-B14F-4D97-AF65-F5344CB8AC3E}">
        <p14:creationId xmlns:p14="http://schemas.microsoft.com/office/powerpoint/2010/main" val="318331512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6638FD1-D00E-E75B-705C-564F06D93D7B}"/>
              </a:ext>
            </a:extLst>
          </p:cNvPr>
          <p:cNvSpPr>
            <a:spLocks noGrp="1"/>
          </p:cNvSpPr>
          <p:nvPr>
            <p:ph idx="1"/>
          </p:nvPr>
        </p:nvSpPr>
        <p:spPr/>
        <p:txBody>
          <a:bodyPr/>
          <a:lstStyle/>
          <a:p>
            <a:pPr marL="0" indent="0">
              <a:buNone/>
            </a:pPr>
            <a:endParaRPr lang="en-US" sz="2000" b="1"/>
          </a:p>
          <a:p>
            <a:pPr marL="305435" indent="-305435"/>
            <a:r>
              <a:rPr lang="en-GB" b="1"/>
              <a:t>Parental Control and Monitoring</a:t>
            </a:r>
            <a:r>
              <a:rPr lang="en-GB"/>
              <a:t>: Keyloggers could be used as a tool for parents to monitor their children's online activities, ensuring their safety and protecting them from cyberbullying, online predators, or exposure to inappropriate content.</a:t>
            </a:r>
          </a:p>
          <a:p>
            <a:pPr marL="305435" indent="-305435"/>
            <a:endParaRPr lang="en-GB"/>
          </a:p>
          <a:p>
            <a:pPr marL="305435" indent="-305435"/>
            <a:r>
              <a:rPr lang="en-GB" b="1"/>
              <a:t>Employee Monitoring</a:t>
            </a:r>
            <a:r>
              <a:rPr lang="en-GB"/>
              <a:t>: In a workplace environment, keyloggers could be used by employers to monitor employee activities on company-owned devices to ensure compliance with company policies, prevent data breaches, and enhance productivity.</a:t>
            </a:r>
          </a:p>
          <a:p>
            <a:pPr marL="305435" indent="-305435"/>
            <a:endParaRPr lang="en-GB"/>
          </a:p>
          <a:p>
            <a:pPr marL="305435" indent="-305435"/>
            <a:r>
              <a:rPr lang="en-GB" b="1"/>
              <a:t>User Behavior Analysis</a:t>
            </a:r>
            <a:r>
              <a:rPr lang="en-GB"/>
              <a:t>: Keyloggers could be integrated into software applications to analyze user behavior and improve user experience. For example, tracking keystrokes in an educational software to understand how students interact with the system and identify areas for improvement.</a:t>
            </a:r>
          </a:p>
          <a:p>
            <a:pPr marL="305435" indent="-305435"/>
            <a:endParaRPr lang="en-GB"/>
          </a:p>
          <a:p>
            <a:pPr marL="305435" indent="-305435"/>
            <a:endParaRPr lang="en-US"/>
          </a:p>
        </p:txBody>
      </p:sp>
      <p:sp>
        <p:nvSpPr>
          <p:cNvPr id="5" name="Title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F968F13-9AC4-7120-7ACD-9F752C767D5D}"/>
              </a:ext>
            </a:extLst>
          </p:cNvPr>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57C38BC-22B3-37B2-E0C3-812020A76077}"/>
              </a:ext>
            </a:extLst>
          </p:cNvPr>
          <p:cNvSpPr>
            <a:spLocks noGrp="1"/>
          </p:cNvSpPr>
          <p:nvPr>
            <p:ph idx="1"/>
          </p:nvPr>
        </p:nvSpPr>
        <p:spPr/>
        <p:txBody>
          <a:bodyPr>
            <a:normAutofit/>
          </a:bodyPr>
          <a:lstStyle/>
          <a:p>
            <a:pPr marL="305435" indent="-305435"/>
            <a:r>
              <a:rPr lang="en-GB" sz="2400">
                <a:hlinkClick r:id="rId2"/>
              </a:rPr>
              <a:t>Wikipedia</a:t>
            </a:r>
            <a:endParaRPr lang="en-GB" sz="2400"/>
          </a:p>
          <a:p>
            <a:pPr marL="305435" indent="-305435"/>
            <a:r>
              <a:rPr lang="en-GB" sz="2400"/>
              <a:t>Listening to the free course offered by naan mudhalvan-IBM(skillbuild)</a:t>
            </a:r>
          </a:p>
        </p:txBody>
      </p:sp>
    </p:spTree>
    <p:extLst>
      <p:ext uri="{BB962C8B-B14F-4D97-AF65-F5344CB8AC3E}">
        <p14:creationId xmlns:p14="http://schemas.microsoft.com/office/powerpoint/2010/main" val="72895022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pPr marL="305435" indent="-305435"/>
            <a:r>
              <a:rPr lang="en-US" sz="2000" b="1">
                <a:latin typeface="Arial"/>
                <a:ea typeface="+mn-lt"/>
                <a:cs typeface="Arial"/>
              </a:rPr>
              <a:t>Problem Statement </a:t>
            </a:r>
            <a:endParaRPr lang="en-US">
              <a:latin typeface="Arial"/>
              <a:cs typeface="Arial"/>
            </a:endParaRPr>
          </a:p>
          <a:p>
            <a:pPr marL="305435" indent="-305435"/>
            <a:r>
              <a:rPr lang="en-US" sz="2000" b="1">
                <a:latin typeface="Arial"/>
                <a:ea typeface="+mn-lt"/>
                <a:cs typeface="Arial"/>
              </a:rPr>
              <a:t>Proposed System/Solution</a:t>
            </a:r>
            <a:endParaRPr lang="en-US">
              <a:latin typeface="Arial"/>
              <a:cs typeface="Arial"/>
            </a:endParaRPr>
          </a:p>
          <a:p>
            <a:pPr marL="305435" indent="-305435"/>
            <a:r>
              <a:rPr lang="en-US" sz="2000" b="1">
                <a:latin typeface="Arial"/>
                <a:ea typeface="+mn-lt"/>
                <a:cs typeface="Calibri"/>
              </a:rPr>
              <a:t>System </a:t>
            </a:r>
            <a:r>
              <a:rPr lang="en-US" sz="2000" b="1">
                <a:latin typeface="Arial"/>
                <a:ea typeface="+mn-lt"/>
                <a:cs typeface="+mn-lt"/>
              </a:rPr>
              <a:t>Development Approach </a:t>
            </a:r>
            <a:endParaRPr lang="en-US">
              <a:latin typeface="Arial"/>
              <a:ea typeface="+mn-lt"/>
              <a:cs typeface="+mn-lt"/>
            </a:endParaRPr>
          </a:p>
          <a:p>
            <a:pPr marL="305435" indent="-305435"/>
            <a:r>
              <a:rPr lang="en-US" sz="2000" b="1">
                <a:latin typeface="Arial"/>
                <a:ea typeface="+mn-lt"/>
                <a:cs typeface="+mn-lt"/>
              </a:rPr>
              <a:t>Algorithm &amp; Deployment  </a:t>
            </a:r>
            <a:endParaRPr lang="en-US">
              <a:latin typeface="Arial"/>
              <a:cs typeface="Calibri"/>
            </a:endParaRPr>
          </a:p>
          <a:p>
            <a:pPr marL="305435" indent="-305435"/>
            <a:r>
              <a:rPr lang="en-US" sz="2000" b="1">
                <a:latin typeface="Arial"/>
                <a:ea typeface="+mn-lt"/>
                <a:cs typeface="Arial"/>
              </a:rPr>
              <a:t>Result (Output Image)</a:t>
            </a:r>
          </a:p>
          <a:p>
            <a:pPr marL="305435" indent="-305435"/>
            <a:r>
              <a:rPr lang="en-US" sz="2000" b="1">
                <a:latin typeface="Arial"/>
                <a:ea typeface="+mn-lt"/>
                <a:cs typeface="Arial"/>
              </a:rPr>
              <a:t>Conclusion</a:t>
            </a:r>
            <a:endParaRPr lang="en-US">
              <a:latin typeface="Arial"/>
              <a:cs typeface="Arial"/>
            </a:endParaRPr>
          </a:p>
          <a:p>
            <a:pPr marL="305435" indent="-305435"/>
            <a:r>
              <a:rPr lang="en-US" sz="2000" b="1">
                <a:latin typeface="Arial"/>
                <a:ea typeface="+mn-lt"/>
                <a:cs typeface="Arial"/>
              </a:rPr>
              <a:t>Future Scope</a:t>
            </a:r>
          </a:p>
          <a:p>
            <a:pPr marL="305435" indent="-305435"/>
            <a:r>
              <a:rPr lang="en-US" sz="2000" b="1">
                <a:latin typeface="Arial"/>
                <a:ea typeface="+mn-lt"/>
                <a:cs typeface="Arial"/>
              </a:rPr>
              <a:t>References</a:t>
            </a:r>
            <a:endParaRPr lang="en-US">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FEE4A9C-3F57-7DA7-91FD-715C3FB47F93}"/>
              </a:ext>
            </a:extLst>
          </p:cNvPr>
          <p:cNvSpPr>
            <a:spLocks noGrp="1"/>
          </p:cNvSpPr>
          <p:nvPr>
            <p:ph idx="1"/>
          </p:nvPr>
        </p:nvSpPr>
        <p:spPr>
          <a:xfrm>
            <a:off x="452403" y="1237632"/>
            <a:ext cx="11029615" cy="4673324"/>
          </a:xfrm>
        </p:spPr>
        <p:txBody>
          <a:bodyPr/>
          <a:lstStyle/>
          <a:p>
            <a:pPr marL="0" indent="0">
              <a:buNone/>
            </a:pPr>
            <a:endParaRPr lang="en-GB"/>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p:txBody>
      </p:sp>
      <p:sp>
        <p:nvSpPr>
          <p:cNvPr id="6" name="TextBox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BBBD751-F7A6-41DC-A0CF-90D63E1C1E6B}"/>
              </a:ext>
            </a:extLst>
          </p:cNvPr>
          <p:cNvSpPr txBox="1"/>
          <p:nvPr/>
        </p:nvSpPr>
        <p:spPr>
          <a:xfrm>
            <a:off x="1572768" y="2097024"/>
            <a:ext cx="9290304" cy="2031325"/>
          </a:xfrm>
          <a:prstGeom prst="rect">
            <a:avLst/>
          </a:prstGeom>
          <a:noFill/>
        </p:spPr>
        <p:txBody>
          <a:bodyPr wrap="square" rtlCol="0">
            <a:spAutoFit/>
          </a:bodyPr>
          <a:lstStyle/>
          <a:p>
            <a:pPr algn="just"/>
            <a:r>
              <a:rPr lang="en-GB"/>
              <a:t>Problem Statement: A Keylogger is form of malware or hardware that keep track of your keystrokes as you type in your system.It may be Hardware type or Software type.Hardware keyloggers are very difficult to implement as you cannot implement without owner’s knowledge</a:t>
            </a:r>
          </a:p>
          <a:p>
            <a:pPr algn="just"/>
            <a:r>
              <a:rPr lang="en-GB"/>
              <a:t>Software keylogger is in the form of coding which track your keystrokes,log it and send it to the hacker.In todays world protecting our data is important because through our personal data the hacker can gain knowledge and in anyway he can attack us.It may be our personal data,OTP,Bank information or any other sensible statements.</a:t>
            </a:r>
            <a:endParaRPr lang="en-IN"/>
          </a:p>
        </p:txBody>
      </p:sp>
      <p:sp>
        <p:nvSpPr>
          <p:cNvPr id="9" name="Arrow: Right 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C575462-DA8C-46A3-A365-CFEA3506E918}"/>
              </a:ext>
            </a:extLst>
          </p:cNvPr>
          <p:cNvSpPr/>
          <p:nvPr/>
        </p:nvSpPr>
        <p:spPr>
          <a:xfrm>
            <a:off x="1402080" y="2279904"/>
            <a:ext cx="170688" cy="109728"/>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8642116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panose="020F0502020204030204"/>
              <a:cs typeface="Calibri"/>
            </a:endParaRPr>
          </a:p>
          <a:p>
            <a:pPr marL="0" indent="0">
              <a:buNone/>
            </a:pPr>
            <a:endParaRPr lang="en-IN"/>
          </a:p>
        </p:txBody>
      </p:sp>
      <p:sp>
        <p:nvSpPr>
          <p:cNvPr id="3" name="TextBox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4BA2060-3820-4EB8-AC7E-6E2497E8240F}"/>
              </a:ext>
            </a:extLst>
          </p:cNvPr>
          <p:cNvSpPr txBox="1"/>
          <p:nvPr/>
        </p:nvSpPr>
        <p:spPr>
          <a:xfrm>
            <a:off x="1060704" y="1670304"/>
            <a:ext cx="9851136" cy="4185761"/>
          </a:xfrm>
          <a:prstGeom prst="rect">
            <a:avLst/>
          </a:prstGeom>
          <a:noFill/>
        </p:spPr>
        <p:txBody>
          <a:bodyPr wrap="square" rtlCol="0">
            <a:spAutoFit/>
          </a:bodyPr>
          <a:lstStyle/>
          <a:p>
            <a:r>
              <a:rPr lang="en-GB" sz="1400" b="0" i="0">
                <a:solidFill>
                  <a:srgbClr val="202122"/>
                </a:solidFill>
                <a:effectLst/>
                <a:latin typeface="Arial" panose="020B0604020202020204" pitchFamily="34" charset="0"/>
              </a:rPr>
              <a:t>The effectiveness of countermeasures varies because keyloggers use a variety of techniques to capture data and the countermeasure needs to be effective against the particular data capture technique. In the case of Windows 10 keylogging by Microsoft, changing certain privacy settings may disable it.</a:t>
            </a:r>
          </a:p>
          <a:p>
            <a:r>
              <a:rPr lang="en-IN" sz="1400" b="1" i="0">
                <a:solidFill>
                  <a:srgbClr val="000000"/>
                </a:solidFill>
                <a:effectLst/>
                <a:latin typeface="Arial" panose="020B0604020202020204" pitchFamily="34" charset="0"/>
              </a:rPr>
              <a:t>Anti-keyloggers:</a:t>
            </a:r>
          </a:p>
          <a:p>
            <a:r>
              <a:rPr lang="en-IN" sz="1400" b="1">
                <a:solidFill>
                  <a:srgbClr val="000000"/>
                </a:solidFill>
                <a:latin typeface="Arial" panose="020B0604020202020204" pitchFamily="34" charset="0"/>
              </a:rPr>
              <a:t>	</a:t>
            </a:r>
            <a:r>
              <a:rPr lang="en-GB" sz="1400" b="0" i="0">
                <a:solidFill>
                  <a:srgbClr val="202122"/>
                </a:solidFill>
                <a:effectLst/>
                <a:latin typeface="Arial" panose="020B0604020202020204" pitchFamily="34" charset="0"/>
              </a:rPr>
              <a:t>An </a:t>
            </a:r>
            <a:r>
              <a:rPr lang="en-GB" sz="1400">
                <a:latin typeface="Arial" panose="020B0604020202020204" pitchFamily="34" charset="0"/>
              </a:rPr>
              <a:t>anti-keylogger</a:t>
            </a:r>
            <a:r>
              <a:rPr lang="en-GB" sz="1400">
                <a:solidFill>
                  <a:srgbClr val="3366CC"/>
                </a:solidFill>
                <a:latin typeface="Arial" panose="020B0604020202020204" pitchFamily="34" charset="0"/>
              </a:rPr>
              <a:t> </a:t>
            </a:r>
            <a:r>
              <a:rPr lang="en-GB" sz="1400" b="0" i="0">
                <a:solidFill>
                  <a:srgbClr val="202122"/>
                </a:solidFill>
                <a:effectLst/>
                <a:latin typeface="Arial" panose="020B0604020202020204" pitchFamily="34" charset="0"/>
              </a:rPr>
              <a:t> is a piece of </a:t>
            </a:r>
            <a:r>
              <a:rPr lang="en-GB" sz="1400" b="0" i="0" strike="noStrike">
                <a:effectLst/>
                <a:latin typeface="Arial" panose="020B0604020202020204" pitchFamily="34" charset="0"/>
              </a:rPr>
              <a:t>software</a:t>
            </a:r>
            <a:r>
              <a:rPr lang="en-GB" sz="1400" b="0" i="0">
                <a:solidFill>
                  <a:srgbClr val="202122"/>
                </a:solidFill>
                <a:effectLst/>
                <a:latin typeface="Arial" panose="020B0604020202020204" pitchFamily="34" charset="0"/>
              </a:rPr>
              <a:t> specifically designed to detect keyloggers on a computer, typically comparing all files in the computer against a database of keyloggers, looking for similarities which might indicate the presence of a hidden keylogger. As anti-keyloggers have been designed specifically to detect keyloggers, they have the potential to be more effective than conventional antivirus software; some antivirus software do not consider keyloggers to be malware, as under some circumstances a keylogger can be considered a legitimate piece of software</a:t>
            </a:r>
            <a:endParaRPr lang="en-IN" sz="1400" b="1" i="0">
              <a:solidFill>
                <a:srgbClr val="000000"/>
              </a:solidFill>
              <a:effectLst/>
              <a:latin typeface="Arial" panose="020B0604020202020204" pitchFamily="34" charset="0"/>
            </a:endParaRPr>
          </a:p>
          <a:p>
            <a:r>
              <a:rPr lang="en-IN" sz="1400" b="1" i="0">
                <a:solidFill>
                  <a:srgbClr val="000000"/>
                </a:solidFill>
                <a:effectLst/>
                <a:latin typeface="Arial" panose="020B0604020202020204" pitchFamily="34" charset="0"/>
              </a:rPr>
              <a:t>Automatic form filler programs:</a:t>
            </a:r>
          </a:p>
          <a:p>
            <a:r>
              <a:rPr lang="en-IN" sz="1400" b="1">
                <a:solidFill>
                  <a:srgbClr val="000000"/>
                </a:solidFill>
                <a:latin typeface="Arial" panose="020B0604020202020204" pitchFamily="34" charset="0"/>
              </a:rPr>
              <a:t>	</a:t>
            </a:r>
            <a:r>
              <a:rPr lang="en-GB" sz="1400" b="0" i="0">
                <a:solidFill>
                  <a:srgbClr val="202122"/>
                </a:solidFill>
                <a:effectLst/>
                <a:latin typeface="Arial" panose="020B0604020202020204" pitchFamily="34" charset="0"/>
              </a:rPr>
              <a:t>Automatic form-filling programs may prevent keylogging by removing the requirement for a user to type personal details and passwords using the keyboard. </a:t>
            </a:r>
            <a:r>
              <a:rPr lang="en-GB" sz="1400" b="0" i="0">
                <a:effectLst/>
                <a:latin typeface="Arial" panose="020B0604020202020204" pitchFamily="34" charset="0"/>
              </a:rPr>
              <a:t>Form</a:t>
            </a:r>
            <a:r>
              <a:rPr lang="en-GB" sz="1400" b="0" i="0">
                <a:solidFill>
                  <a:srgbClr val="3366CC"/>
                </a:solidFill>
                <a:effectLst/>
                <a:latin typeface="Arial" panose="020B0604020202020204" pitchFamily="34" charset="0"/>
              </a:rPr>
              <a:t> </a:t>
            </a:r>
            <a:r>
              <a:rPr lang="en-GB" sz="1400" b="0" i="0">
                <a:effectLst/>
                <a:latin typeface="Arial" panose="020B0604020202020204" pitchFamily="34" charset="0"/>
              </a:rPr>
              <a:t>fillers</a:t>
            </a:r>
            <a:r>
              <a:rPr lang="en-GB" sz="1400" b="0" i="0">
                <a:solidFill>
                  <a:srgbClr val="202122"/>
                </a:solidFill>
                <a:effectLst/>
                <a:latin typeface="Arial" panose="020B0604020202020204" pitchFamily="34" charset="0"/>
              </a:rPr>
              <a:t> are primarily designed for </a:t>
            </a:r>
            <a:r>
              <a:rPr lang="en-GB" sz="1400" b="0" i="0">
                <a:effectLst/>
                <a:latin typeface="Arial" panose="020B0604020202020204" pitchFamily="34" charset="0"/>
              </a:rPr>
              <a:t>web</a:t>
            </a:r>
            <a:r>
              <a:rPr lang="en-GB" sz="1400" b="0" i="0">
                <a:solidFill>
                  <a:srgbClr val="3366CC"/>
                </a:solidFill>
                <a:effectLst/>
                <a:latin typeface="Arial" panose="020B0604020202020204" pitchFamily="34" charset="0"/>
              </a:rPr>
              <a:t> </a:t>
            </a:r>
            <a:r>
              <a:rPr lang="en-GB" sz="1400" b="0" i="0">
                <a:effectLst/>
                <a:latin typeface="Arial" panose="020B0604020202020204" pitchFamily="34" charset="0"/>
              </a:rPr>
              <a:t>browsers</a:t>
            </a:r>
            <a:r>
              <a:rPr lang="en-GB" sz="1400" b="0" i="0">
                <a:solidFill>
                  <a:srgbClr val="202122"/>
                </a:solidFill>
                <a:effectLst/>
                <a:latin typeface="Arial" panose="020B0604020202020204" pitchFamily="34" charset="0"/>
              </a:rPr>
              <a:t> to fill in checkout pages and log users into their accounts. Once the user's account and </a:t>
            </a:r>
            <a:r>
              <a:rPr lang="en-GB" sz="1400">
                <a:latin typeface="Arial" panose="020B0604020202020204" pitchFamily="34" charset="0"/>
              </a:rPr>
              <a:t>credit</a:t>
            </a:r>
            <a:r>
              <a:rPr lang="en-GB" sz="1400">
                <a:solidFill>
                  <a:srgbClr val="3366CC"/>
                </a:solidFill>
                <a:latin typeface="Arial" panose="020B0604020202020204" pitchFamily="34" charset="0"/>
              </a:rPr>
              <a:t> </a:t>
            </a:r>
            <a:r>
              <a:rPr lang="en-GB" sz="1400">
                <a:latin typeface="Arial" panose="020B0604020202020204" pitchFamily="34" charset="0"/>
              </a:rPr>
              <a:t>card</a:t>
            </a:r>
            <a:r>
              <a:rPr lang="en-GB" sz="1400" b="0" i="0">
                <a:solidFill>
                  <a:srgbClr val="202122"/>
                </a:solidFill>
                <a:effectLst/>
                <a:latin typeface="Arial" panose="020B0604020202020204" pitchFamily="34" charset="0"/>
              </a:rPr>
              <a:t> information has been entered into the program, it will be automatically entered into forms without ever using the keyboard or </a:t>
            </a:r>
            <a:r>
              <a:rPr lang="en-GB" sz="1400" b="0" i="0" u="none" strike="noStrike">
                <a:effectLst/>
                <a:latin typeface="Arial" panose="020B0604020202020204" pitchFamily="34" charset="0"/>
              </a:rPr>
              <a:t>clipboard</a:t>
            </a:r>
            <a:r>
              <a:rPr lang="en-GB" sz="1400" b="0" i="0">
                <a:solidFill>
                  <a:srgbClr val="202122"/>
                </a:solidFill>
                <a:effectLst/>
                <a:latin typeface="Arial" panose="020B0604020202020204" pitchFamily="34" charset="0"/>
              </a:rPr>
              <a:t>, thereby reducing the possibility that private data is being recorded.</a:t>
            </a:r>
            <a:endParaRPr lang="en-IN" sz="1400" b="1" i="0">
              <a:solidFill>
                <a:srgbClr val="000000"/>
              </a:solidFill>
              <a:effectLst/>
              <a:latin typeface="Arial" panose="020B0604020202020204" pitchFamily="34" charset="0"/>
            </a:endParaRPr>
          </a:p>
          <a:p>
            <a:r>
              <a:rPr lang="en-IN" sz="1400" b="1" i="0">
                <a:solidFill>
                  <a:srgbClr val="000000"/>
                </a:solidFill>
                <a:effectLst/>
                <a:latin typeface="Arial" panose="020B0604020202020204" pitchFamily="34" charset="0"/>
              </a:rPr>
              <a:t>Speech recognition</a:t>
            </a:r>
          </a:p>
          <a:p>
            <a:r>
              <a:rPr lang="en-IN" sz="1400"/>
              <a:t>	</a:t>
            </a:r>
            <a:r>
              <a:rPr lang="en-GB" sz="1400" b="0" i="0">
                <a:solidFill>
                  <a:srgbClr val="202122"/>
                </a:solidFill>
                <a:effectLst/>
                <a:latin typeface="Arial" panose="020B0604020202020204" pitchFamily="34" charset="0"/>
              </a:rPr>
              <a:t>Similar to on-screen keyboards, </a:t>
            </a:r>
            <a:r>
              <a:rPr lang="en-GB" sz="1400">
                <a:latin typeface="Arial" panose="020B0604020202020204" pitchFamily="34" charset="0"/>
              </a:rPr>
              <a:t>speech-to-text</a:t>
            </a:r>
            <a:r>
              <a:rPr lang="en-GB" sz="1400">
                <a:solidFill>
                  <a:srgbClr val="3366CC"/>
                </a:solidFill>
                <a:latin typeface="Arial" panose="020B0604020202020204" pitchFamily="34" charset="0"/>
              </a:rPr>
              <a:t> </a:t>
            </a:r>
            <a:r>
              <a:rPr lang="en-GB" sz="1400">
                <a:latin typeface="Arial" panose="020B0604020202020204" pitchFamily="34" charset="0"/>
              </a:rPr>
              <a:t>conversion</a:t>
            </a:r>
            <a:r>
              <a:rPr lang="en-GB" sz="1400" b="0" i="0">
                <a:solidFill>
                  <a:srgbClr val="202122"/>
                </a:solidFill>
                <a:effectLst/>
                <a:latin typeface="Arial" panose="020B0604020202020204" pitchFamily="34" charset="0"/>
              </a:rPr>
              <a:t> software can also be used against keyloggers, since there are no typing or mouse movements involved. The weakest point of using voice-recognition software may be how the software sends the recognized text to target software after the user's speech has been processed.</a:t>
            </a:r>
            <a:endParaRPr lang="en-IN" sz="1400"/>
          </a:p>
        </p:txBody>
      </p:sp>
    </p:spTree>
    <p:extLst>
      <p:ext uri="{BB962C8B-B14F-4D97-AF65-F5344CB8AC3E}">
        <p14:creationId xmlns:p14="http://schemas.microsoft.com/office/powerpoint/2010/main" val="321035848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panose="020F0302020204030204"/>
              <a:cs typeface="Calibri Light"/>
            </a:endParaRPr>
          </a:p>
        </p:txBody>
      </p:sp>
      <p:sp>
        <p:nvSpPr>
          <p:cNvPr id="7" name="TextBox 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ADE17B6-A0E5-40F6-848C-7CD64996CA76}"/>
              </a:ext>
            </a:extLst>
          </p:cNvPr>
          <p:cNvSpPr txBox="1"/>
          <p:nvPr/>
        </p:nvSpPr>
        <p:spPr>
          <a:xfrm>
            <a:off x="1414272" y="1597152"/>
            <a:ext cx="9302496" cy="2616101"/>
          </a:xfrm>
          <a:prstGeom prst="rect">
            <a:avLst/>
          </a:prstGeom>
          <a:noFill/>
        </p:spPr>
        <p:txBody>
          <a:bodyPr wrap="square" rtlCol="0">
            <a:spAutoFit/>
          </a:bodyPr>
          <a:lstStyle/>
          <a:p>
            <a:endParaRPr lang="en-GB"/>
          </a:p>
          <a:p>
            <a:r>
              <a:rPr lang="en-GB" sz="2000"/>
              <a:t>In the session we are going to demonstrate keylogger using python and its libraries</a:t>
            </a:r>
          </a:p>
          <a:p>
            <a:endParaRPr lang="en-GB"/>
          </a:p>
          <a:p>
            <a:r>
              <a:rPr lang="en-GB" b="1"/>
              <a:t>System Requirement:</a:t>
            </a:r>
          </a:p>
          <a:p>
            <a:r>
              <a:rPr lang="en-GB"/>
              <a:t>	System with latest python version installed</a:t>
            </a:r>
          </a:p>
          <a:p>
            <a:r>
              <a:rPr lang="en-GB"/>
              <a:t>	Python has  libraries like “pynput”, “json”,”tkinter” which are useful in implementing 	keylogger</a:t>
            </a:r>
          </a:p>
          <a:p>
            <a:r>
              <a:rPr lang="en-GB"/>
              <a:t>	</a:t>
            </a:r>
          </a:p>
          <a:p>
            <a:r>
              <a:rPr lang="en-GB"/>
              <a:t>	</a:t>
            </a:r>
            <a:endParaRPr lang="en-IN"/>
          </a:p>
        </p:txBody>
      </p:sp>
      <p:sp>
        <p:nvSpPr>
          <p:cNvPr id="8" name="Flowchart: Connector 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4A1302F-6B23-4EAD-B279-A57FFB96BDF5}"/>
              </a:ext>
            </a:extLst>
          </p:cNvPr>
          <p:cNvSpPr/>
          <p:nvPr/>
        </p:nvSpPr>
        <p:spPr>
          <a:xfrm flipH="1">
            <a:off x="2246377" y="2905202"/>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73C5EC3-8487-4623-BA7D-5529E86928A1}"/>
              </a:ext>
            </a:extLst>
          </p:cNvPr>
          <p:cNvSpPr/>
          <p:nvPr/>
        </p:nvSpPr>
        <p:spPr>
          <a:xfrm>
            <a:off x="2246377" y="3194304"/>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0202452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8" name="TextBox 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65588F6A-073F-4655-8CBF-5DBB55B69772}"/>
              </a:ext>
            </a:extLst>
          </p:cNvPr>
          <p:cNvSpPr txBox="1"/>
          <p:nvPr/>
        </p:nvSpPr>
        <p:spPr>
          <a:xfrm>
            <a:off x="780288" y="1365504"/>
            <a:ext cx="10363200" cy="3693319"/>
          </a:xfrm>
          <a:prstGeom prst="rect">
            <a:avLst/>
          </a:prstGeom>
          <a:noFill/>
        </p:spPr>
        <p:txBody>
          <a:bodyPr wrap="square" rtlCol="0">
            <a:spAutoFit/>
          </a:bodyPr>
          <a:lstStyle/>
          <a:p>
            <a:pPr marL="305435" indent="-305435"/>
            <a:r>
              <a:rPr lang="en-IN" b="1">
                <a:ea typeface="+mn-lt"/>
                <a:cs typeface="+mn-lt"/>
              </a:rPr>
              <a:t>Algorithm Selection:</a:t>
            </a:r>
            <a:endParaRPr lang="en-IN"/>
          </a:p>
          <a:p>
            <a:pPr marL="629920" lvl="1" indent="-305435">
              <a:buFont typeface="Arial" panose="020B0604020202020204" pitchFamily="34" charset="0"/>
              <a:buChar char="•"/>
            </a:pPr>
            <a:r>
              <a:rPr lang="en-GB" i="0">
                <a:solidFill>
                  <a:srgbClr val="242424"/>
                </a:solidFill>
                <a:effectLst/>
                <a:latin typeface="source-serif-pro"/>
              </a:rPr>
              <a:t>Step 1: Install the Required Library</a:t>
            </a:r>
            <a:endParaRPr lang="en-IN" i="0">
              <a:solidFill>
                <a:srgbClr val="242424"/>
              </a:solidFill>
              <a:effectLst/>
              <a:latin typeface="source-serif-pro"/>
              <a:ea typeface="+mn-lt"/>
              <a:cs typeface="+mn-lt"/>
            </a:endParaRPr>
          </a:p>
          <a:p>
            <a:pPr marL="629920" lvl="1" indent="-305435">
              <a:buFont typeface="Arial" panose="020B0604020202020204" pitchFamily="34" charset="0"/>
              <a:buChar char="•"/>
            </a:pPr>
            <a:r>
              <a:rPr lang="en-GB" i="0">
                <a:solidFill>
                  <a:srgbClr val="242424"/>
                </a:solidFill>
                <a:effectLst/>
                <a:latin typeface="source-serif-pro"/>
              </a:rPr>
              <a:t>Step 2: Importing the Necessary Libraries</a:t>
            </a:r>
            <a:endParaRPr lang="en-IN">
              <a:solidFill>
                <a:srgbClr val="242424"/>
              </a:solidFill>
              <a:latin typeface="source-serif-pro"/>
              <a:ea typeface="+mn-lt"/>
              <a:cs typeface="+mn-lt"/>
            </a:endParaRPr>
          </a:p>
          <a:p>
            <a:pPr marL="629920" lvl="1" indent="-305435">
              <a:buFont typeface="Arial" panose="020B0604020202020204" pitchFamily="34" charset="0"/>
              <a:buChar char="•"/>
            </a:pPr>
            <a:r>
              <a:rPr lang="en-GB" i="0">
                <a:solidFill>
                  <a:srgbClr val="242424"/>
                </a:solidFill>
                <a:effectLst/>
                <a:latin typeface="source-serif-pro"/>
              </a:rPr>
              <a:t>Step 3: Define the Log File</a:t>
            </a:r>
            <a:endParaRPr lang="en-IN" i="0">
              <a:solidFill>
                <a:srgbClr val="242424"/>
              </a:solidFill>
              <a:effectLst/>
              <a:latin typeface="source-serif-pro"/>
              <a:ea typeface="+mn-lt"/>
              <a:cs typeface="+mn-lt"/>
            </a:endParaRPr>
          </a:p>
          <a:p>
            <a:pPr marL="629920" lvl="1" indent="-305435">
              <a:buFont typeface="Arial" panose="020B0604020202020204" pitchFamily="34" charset="0"/>
              <a:buChar char="•"/>
            </a:pPr>
            <a:r>
              <a:rPr lang="en-GB" i="0">
                <a:solidFill>
                  <a:srgbClr val="242424"/>
                </a:solidFill>
                <a:effectLst/>
                <a:latin typeface="source-serif-pro"/>
              </a:rPr>
              <a:t>Step 4: Create the Key Press Event FunctionStep 7: Run the Codee</a:t>
            </a:r>
            <a:endParaRPr lang="en-IN">
              <a:solidFill>
                <a:srgbClr val="242424"/>
              </a:solidFill>
              <a:latin typeface="source-serif-pro"/>
              <a:ea typeface="+mn-lt"/>
              <a:cs typeface="+mn-lt"/>
            </a:endParaRPr>
          </a:p>
          <a:p>
            <a:pPr marL="629920" lvl="1" indent="-305435">
              <a:buFont typeface="Arial" panose="020B0604020202020204" pitchFamily="34" charset="0"/>
              <a:buChar char="•"/>
            </a:pPr>
            <a:r>
              <a:rPr lang="en-GB" i="0">
                <a:solidFill>
                  <a:srgbClr val="242424"/>
                </a:solidFill>
                <a:effectLst/>
                <a:latin typeface="source-serif-pro"/>
              </a:rPr>
              <a:t>Step 5: Register the Key Press Event</a:t>
            </a:r>
          </a:p>
          <a:p>
            <a:pPr marL="629920" lvl="1" indent="-305435">
              <a:buFont typeface="Arial" panose="020B0604020202020204" pitchFamily="34" charset="0"/>
              <a:buChar char="•"/>
            </a:pPr>
            <a:r>
              <a:rPr lang="en-GB" i="0">
                <a:solidFill>
                  <a:srgbClr val="242424"/>
                </a:solidFill>
                <a:effectLst/>
                <a:latin typeface="source-serif-pro"/>
              </a:rPr>
              <a:t>Step 6: Wait for Key Presses</a:t>
            </a:r>
          </a:p>
          <a:p>
            <a:pPr marL="629920" lvl="1" indent="-305435">
              <a:buFont typeface="Arial" panose="020B0604020202020204" pitchFamily="34" charset="0"/>
              <a:buChar char="•"/>
            </a:pPr>
            <a:r>
              <a:rPr lang="en-GB" i="0">
                <a:solidFill>
                  <a:srgbClr val="242424"/>
                </a:solidFill>
                <a:effectLst/>
                <a:latin typeface="source-serif-pro"/>
              </a:rPr>
              <a:t>Step 7: create a top level window using tkinter</a:t>
            </a:r>
          </a:p>
          <a:p>
            <a:pPr marL="629920" lvl="1" indent="-305435">
              <a:buFont typeface="Arial" panose="020B0604020202020204" pitchFamily="34" charset="0"/>
              <a:buChar char="•"/>
            </a:pPr>
            <a:r>
              <a:rPr lang="en-GB" i="0">
                <a:solidFill>
                  <a:srgbClr val="242424"/>
                </a:solidFill>
                <a:effectLst/>
                <a:latin typeface="source-serif-pro"/>
              </a:rPr>
              <a:t>Step 8:And using tkinter create a two buttons for start and stop respectively </a:t>
            </a:r>
          </a:p>
          <a:p>
            <a:pPr marL="629920" lvl="1" indent="-305435">
              <a:buFont typeface="Arial" panose="020B0604020202020204" pitchFamily="34" charset="0"/>
              <a:buChar char="•"/>
            </a:pPr>
            <a:r>
              <a:rPr lang="en-GB" i="0">
                <a:solidFill>
                  <a:srgbClr val="242424"/>
                </a:solidFill>
                <a:effectLst/>
                <a:latin typeface="source-serif-pro"/>
              </a:rPr>
              <a:t>Step:9 Run</a:t>
            </a:r>
            <a:endParaRPr lang="en-IN" sz="1400"/>
          </a:p>
          <a:p>
            <a:pPr marL="305435" indent="-305435"/>
            <a:r>
              <a:rPr lang="en-IN" b="1">
                <a:ea typeface="+mn-lt"/>
                <a:cs typeface="+mn-lt"/>
              </a:rPr>
              <a:t>Training Process:</a:t>
            </a:r>
            <a:endParaRPr lang="en-IN"/>
          </a:p>
          <a:p>
            <a:pPr marL="629920" lvl="1" indent="-305435">
              <a:buFont typeface="Arial" panose="020B0604020202020204" pitchFamily="34" charset="0"/>
              <a:buChar char="•"/>
            </a:pPr>
            <a:r>
              <a:rPr lang="en-IN">
                <a:ea typeface="+mn-lt"/>
                <a:cs typeface="+mn-lt"/>
              </a:rPr>
              <a:t>The program is well defined and it is user friendly.The program keep track of your keystroke.It detects your keystroke and save it as a json and text file</a:t>
            </a:r>
            <a:endParaRPr lang="en-IN"/>
          </a:p>
        </p:txBody>
      </p:sp>
    </p:spTree>
    <p:extLst>
      <p:ext uri="{BB962C8B-B14F-4D97-AF65-F5344CB8AC3E}">
        <p14:creationId xmlns:p14="http://schemas.microsoft.com/office/powerpoint/2010/main" val="415450877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EC7A6F5-2CD0-4415-8045-C6CDA079865A}"/>
              </a:ext>
            </a:extLst>
          </p:cNvPr>
          <p:cNvSpPr>
            <a:spLocks noGrp="1"/>
          </p:cNvSpPr>
          <p:nvPr>
            <p:ph type="title"/>
          </p:nvPr>
        </p:nvSpPr>
        <p:spPr/>
        <p:txBody>
          <a:bodyPr/>
          <a:lstStyle/>
          <a:p>
            <a:r>
              <a:rPr lang="en-GB"/>
              <a:t>Algorithm</a:t>
            </a:r>
            <a:endParaRPr lang="en-IN"/>
          </a:p>
        </p:txBody>
      </p:sp>
      <p:sp>
        <p:nvSpPr>
          <p:cNvPr id="3" name="Conten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3AB6211-E8A1-47EE-8EF1-ED37E20F5C92}"/>
              </a:ext>
            </a:extLst>
          </p:cNvPr>
          <p:cNvSpPr>
            <a:spLocks noGrp="1"/>
          </p:cNvSpPr>
          <p:nvPr>
            <p:ph idx="1"/>
          </p:nvPr>
        </p:nvSpPr>
        <p:spPr>
          <a:xfrm>
            <a:off x="2962656" y="2974848"/>
            <a:ext cx="7829275" cy="1933011"/>
          </a:xfrm>
        </p:spPr>
        <p:txBody>
          <a:bodyPr/>
          <a:lstStyle/>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p:txBody>
      </p:sp>
      <p:sp>
        <p:nvSpPr>
          <p:cNvPr id="4" name="TextBox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478413F-8557-4D9C-8EA3-9201BA55F18B}"/>
              </a:ext>
            </a:extLst>
          </p:cNvPr>
          <p:cNvSpPr txBox="1"/>
          <p:nvPr/>
        </p:nvSpPr>
        <p:spPr>
          <a:xfrm>
            <a:off x="1074907" y="1491539"/>
            <a:ext cx="9851136" cy="3139321"/>
          </a:xfrm>
          <a:prstGeom prst="rect">
            <a:avLst/>
          </a:prstGeom>
          <a:noFill/>
        </p:spPr>
        <p:txBody>
          <a:bodyPr wrap="square" rtlCol="0">
            <a:spAutoFit/>
          </a:bodyPr>
          <a:lstStyle/>
          <a:p>
            <a:r>
              <a:rPr lang="en-GB" b="1"/>
              <a:t>Data Input:</a:t>
            </a:r>
          </a:p>
          <a:p>
            <a:r>
              <a:rPr lang="en-GB"/>
              <a:t>	User’s keystrokes are input for this program</a:t>
            </a:r>
          </a:p>
          <a:p>
            <a:r>
              <a:rPr lang="en-GB" b="1"/>
              <a:t>Prediction Process:</a:t>
            </a:r>
          </a:p>
          <a:p>
            <a:r>
              <a:rPr lang="en-GB"/>
              <a:t>	There will be two file created one is text file and the other is json file both representing </a:t>
            </a:r>
          </a:p>
          <a:p>
            <a:r>
              <a:rPr lang="en-GB"/>
              <a:t>	user’s Keystroke</a:t>
            </a:r>
          </a:p>
          <a:p>
            <a:r>
              <a:rPr lang="en-GB" b="1"/>
              <a:t>For example:</a:t>
            </a:r>
          </a:p>
          <a:p>
            <a:r>
              <a:rPr lang="en-GB"/>
              <a:t>	the user has run the program and start the keylogger and made it to listen the user’s 	keystroke</a:t>
            </a:r>
          </a:p>
          <a:p>
            <a:r>
              <a:rPr lang="en-GB"/>
              <a:t>	once the start button is clicked it starts to listen</a:t>
            </a:r>
          </a:p>
          <a:p>
            <a:r>
              <a:rPr lang="en-GB"/>
              <a:t>	And in the root directory two files will be created one is txt file in the name key_log.txt</a:t>
            </a:r>
          </a:p>
          <a:p>
            <a:r>
              <a:rPr lang="en-GB"/>
              <a:t>	And the other is json file..</a:t>
            </a:r>
          </a:p>
        </p:txBody>
      </p:sp>
    </p:spTree>
    <p:extLst>
      <p:ext uri="{BB962C8B-B14F-4D97-AF65-F5344CB8AC3E}">
        <p14:creationId xmlns:p14="http://schemas.microsoft.com/office/powerpoint/2010/main" val="410439844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959A286-1FAA-42BE-AA9F-7BBB4EEDB2FD}"/>
              </a:ext>
            </a:extLst>
          </p:cNvPr>
          <p:cNvSpPr>
            <a:spLocks noGrp="1"/>
          </p:cNvSpPr>
          <p:nvPr>
            <p:ph type="title"/>
          </p:nvPr>
        </p:nvSpPr>
        <p:spPr/>
        <p:txBody>
          <a:bodyPr/>
          <a:lstStyle/>
          <a:p>
            <a:r>
              <a:rPr lang="en-US" sz="2800" b="1">
                <a:solidFill>
                  <a:schemeClr val="accent1"/>
                </a:solidFill>
                <a:latin typeface="Arial"/>
                <a:ea typeface="+mj-lt"/>
                <a:cs typeface="Arial"/>
              </a:rPr>
              <a:t>Result</a:t>
            </a:r>
            <a:endParaRPr lang="en-IN"/>
          </a:p>
        </p:txBody>
      </p:sp>
      <p:pic>
        <p:nvPicPr>
          <p:cNvPr id="5" name="Content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753ED46-74F0-48F7-8ACD-AB8A252DF206}"/>
              </a:ext>
            </a:extLst>
          </p:cNvPr>
          <p:cNvPicPr>
            <a:picLocks noGrp="1" noChangeAspect="1"/>
          </p:cNvPicPr>
          <p:nvPr>
            <p:ph idx="1"/>
          </p:nvPr>
        </p:nvPicPr>
        <p:blipFill>
          <a:blip r:embed="rId2"/>
          <a:stretch>
            <a:fillRect/>
          </a:stretch>
        </p:blipFill>
        <p:spPr>
          <a:xfrm>
            <a:off x="7063193" y="2631719"/>
            <a:ext cx="4547615" cy="3277057"/>
          </a:xfrm>
        </p:spPr>
      </p:pic>
      <p:pic>
        <p:nvPicPr>
          <p:cNvPr id="7" name="Picture 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10EF4B5-7029-46A5-9F06-2C14BE7472C4}"/>
              </a:ext>
            </a:extLst>
          </p:cNvPr>
          <p:cNvPicPr>
            <a:picLocks noChangeAspect="1"/>
          </p:cNvPicPr>
          <p:nvPr/>
        </p:nvPicPr>
        <p:blipFill>
          <a:blip r:embed="rId3"/>
          <a:stretch>
            <a:fillRect/>
          </a:stretch>
        </p:blipFill>
        <p:spPr>
          <a:xfrm>
            <a:off x="904150" y="2631719"/>
            <a:ext cx="5191850" cy="3277057"/>
          </a:xfrm>
          <a:prstGeom prst="rect">
            <a:avLst/>
          </a:prstGeom>
        </p:spPr>
      </p:pic>
      <p:sp>
        <p:nvSpPr>
          <p:cNvPr id="8" name="TextBox 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3790D93-4FC7-446B-A240-EC09CDA2060F}"/>
              </a:ext>
            </a:extLst>
          </p:cNvPr>
          <p:cNvSpPr txBox="1"/>
          <p:nvPr/>
        </p:nvSpPr>
        <p:spPr>
          <a:xfrm>
            <a:off x="1182624" y="1853184"/>
            <a:ext cx="3364992" cy="369332"/>
          </a:xfrm>
          <a:prstGeom prst="rect">
            <a:avLst/>
          </a:prstGeom>
          <a:noFill/>
        </p:spPr>
        <p:txBody>
          <a:bodyPr wrap="square" rtlCol="0">
            <a:spAutoFit/>
          </a:bodyPr>
          <a:lstStyle/>
          <a:p>
            <a:r>
              <a:rPr lang="en-GB"/>
              <a:t>After starting the keylogger</a:t>
            </a:r>
            <a:endParaRPr lang="en-IN"/>
          </a:p>
        </p:txBody>
      </p:sp>
      <p:sp>
        <p:nvSpPr>
          <p:cNvPr id="15" name="TextBox 1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5AE3E11-1FFF-4825-B879-8F853721201C}"/>
              </a:ext>
            </a:extLst>
          </p:cNvPr>
          <p:cNvSpPr txBox="1"/>
          <p:nvPr/>
        </p:nvSpPr>
        <p:spPr>
          <a:xfrm>
            <a:off x="7205472" y="1853184"/>
            <a:ext cx="4206240" cy="369332"/>
          </a:xfrm>
          <a:prstGeom prst="rect">
            <a:avLst/>
          </a:prstGeom>
          <a:noFill/>
        </p:spPr>
        <p:txBody>
          <a:bodyPr wrap="square" rtlCol="0">
            <a:spAutoFit/>
          </a:bodyPr>
          <a:lstStyle/>
          <a:p>
            <a:r>
              <a:rPr lang="en-GB"/>
              <a:t>After clicking stop button</a:t>
            </a:r>
            <a:endParaRPr lang="en-IN"/>
          </a:p>
        </p:txBody>
      </p:sp>
    </p:spTree>
    <p:extLst>
      <p:ext uri="{BB962C8B-B14F-4D97-AF65-F5344CB8AC3E}">
        <p14:creationId xmlns:p14="http://schemas.microsoft.com/office/powerpoint/2010/main" val="121633360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E240D01-8B6A-40FF-BA93-A241D577E0B2}"/>
              </a:ext>
            </a:extLst>
          </p:cNvPr>
          <p:cNvSpPr>
            <a:spLocks noGrp="1"/>
          </p:cNvSpPr>
          <p:nvPr>
            <p:ph type="title"/>
          </p:nvPr>
        </p:nvSpPr>
        <p:spPr/>
        <p:txBody>
          <a:bodyPr/>
          <a:lstStyle/>
          <a:p>
            <a:r>
              <a:rPr lang="en-GB"/>
              <a:t>Output files</a:t>
            </a:r>
            <a:endParaRPr lang="en-IN"/>
          </a:p>
        </p:txBody>
      </p:sp>
      <p:pic>
        <p:nvPicPr>
          <p:cNvPr id="9" name="Content Placeholder 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6211121-CF08-429D-87AF-FC01F9ED30E7}"/>
              </a:ext>
            </a:extLst>
          </p:cNvPr>
          <p:cNvPicPr>
            <a:picLocks noGrp="1" noChangeAspect="1"/>
          </p:cNvPicPr>
          <p:nvPr>
            <p:ph idx="1"/>
          </p:nvPr>
        </p:nvPicPr>
        <p:blipFill>
          <a:blip r:embed="rId2"/>
          <a:stretch>
            <a:fillRect/>
          </a:stretch>
        </p:blipFill>
        <p:spPr>
          <a:xfrm>
            <a:off x="731520" y="2473840"/>
            <a:ext cx="5014936" cy="3682004"/>
          </a:xfrm>
        </p:spPr>
      </p:pic>
      <p:sp>
        <p:nvSpPr>
          <p:cNvPr id="11" name="TextBox 10">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13D9EAD-3A86-428F-B98B-C52531B6B1A8}"/>
              </a:ext>
            </a:extLst>
          </p:cNvPr>
          <p:cNvSpPr txBox="1"/>
          <p:nvPr/>
        </p:nvSpPr>
        <p:spPr>
          <a:xfrm>
            <a:off x="841248" y="1668480"/>
            <a:ext cx="3499104" cy="369332"/>
          </a:xfrm>
          <a:prstGeom prst="rect">
            <a:avLst/>
          </a:prstGeom>
          <a:noFill/>
        </p:spPr>
        <p:txBody>
          <a:bodyPr wrap="square" rtlCol="0">
            <a:spAutoFit/>
          </a:bodyPr>
          <a:lstStyle/>
          <a:p>
            <a:r>
              <a:rPr lang="en-GB"/>
              <a:t>As you can see there are two files </a:t>
            </a:r>
            <a:endParaRPr lang="en-IN"/>
          </a:p>
        </p:txBody>
      </p:sp>
      <p:pic>
        <p:nvPicPr>
          <p:cNvPr id="13" name="Picture 1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F5FAD29-63CA-4015-A3F1-B14D911D4182}"/>
              </a:ext>
            </a:extLst>
          </p:cNvPr>
          <p:cNvPicPr>
            <a:picLocks noChangeAspect="1"/>
          </p:cNvPicPr>
          <p:nvPr/>
        </p:nvPicPr>
        <p:blipFill>
          <a:blip r:embed="rId3"/>
          <a:stretch>
            <a:fillRect/>
          </a:stretch>
        </p:blipFill>
        <p:spPr>
          <a:xfrm>
            <a:off x="5854943" y="2473840"/>
            <a:ext cx="5251969" cy="3682003"/>
          </a:xfrm>
          <a:prstGeom prst="rect">
            <a:avLst/>
          </a:prstGeom>
        </p:spPr>
      </p:pic>
      <p:sp>
        <p:nvSpPr>
          <p:cNvPr id="14" name="TextBox 1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BF453EC-B5E0-4E71-B0BC-C3D2EAECF204}"/>
              </a:ext>
            </a:extLst>
          </p:cNvPr>
          <p:cNvSpPr txBox="1"/>
          <p:nvPr/>
        </p:nvSpPr>
        <p:spPr>
          <a:xfrm>
            <a:off x="6181344" y="1780032"/>
            <a:ext cx="3742944" cy="646331"/>
          </a:xfrm>
          <a:prstGeom prst="rect">
            <a:avLst/>
          </a:prstGeom>
          <a:noFill/>
        </p:spPr>
        <p:txBody>
          <a:bodyPr wrap="square" rtlCol="0">
            <a:spAutoFit/>
          </a:bodyPr>
          <a:lstStyle/>
          <a:p>
            <a:r>
              <a:rPr lang="en-GB"/>
              <a:t>Text file showing user keystroke “hello”</a:t>
            </a:r>
            <a:endParaRPr lang="en-IN"/>
          </a:p>
        </p:txBody>
      </p:sp>
    </p:spTree>
    <p:extLst>
      <p:ext uri="{BB962C8B-B14F-4D97-AF65-F5344CB8AC3E}">
        <p14:creationId xmlns:p14="http://schemas.microsoft.com/office/powerpoint/2010/main" val="137067268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25"/>
  <p:tag name="AS_OS" val="Unix 6.5.0.1014"/>
  <p:tag name="AS_RELEASE_DATE" val="2022.12.14"/>
  <p:tag name="AS_TITLE" val="Aspose.Slides for .NET5"/>
  <p:tag name="AS_VERSION" val="22.12"/>
</p:tagLst>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Franklin Gothic Demi" panose="020B0502020104020203"/>
        <a:cs typeface="Arial"/>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Franklin Gothic Book" panose="020B0502020104020203"/>
        <a:cs typeface="Arial"/>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171</TotalTime>
  <Words>509</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Franklin Gothic Book</vt:lpstr>
      <vt:lpstr>Franklin Gothic Demi</vt:lpstr>
      <vt:lpstr>source-serif-pro</vt:lpstr>
      <vt:lpstr>Wingdings 2</vt:lpstr>
      <vt:lpstr>DividendVTI</vt:lpstr>
      <vt:lpstr>KeyLogger</vt:lpstr>
      <vt:lpstr>OUTLINE</vt:lpstr>
      <vt:lpstr>Problem Statement</vt:lpstr>
      <vt:lpstr>Proposed Solution</vt:lpstr>
      <vt:lpstr>System  Approach</vt:lpstr>
      <vt:lpstr>Algorithm &amp; Deployment</vt:lpstr>
      <vt:lpstr>Algorithm</vt:lpstr>
      <vt:lpstr>Result</vt:lpstr>
      <vt:lpstr>Output files</vt:lpstr>
      <vt:lpstr>Output files</vt:lpstr>
      <vt:lpstr>Conclusion</vt:lpstr>
      <vt:lpstr>PowerPoint Presentation</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LMEC LANG LAB</cp:lastModifiedBy>
  <cp:revision>35</cp:revision>
  <dcterms:created xsi:type="dcterms:W3CDTF">2021-05-26T16:50:10Z</dcterms:created>
  <dcterms:modified xsi:type="dcterms:W3CDTF">2024-04-15T10:09:18Z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