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sldIdLst>
    <p:sldId id="256" r:id="rId5"/>
    <p:sldId id="257" r:id="rId6"/>
    <p:sldId id="258" r:id="rId7"/>
    <p:sldId id="259" r:id="rId8"/>
    <p:sldId id="273" r:id="rId9"/>
    <p:sldId id="260" r:id="rId10"/>
    <p:sldId id="261" r:id="rId11"/>
    <p:sldId id="262" r:id="rId12"/>
    <p:sldId id="263" r:id="rId13"/>
    <p:sldId id="264" r:id="rId14"/>
    <p:sldId id="274" r:id="rId15"/>
    <p:sldId id="275" r:id="rId16"/>
    <p:sldId id="272" r:id="rId17"/>
    <p:sldId id="276" r:id="rId18"/>
    <p:sldId id="277" r:id="rId19"/>
    <p:sldId id="267" r:id="rId20"/>
    <p:sldId id="270" r:id="rId21"/>
    <p:sldId id="269" r:id="rId22"/>
    <p:sldId id="271" r:id="rId23"/>
    <p:sldId id="266" r:id="rId24"/>
    <p:sldId id="279" r:id="rId25"/>
    <p:sldId id="278" r:id="rId26"/>
  </p:sldIdLst>
  <p:sldSz cx="9144000" cy="6858000" type="screen4x3"/>
  <p:notesSz cx="6858000" cy="9144000"/>
  <p:embeddedFontLst>
    <p:embeddedFont>
      <p:font typeface="Abadi" panose="020B0604020104020204" pitchFamily="34" charset="0"/>
      <p:regular r:id="rId27"/>
    </p:embeddedFont>
    <p:embeddedFont>
      <p:font typeface="Archivo Narrow" panose="020B060402020202020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Georgia" panose="02040502050405020303" pitchFamily="18"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4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3.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0" y="1886797"/>
            <a:ext cx="8520600" cy="1842900"/>
          </a:xfrm>
          <a:prstGeom prst="rect">
            <a:avLst/>
          </a:prstGeom>
        </p:spPr>
        <p:txBody>
          <a:bodyPr spcFirstLastPara="1" wrap="square" lIns="91425" tIns="91425" rIns="91425" bIns="91425" anchor="b"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1" name="Shape 11"/>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2" name="Shape 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dirty="0"/>
          </a:p>
        </p:txBody>
      </p:sp>
      <p:sp>
        <p:nvSpPr>
          <p:cNvPr id="13" name="Shape 13"/>
          <p:cNvSpPr/>
          <p:nvPr/>
        </p:nvSpPr>
        <p:spPr>
          <a:xfrm flipH="1">
            <a:off x="18" y="67300"/>
            <a:ext cx="9143982" cy="1420254"/>
          </a:xfrm>
          <a:prstGeom prst="flowChartDocument">
            <a:avLst/>
          </a:prstGeom>
          <a:no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 name="Shape 14"/>
          <p:cNvSpPr/>
          <p:nvPr/>
        </p:nvSpPr>
        <p:spPr>
          <a:xfrm flipH="1">
            <a:off x="18" y="0"/>
            <a:ext cx="9143982" cy="1420254"/>
          </a:xfrm>
          <a:prstGeom prst="flowChartDocument">
            <a:avLst/>
          </a:prstGeom>
          <a:solidFill>
            <a:srgbClr val="0B539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 name="Shape 15"/>
          <p:cNvSpPr/>
          <p:nvPr/>
        </p:nvSpPr>
        <p:spPr>
          <a:xfrm>
            <a:off x="-11025" y="5919900"/>
            <a:ext cx="9155100" cy="9381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 name="Shape 16"/>
          <p:cNvSpPr txBox="1"/>
          <p:nvPr/>
        </p:nvSpPr>
        <p:spPr>
          <a:xfrm>
            <a:off x="25" y="5919900"/>
            <a:ext cx="3572100" cy="9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rgbClr val="FFFFFF"/>
                </a:solidFill>
                <a:latin typeface="Georgia"/>
                <a:ea typeface="Georgia"/>
                <a:cs typeface="Georgia"/>
                <a:sym typeface="Georgia"/>
              </a:rPr>
              <a:t>MISSION</a:t>
            </a:r>
            <a:endParaRPr b="1" dirty="0">
              <a:solidFill>
                <a:srgbClr val="FFFFFF"/>
              </a:solidFill>
              <a:latin typeface="Georgia"/>
              <a:ea typeface="Georgia"/>
              <a:cs typeface="Georgia"/>
              <a:sym typeface="Georgia"/>
            </a:endParaRPr>
          </a:p>
          <a:p>
            <a:pPr marL="0" lvl="0" indent="0" algn="ctr" rtl="0">
              <a:spcBef>
                <a:spcPts val="0"/>
              </a:spcBef>
              <a:spcAft>
                <a:spcPts val="0"/>
              </a:spcAft>
              <a:buNone/>
            </a:pPr>
            <a:r>
              <a:rPr lang="en-GB" sz="1100" dirty="0">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sz="1100" dirty="0">
              <a:solidFill>
                <a:srgbClr val="FFFFFF"/>
              </a:solidFill>
              <a:latin typeface="Georgia"/>
              <a:ea typeface="Georgia"/>
              <a:cs typeface="Georgia"/>
              <a:sym typeface="Georgia"/>
            </a:endParaRPr>
          </a:p>
        </p:txBody>
      </p:sp>
      <p:sp>
        <p:nvSpPr>
          <p:cNvPr id="17" name="Shape 17"/>
          <p:cNvSpPr txBox="1"/>
          <p:nvPr/>
        </p:nvSpPr>
        <p:spPr>
          <a:xfrm>
            <a:off x="3709075" y="5919900"/>
            <a:ext cx="2030700" cy="64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rgbClr val="FFFFFF"/>
                </a:solidFill>
                <a:latin typeface="Georgia"/>
                <a:ea typeface="Georgia"/>
                <a:cs typeface="Georgia"/>
                <a:sym typeface="Georgia"/>
              </a:rPr>
              <a:t>VISION</a:t>
            </a:r>
            <a:endParaRPr b="1" dirty="0">
              <a:solidFill>
                <a:srgbClr val="FFFFFF"/>
              </a:solidFill>
              <a:latin typeface="Georgia"/>
              <a:ea typeface="Georgia"/>
              <a:cs typeface="Georgia"/>
              <a:sym typeface="Georgia"/>
            </a:endParaRPr>
          </a:p>
          <a:p>
            <a:pPr marL="0" lvl="0" indent="0" algn="ctr" rtl="0">
              <a:spcBef>
                <a:spcPts val="0"/>
              </a:spcBef>
              <a:spcAft>
                <a:spcPts val="0"/>
              </a:spcAft>
              <a:buNone/>
            </a:pPr>
            <a:r>
              <a:rPr lang="en-GB" sz="1100" dirty="0">
                <a:solidFill>
                  <a:srgbClr val="FFFFFF"/>
                </a:solidFill>
                <a:latin typeface="Georgia"/>
                <a:ea typeface="Georgia"/>
                <a:cs typeface="Georgia"/>
                <a:sym typeface="Georgia"/>
              </a:rPr>
              <a:t>Excellence and Service</a:t>
            </a:r>
            <a:endParaRPr sz="1100" dirty="0">
              <a:solidFill>
                <a:srgbClr val="FFFFFF"/>
              </a:solidFill>
              <a:latin typeface="Georgia"/>
              <a:ea typeface="Georgia"/>
              <a:cs typeface="Georgia"/>
              <a:sym typeface="Georgia"/>
            </a:endParaRPr>
          </a:p>
        </p:txBody>
      </p:sp>
      <p:sp>
        <p:nvSpPr>
          <p:cNvPr id="18" name="Shape 18"/>
          <p:cNvSpPr txBox="1"/>
          <p:nvPr/>
        </p:nvSpPr>
        <p:spPr>
          <a:xfrm>
            <a:off x="6067875" y="5919900"/>
            <a:ext cx="2984400" cy="9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rgbClr val="FFFFFF"/>
                </a:solidFill>
                <a:latin typeface="Georgia"/>
                <a:ea typeface="Georgia"/>
                <a:cs typeface="Georgia"/>
                <a:sym typeface="Georgia"/>
              </a:rPr>
              <a:t>CORE   VALUES</a:t>
            </a:r>
            <a:endParaRPr b="1" dirty="0">
              <a:solidFill>
                <a:srgbClr val="FFFFFF"/>
              </a:solidFill>
              <a:latin typeface="Georgia"/>
              <a:ea typeface="Georgia"/>
              <a:cs typeface="Georgia"/>
              <a:sym typeface="Georgia"/>
            </a:endParaRPr>
          </a:p>
          <a:p>
            <a:pPr marL="0" lvl="0" indent="0" algn="ctr" rtl="0">
              <a:spcBef>
                <a:spcPts val="0"/>
              </a:spcBef>
              <a:spcAft>
                <a:spcPts val="0"/>
              </a:spcAft>
              <a:buNone/>
            </a:pPr>
            <a:r>
              <a:rPr lang="en-GB" sz="1100" dirty="0">
                <a:solidFill>
                  <a:srgbClr val="FFFFFF"/>
                </a:solidFill>
                <a:latin typeface="Georgia"/>
                <a:ea typeface="Georgia"/>
                <a:cs typeface="Georgia"/>
                <a:sym typeface="Georgia"/>
              </a:rPr>
              <a:t>Faith in God |  Moral Uprightness</a:t>
            </a:r>
            <a:br>
              <a:rPr lang="en-GB" sz="1100" dirty="0">
                <a:solidFill>
                  <a:srgbClr val="FFFFFF"/>
                </a:solidFill>
                <a:latin typeface="Georgia"/>
                <a:ea typeface="Georgia"/>
                <a:cs typeface="Georgia"/>
                <a:sym typeface="Georgia"/>
              </a:rPr>
            </a:br>
            <a:r>
              <a:rPr lang="en-GB" sz="1100" dirty="0">
                <a:solidFill>
                  <a:srgbClr val="FFFFFF"/>
                </a:solidFill>
                <a:latin typeface="Georgia"/>
                <a:ea typeface="Georgia"/>
                <a:cs typeface="Georgia"/>
                <a:sym typeface="Georgia"/>
              </a:rPr>
              <a:t> Love of Fellow Beings   </a:t>
            </a:r>
            <a:br>
              <a:rPr lang="en-GB" sz="1100" dirty="0">
                <a:solidFill>
                  <a:srgbClr val="FFFFFF"/>
                </a:solidFill>
                <a:latin typeface="Georgia"/>
                <a:ea typeface="Georgia"/>
                <a:cs typeface="Georgia"/>
                <a:sym typeface="Georgia"/>
              </a:rPr>
            </a:br>
            <a:r>
              <a:rPr lang="en-GB" sz="1100" dirty="0">
                <a:solidFill>
                  <a:srgbClr val="FFFFFF"/>
                </a:solidFill>
                <a:latin typeface="Georgia"/>
                <a:ea typeface="Georgia"/>
                <a:cs typeface="Georgia"/>
                <a:sym typeface="Georgia"/>
              </a:rPr>
              <a:t>Social Responsibility | Pursuit of Excellence</a:t>
            </a:r>
            <a:endParaRPr sz="1100" dirty="0">
              <a:solidFill>
                <a:srgbClr val="FFFFFF"/>
              </a:solidFill>
              <a:latin typeface="Georgia"/>
              <a:ea typeface="Georgia"/>
              <a:cs typeface="Georgia"/>
              <a:sym typeface="Georgia"/>
            </a:endParaRPr>
          </a:p>
        </p:txBody>
      </p:sp>
      <p:pic>
        <p:nvPicPr>
          <p:cNvPr id="19" name="Shape 19"/>
          <p:cNvPicPr preferRelativeResize="0"/>
          <p:nvPr/>
        </p:nvPicPr>
        <p:blipFill>
          <a:blip r:embed="rId2">
            <a:alphaModFix/>
          </a:blip>
          <a:stretch>
            <a:fillRect/>
          </a:stretch>
        </p:blipFill>
        <p:spPr>
          <a:xfrm>
            <a:off x="5943450" y="232167"/>
            <a:ext cx="2764676" cy="10022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rPr lang="en-US"/>
              <a:t>Click to edit Master title style</a:t>
            </a:r>
            <a:endParaRPr/>
          </a:p>
        </p:txBody>
      </p:sp>
      <p:sp>
        <p:nvSpPr>
          <p:cNvPr id="93" name="Shape 93"/>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68300" algn="ctr">
              <a:spcBef>
                <a:spcPts val="0"/>
              </a:spcBef>
              <a:spcAft>
                <a:spcPts val="0"/>
              </a:spcAft>
              <a:buSzPts val="2200"/>
              <a:buChar char="●"/>
              <a:defRPr/>
            </a:lvl1pPr>
            <a:lvl2pPr marL="914400" lvl="1" indent="-342900" algn="ctr">
              <a:spcBef>
                <a:spcPts val="600"/>
              </a:spcBef>
              <a:spcAft>
                <a:spcPts val="0"/>
              </a:spcAft>
              <a:buSzPts val="1800"/>
              <a:buChar char="○"/>
              <a:defRPr/>
            </a:lvl2pPr>
            <a:lvl3pPr marL="1371600" lvl="2" indent="-342900" algn="ctr">
              <a:spcBef>
                <a:spcPts val="600"/>
              </a:spcBef>
              <a:spcAft>
                <a:spcPts val="0"/>
              </a:spcAft>
              <a:buSzPts val="1800"/>
              <a:buChar char="■"/>
              <a:defRPr/>
            </a:lvl3pPr>
            <a:lvl4pPr marL="1828800" lvl="3" indent="-342900" algn="ctr">
              <a:spcBef>
                <a:spcPts val="600"/>
              </a:spcBef>
              <a:spcAft>
                <a:spcPts val="0"/>
              </a:spcAft>
              <a:buSzPts val="1800"/>
              <a:buChar char="●"/>
              <a:defRPr/>
            </a:lvl4pPr>
            <a:lvl5pPr marL="2286000" lvl="4" indent="-342900" algn="ctr">
              <a:spcBef>
                <a:spcPts val="600"/>
              </a:spcBef>
              <a:spcAft>
                <a:spcPts val="0"/>
              </a:spcAft>
              <a:buSzPts val="1800"/>
              <a:buChar char="○"/>
              <a:defRPr/>
            </a:lvl5pPr>
            <a:lvl6pPr marL="2743200" lvl="5" indent="-342900" algn="ctr">
              <a:spcBef>
                <a:spcPts val="600"/>
              </a:spcBef>
              <a:spcAft>
                <a:spcPts val="0"/>
              </a:spcAft>
              <a:buSzPts val="1800"/>
              <a:buChar char="■"/>
              <a:defRPr/>
            </a:lvl6pPr>
            <a:lvl7pPr marL="3200400" lvl="6" indent="-342900" algn="ctr">
              <a:spcBef>
                <a:spcPts val="600"/>
              </a:spcBef>
              <a:spcAft>
                <a:spcPts val="0"/>
              </a:spcAft>
              <a:buSzPts val="1800"/>
              <a:buChar char="●"/>
              <a:defRPr/>
            </a:lvl7pPr>
            <a:lvl8pPr marL="3657600" lvl="7" indent="-342900" algn="ctr">
              <a:spcBef>
                <a:spcPts val="600"/>
              </a:spcBef>
              <a:spcAft>
                <a:spcPts val="0"/>
              </a:spcAft>
              <a:buSzPts val="1800"/>
              <a:buChar char="○"/>
              <a:defRPr/>
            </a:lvl8pPr>
            <a:lvl9pPr marL="4114800" lvl="8" indent="-342900" algn="ctr">
              <a:spcBef>
                <a:spcPts val="600"/>
              </a:spcBef>
              <a:spcAft>
                <a:spcPts val="600"/>
              </a:spcAft>
              <a:buSzPts val="1800"/>
              <a:buChar char="■"/>
              <a:defRPr/>
            </a:lvl9pPr>
          </a:lstStyle>
          <a:p>
            <a:pPr lvl="0"/>
            <a:r>
              <a:rPr lang="en-US"/>
              <a:t>Click to edit Master text styles</a:t>
            </a:r>
          </a:p>
        </p:txBody>
      </p:sp>
      <p:sp>
        <p:nvSpPr>
          <p:cNvPr id="94" name="Shape 9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dirty="0"/>
          </a:p>
        </p:txBody>
      </p:sp>
      <p:sp>
        <p:nvSpPr>
          <p:cNvPr id="95" name="Shape 95"/>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6" name="Shape 96"/>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latin typeface="Georgia"/>
                <a:ea typeface="Georgia"/>
                <a:cs typeface="Georgia"/>
                <a:sym typeface="Georgia"/>
              </a:rPr>
              <a:t>Excellence and Service</a:t>
            </a:r>
            <a:endParaRPr dirty="0">
              <a:solidFill>
                <a:srgbClr val="FFFFFF"/>
              </a:solidFill>
              <a:latin typeface="Georgia"/>
              <a:ea typeface="Georgia"/>
              <a:cs typeface="Georgia"/>
              <a:sym typeface="Georgia"/>
            </a:endParaRPr>
          </a:p>
        </p:txBody>
      </p:sp>
      <p:sp>
        <p:nvSpPr>
          <p:cNvPr id="97" name="Shape 97"/>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8" name="Shape 98"/>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9" name="Shape 99"/>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dirty="0">
                <a:solidFill>
                  <a:srgbClr val="FFFFFF"/>
                </a:solidFill>
                <a:latin typeface="Georgia"/>
                <a:ea typeface="Georgia"/>
                <a:cs typeface="Georgia"/>
                <a:sym typeface="Georgia"/>
              </a:rPr>
              <a:t>CHRIST</a:t>
            </a:r>
            <a:br>
              <a:rPr lang="en-GB" dirty="0">
                <a:solidFill>
                  <a:srgbClr val="FFFFFF"/>
                </a:solidFill>
                <a:latin typeface="Georgia"/>
                <a:ea typeface="Georgia"/>
                <a:cs typeface="Georgia"/>
                <a:sym typeface="Georgia"/>
              </a:rPr>
            </a:br>
            <a:r>
              <a:rPr lang="en-GB" sz="1200" dirty="0">
                <a:solidFill>
                  <a:srgbClr val="FFFFFF"/>
                </a:solidFill>
                <a:latin typeface="Georgia"/>
                <a:ea typeface="Georgia"/>
                <a:cs typeface="Georgia"/>
                <a:sym typeface="Georgia"/>
              </a:rPr>
              <a:t>Deemed to be University</a:t>
            </a:r>
            <a:endParaRPr sz="1200" dirty="0">
              <a:solidFill>
                <a:srgbClr val="FFFFFF"/>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0"/>
        <p:cNvGrpSpPr/>
        <p:nvPr/>
      </p:nvGrpSpPr>
      <p:grpSpPr>
        <a:xfrm>
          <a:off x="0" y="0"/>
          <a:ext cx="0" cy="0"/>
          <a:chOff x="0" y="0"/>
          <a:chExt cx="0" cy="0"/>
        </a:xfrm>
      </p:grpSpPr>
      <p:sp>
        <p:nvSpPr>
          <p:cNvPr id="101" name="Shape 10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dirty="0"/>
          </a:p>
        </p:txBody>
      </p:sp>
      <p:sp>
        <p:nvSpPr>
          <p:cNvPr id="102" name="Shape 10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3" name="Shape 10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latin typeface="Georgia"/>
                <a:ea typeface="Georgia"/>
                <a:cs typeface="Georgia"/>
                <a:sym typeface="Georgia"/>
              </a:rPr>
              <a:t>Excellence and Service</a:t>
            </a:r>
            <a:endParaRPr dirty="0">
              <a:solidFill>
                <a:srgbClr val="FFFFFF"/>
              </a:solidFill>
              <a:latin typeface="Georgia"/>
              <a:ea typeface="Georgia"/>
              <a:cs typeface="Georgia"/>
              <a:sym typeface="Georgia"/>
            </a:endParaRPr>
          </a:p>
        </p:txBody>
      </p:sp>
      <p:sp>
        <p:nvSpPr>
          <p:cNvPr id="104" name="Shape 10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 name="Shape 10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 name="Shape 10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dirty="0">
                <a:solidFill>
                  <a:srgbClr val="FFFFFF"/>
                </a:solidFill>
                <a:latin typeface="Georgia"/>
                <a:ea typeface="Georgia"/>
                <a:cs typeface="Georgia"/>
                <a:sym typeface="Georgia"/>
              </a:rPr>
              <a:t>CHRIST</a:t>
            </a:r>
            <a:br>
              <a:rPr lang="en-GB" dirty="0">
                <a:solidFill>
                  <a:srgbClr val="FFFFFF"/>
                </a:solidFill>
                <a:latin typeface="Georgia"/>
                <a:ea typeface="Georgia"/>
                <a:cs typeface="Georgia"/>
                <a:sym typeface="Georgia"/>
              </a:rPr>
            </a:br>
            <a:r>
              <a:rPr lang="en-GB" sz="1200" dirty="0">
                <a:solidFill>
                  <a:srgbClr val="FFFFFF"/>
                </a:solidFill>
                <a:latin typeface="Georgia"/>
                <a:ea typeface="Georgia"/>
                <a:cs typeface="Georgia"/>
                <a:sym typeface="Georgia"/>
              </a:rPr>
              <a:t>Deemed to be University</a:t>
            </a:r>
            <a:endParaRPr sz="1200" dirty="0">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22" name="Shape 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dirty="0"/>
          </a:p>
        </p:txBody>
      </p:sp>
      <p:sp>
        <p:nvSpPr>
          <p:cNvPr id="23" name="Shape 23"/>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 name="Shape 24"/>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latin typeface="Georgia"/>
                <a:ea typeface="Georgia"/>
                <a:cs typeface="Georgia"/>
                <a:sym typeface="Georgia"/>
              </a:rPr>
              <a:t>Excellence and Service</a:t>
            </a:r>
            <a:endParaRPr dirty="0">
              <a:solidFill>
                <a:srgbClr val="FFFFFF"/>
              </a:solidFill>
              <a:latin typeface="Georgia"/>
              <a:ea typeface="Georgia"/>
              <a:cs typeface="Georgia"/>
              <a:sym typeface="Georgia"/>
            </a:endParaRPr>
          </a:p>
        </p:txBody>
      </p:sp>
      <p:sp>
        <p:nvSpPr>
          <p:cNvPr id="25" name="Shape 25"/>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 name="Shape 26"/>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 name="Shape 27"/>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dirty="0">
                <a:solidFill>
                  <a:srgbClr val="FFFFFF"/>
                </a:solidFill>
                <a:latin typeface="Georgia"/>
                <a:ea typeface="Georgia"/>
                <a:cs typeface="Georgia"/>
                <a:sym typeface="Georgia"/>
              </a:rPr>
              <a:t>CHRIST</a:t>
            </a:r>
            <a:br>
              <a:rPr lang="en-GB" dirty="0">
                <a:solidFill>
                  <a:srgbClr val="FFFFFF"/>
                </a:solidFill>
                <a:latin typeface="Georgia"/>
                <a:ea typeface="Georgia"/>
                <a:cs typeface="Georgia"/>
                <a:sym typeface="Georgia"/>
              </a:rPr>
            </a:br>
            <a:r>
              <a:rPr lang="en-GB" sz="1200" dirty="0">
                <a:solidFill>
                  <a:srgbClr val="FFFFFF"/>
                </a:solidFill>
                <a:latin typeface="Georgia"/>
                <a:ea typeface="Georgia"/>
                <a:cs typeface="Georgia"/>
                <a:sym typeface="Georgia"/>
              </a:rPr>
              <a:t>Deemed to be University</a:t>
            </a:r>
            <a:endParaRPr sz="1200" dirty="0">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0" name="Shape 3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68300">
              <a:spcBef>
                <a:spcPts val="0"/>
              </a:spcBef>
              <a:spcAft>
                <a:spcPts val="0"/>
              </a:spcAft>
              <a:buSzPts val="22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42900">
              <a:spcBef>
                <a:spcPts val="600"/>
              </a:spcBef>
              <a:spcAft>
                <a:spcPts val="0"/>
              </a:spcAft>
              <a:buSzPts val="1800"/>
              <a:buChar char="●"/>
              <a:defRPr/>
            </a:lvl4pPr>
            <a:lvl5pPr marL="2286000" lvl="4" indent="-342900">
              <a:spcBef>
                <a:spcPts val="600"/>
              </a:spcBef>
              <a:spcAft>
                <a:spcPts val="0"/>
              </a:spcAft>
              <a:buSzPts val="1800"/>
              <a:buChar char="○"/>
              <a:defRPr/>
            </a:lvl5pPr>
            <a:lvl6pPr marL="2743200" lvl="5" indent="-342900">
              <a:spcBef>
                <a:spcPts val="600"/>
              </a:spcBef>
              <a:spcAft>
                <a:spcPts val="0"/>
              </a:spcAft>
              <a:buSzPts val="1800"/>
              <a:buChar char="■"/>
              <a:defRPr/>
            </a:lvl6pPr>
            <a:lvl7pPr marL="3200400" lvl="6" indent="-342900">
              <a:spcBef>
                <a:spcPts val="600"/>
              </a:spcBef>
              <a:spcAft>
                <a:spcPts val="0"/>
              </a:spcAft>
              <a:buSzPts val="1800"/>
              <a:buChar char="●"/>
              <a:defRPr/>
            </a:lvl7pPr>
            <a:lvl8pPr marL="3657600" lvl="7" indent="-342900">
              <a:spcBef>
                <a:spcPts val="600"/>
              </a:spcBef>
              <a:spcAft>
                <a:spcPts val="0"/>
              </a:spcAft>
              <a:buSzPts val="1800"/>
              <a:buChar char="○"/>
              <a:defRPr/>
            </a:lvl8pPr>
            <a:lvl9pPr marL="4114800" lvl="8" indent="-342900">
              <a:spcBef>
                <a:spcPts val="600"/>
              </a:spcBef>
              <a:spcAft>
                <a:spcPts val="600"/>
              </a:spcAft>
              <a:buSzPts val="1800"/>
              <a:buChar char="■"/>
              <a:defRPr/>
            </a:lvl9pPr>
          </a:lstStyle>
          <a:p>
            <a:pPr lvl="0"/>
            <a:r>
              <a:rPr lang="en-US"/>
              <a:t>Click to edit Master text styles</a:t>
            </a:r>
          </a:p>
        </p:txBody>
      </p:sp>
      <p:sp>
        <p:nvSpPr>
          <p:cNvPr id="31" name="Shape 3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dirty="0"/>
          </a:p>
        </p:txBody>
      </p:sp>
      <p:sp>
        <p:nvSpPr>
          <p:cNvPr id="32" name="Shape 3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 name="Shape 3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latin typeface="Georgia"/>
                <a:ea typeface="Georgia"/>
                <a:cs typeface="Georgia"/>
                <a:sym typeface="Georgia"/>
              </a:rPr>
              <a:t>Excellence and Service</a:t>
            </a:r>
            <a:endParaRPr dirty="0">
              <a:solidFill>
                <a:srgbClr val="FFFFFF"/>
              </a:solidFill>
              <a:latin typeface="Georgia"/>
              <a:ea typeface="Georgia"/>
              <a:cs typeface="Georgia"/>
              <a:sym typeface="Georgia"/>
            </a:endParaRPr>
          </a:p>
        </p:txBody>
      </p:sp>
      <p:sp>
        <p:nvSpPr>
          <p:cNvPr id="34" name="Shape 3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 name="Shape 3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 name="Shape 3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dirty="0">
                <a:solidFill>
                  <a:srgbClr val="FFFFFF"/>
                </a:solidFill>
                <a:latin typeface="Georgia"/>
                <a:ea typeface="Georgia"/>
                <a:cs typeface="Georgia"/>
                <a:sym typeface="Georgia"/>
              </a:rPr>
              <a:t>CHRIST</a:t>
            </a:r>
            <a:br>
              <a:rPr lang="en-GB" dirty="0">
                <a:solidFill>
                  <a:srgbClr val="FFFFFF"/>
                </a:solidFill>
                <a:latin typeface="Georgia"/>
                <a:ea typeface="Georgia"/>
                <a:cs typeface="Georgia"/>
                <a:sym typeface="Georgia"/>
              </a:rPr>
            </a:br>
            <a:r>
              <a:rPr lang="en-GB" sz="1200" dirty="0">
                <a:solidFill>
                  <a:srgbClr val="FFFFFF"/>
                </a:solidFill>
                <a:latin typeface="Georgia"/>
                <a:ea typeface="Georgia"/>
                <a:cs typeface="Georgia"/>
                <a:sym typeface="Georgia"/>
              </a:rPr>
              <a:t>Deemed to be University</a:t>
            </a:r>
            <a:endParaRPr sz="1200" dirty="0">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9" name="Shape 39"/>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pPr lvl="0"/>
            <a:r>
              <a:rPr lang="en-US"/>
              <a:t>Click to edit Master text styles</a:t>
            </a:r>
          </a:p>
        </p:txBody>
      </p:sp>
      <p:sp>
        <p:nvSpPr>
          <p:cNvPr id="40" name="Shape 40"/>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pPr lvl="0"/>
            <a:r>
              <a:rPr lang="en-US"/>
              <a:t>Click to edit Master text styles</a:t>
            </a:r>
          </a:p>
        </p:txBody>
      </p:sp>
      <p:sp>
        <p:nvSpPr>
          <p:cNvPr id="41" name="Shape 4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dirty="0"/>
          </a:p>
        </p:txBody>
      </p:sp>
      <p:sp>
        <p:nvSpPr>
          <p:cNvPr id="42" name="Shape 4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 name="Shape 4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latin typeface="Georgia"/>
                <a:ea typeface="Georgia"/>
                <a:cs typeface="Georgia"/>
                <a:sym typeface="Georgia"/>
              </a:rPr>
              <a:t>Excellence and Service</a:t>
            </a:r>
            <a:endParaRPr dirty="0">
              <a:solidFill>
                <a:srgbClr val="FFFFFF"/>
              </a:solidFill>
              <a:latin typeface="Georgia"/>
              <a:ea typeface="Georgia"/>
              <a:cs typeface="Georgia"/>
              <a:sym typeface="Georgia"/>
            </a:endParaRPr>
          </a:p>
        </p:txBody>
      </p:sp>
      <p:sp>
        <p:nvSpPr>
          <p:cNvPr id="44" name="Shape 4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 name="Shape 4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 name="Shape 4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dirty="0">
                <a:solidFill>
                  <a:srgbClr val="FFFFFF"/>
                </a:solidFill>
                <a:latin typeface="Georgia"/>
                <a:ea typeface="Georgia"/>
                <a:cs typeface="Georgia"/>
                <a:sym typeface="Georgia"/>
              </a:rPr>
              <a:t>CHRIST</a:t>
            </a:r>
            <a:br>
              <a:rPr lang="en-GB" dirty="0">
                <a:solidFill>
                  <a:srgbClr val="FFFFFF"/>
                </a:solidFill>
                <a:latin typeface="Georgia"/>
                <a:ea typeface="Georgia"/>
                <a:cs typeface="Georgia"/>
                <a:sym typeface="Georgia"/>
              </a:rPr>
            </a:br>
            <a:r>
              <a:rPr lang="en-GB" sz="1200" dirty="0">
                <a:solidFill>
                  <a:srgbClr val="FFFFFF"/>
                </a:solidFill>
                <a:latin typeface="Georgia"/>
                <a:ea typeface="Georgia"/>
                <a:cs typeface="Georgia"/>
                <a:sym typeface="Georgia"/>
              </a:rPr>
              <a:t>Deemed to be University</a:t>
            </a:r>
            <a:endParaRPr sz="1200" dirty="0">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9" name="Shape 4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dirty="0"/>
          </a:p>
        </p:txBody>
      </p:sp>
      <p:sp>
        <p:nvSpPr>
          <p:cNvPr id="50" name="Shape 50"/>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 name="Shape 51"/>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latin typeface="Georgia"/>
                <a:ea typeface="Georgia"/>
                <a:cs typeface="Georgia"/>
                <a:sym typeface="Georgia"/>
              </a:rPr>
              <a:t>Excellence and Service</a:t>
            </a:r>
            <a:endParaRPr dirty="0">
              <a:solidFill>
                <a:srgbClr val="FFFFFF"/>
              </a:solidFill>
              <a:latin typeface="Georgia"/>
              <a:ea typeface="Georgia"/>
              <a:cs typeface="Georgia"/>
              <a:sym typeface="Georgia"/>
            </a:endParaRPr>
          </a:p>
        </p:txBody>
      </p:sp>
      <p:sp>
        <p:nvSpPr>
          <p:cNvPr id="52" name="Shape 52"/>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3" name="Shape 53"/>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4" name="Shape 54"/>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dirty="0">
                <a:solidFill>
                  <a:srgbClr val="FFFFFF"/>
                </a:solidFill>
                <a:latin typeface="Georgia"/>
                <a:ea typeface="Georgia"/>
                <a:cs typeface="Georgia"/>
                <a:sym typeface="Georgia"/>
              </a:rPr>
              <a:t>CHRIST</a:t>
            </a:r>
            <a:br>
              <a:rPr lang="en-GB" dirty="0">
                <a:solidFill>
                  <a:srgbClr val="FFFFFF"/>
                </a:solidFill>
                <a:latin typeface="Georgia"/>
                <a:ea typeface="Georgia"/>
                <a:cs typeface="Georgia"/>
                <a:sym typeface="Georgia"/>
              </a:rPr>
            </a:br>
            <a:r>
              <a:rPr lang="en-GB" sz="1200" dirty="0">
                <a:solidFill>
                  <a:srgbClr val="FFFFFF"/>
                </a:solidFill>
                <a:latin typeface="Georgia"/>
                <a:ea typeface="Georgia"/>
                <a:cs typeface="Georgia"/>
                <a:sym typeface="Georgia"/>
              </a:rPr>
              <a:t>Deemed to be University</a:t>
            </a:r>
            <a:endParaRPr sz="1200" dirty="0">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57" name="Shape 5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pPr lvl="0"/>
            <a:r>
              <a:rPr lang="en-US"/>
              <a:t>Click to edit Master text styles</a:t>
            </a:r>
          </a:p>
        </p:txBody>
      </p:sp>
      <p:sp>
        <p:nvSpPr>
          <p:cNvPr id="58" name="Shape 5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dirty="0"/>
          </a:p>
        </p:txBody>
      </p:sp>
      <p:sp>
        <p:nvSpPr>
          <p:cNvPr id="59" name="Shape 59"/>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0" name="Shape 60"/>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latin typeface="Georgia"/>
                <a:ea typeface="Georgia"/>
                <a:cs typeface="Georgia"/>
                <a:sym typeface="Georgia"/>
              </a:rPr>
              <a:t>Excellence and Service</a:t>
            </a:r>
            <a:endParaRPr dirty="0">
              <a:solidFill>
                <a:srgbClr val="FFFFFF"/>
              </a:solidFill>
              <a:latin typeface="Georgia"/>
              <a:ea typeface="Georgia"/>
              <a:cs typeface="Georgia"/>
              <a:sym typeface="Georgia"/>
            </a:endParaRPr>
          </a:p>
        </p:txBody>
      </p:sp>
      <p:sp>
        <p:nvSpPr>
          <p:cNvPr id="61" name="Shape 61"/>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2" name="Shape 62"/>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3" name="Shape 63"/>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dirty="0">
                <a:solidFill>
                  <a:srgbClr val="FFFFFF"/>
                </a:solidFill>
                <a:latin typeface="Georgia"/>
                <a:ea typeface="Georgia"/>
                <a:cs typeface="Georgia"/>
                <a:sym typeface="Georgia"/>
              </a:rPr>
              <a:t>CHRIST</a:t>
            </a:r>
            <a:br>
              <a:rPr lang="en-GB" dirty="0">
                <a:solidFill>
                  <a:srgbClr val="FFFFFF"/>
                </a:solidFill>
                <a:latin typeface="Georgia"/>
                <a:ea typeface="Georgia"/>
                <a:cs typeface="Georgia"/>
                <a:sym typeface="Georgia"/>
              </a:rPr>
            </a:br>
            <a:r>
              <a:rPr lang="en-GB" sz="1200" dirty="0">
                <a:solidFill>
                  <a:srgbClr val="FFFFFF"/>
                </a:solidFill>
                <a:latin typeface="Georgia"/>
                <a:ea typeface="Georgia"/>
                <a:cs typeface="Georgia"/>
                <a:sym typeface="Georgia"/>
              </a:rPr>
              <a:t>Deemed to be University</a:t>
            </a:r>
            <a:endParaRPr sz="1200" dirty="0">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66" name="Shape 6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dirty="0"/>
          </a:p>
        </p:txBody>
      </p:sp>
      <p:sp>
        <p:nvSpPr>
          <p:cNvPr id="67" name="Shape 67"/>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 name="Shape 68"/>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latin typeface="Georgia"/>
                <a:ea typeface="Georgia"/>
                <a:cs typeface="Georgia"/>
                <a:sym typeface="Georgia"/>
              </a:rPr>
              <a:t>Excellence and Service</a:t>
            </a:r>
            <a:endParaRPr dirty="0">
              <a:solidFill>
                <a:srgbClr val="FFFFFF"/>
              </a:solidFill>
              <a:latin typeface="Georgia"/>
              <a:ea typeface="Georgia"/>
              <a:cs typeface="Georgia"/>
              <a:sym typeface="Georgia"/>
            </a:endParaRPr>
          </a:p>
        </p:txBody>
      </p:sp>
      <p:sp>
        <p:nvSpPr>
          <p:cNvPr id="69" name="Shape 69"/>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0" name="Shape 70"/>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1" name="Shape 71"/>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dirty="0">
                <a:solidFill>
                  <a:srgbClr val="FFFFFF"/>
                </a:solidFill>
                <a:latin typeface="Georgia"/>
                <a:ea typeface="Georgia"/>
                <a:cs typeface="Georgia"/>
                <a:sym typeface="Georgia"/>
              </a:rPr>
              <a:t>CHRIST</a:t>
            </a:r>
            <a:br>
              <a:rPr lang="en-GB" dirty="0">
                <a:solidFill>
                  <a:srgbClr val="FFFFFF"/>
                </a:solidFill>
                <a:latin typeface="Georgia"/>
                <a:ea typeface="Georgia"/>
                <a:cs typeface="Georgia"/>
                <a:sym typeface="Georgia"/>
              </a:rPr>
            </a:br>
            <a:r>
              <a:rPr lang="en-GB" sz="1200" dirty="0">
                <a:solidFill>
                  <a:srgbClr val="FFFFFF"/>
                </a:solidFill>
                <a:latin typeface="Georgia"/>
                <a:ea typeface="Georgia"/>
                <a:cs typeface="Georgia"/>
                <a:sym typeface="Georgia"/>
              </a:rPr>
              <a:t>Deemed to be University</a:t>
            </a:r>
            <a:endParaRPr sz="1200" dirty="0">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72"/>
        <p:cNvGrpSpPr/>
        <p:nvPr/>
      </p:nvGrpSpPr>
      <p:grpSpPr>
        <a:xfrm>
          <a:off x="0" y="0"/>
          <a:ext cx="0" cy="0"/>
          <a:chOff x="0" y="0"/>
          <a:chExt cx="0" cy="0"/>
        </a:xfrm>
      </p:grpSpPr>
      <p:sp>
        <p:nvSpPr>
          <p:cNvPr id="73" name="Shape 73"/>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4" name="Shape 74"/>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75" name="Shape 75"/>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76" name="Shape 76"/>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68300">
              <a:spcBef>
                <a:spcPts val="0"/>
              </a:spcBef>
              <a:spcAft>
                <a:spcPts val="0"/>
              </a:spcAft>
              <a:buSzPts val="22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42900">
              <a:spcBef>
                <a:spcPts val="600"/>
              </a:spcBef>
              <a:spcAft>
                <a:spcPts val="0"/>
              </a:spcAft>
              <a:buSzPts val="1800"/>
              <a:buChar char="●"/>
              <a:defRPr/>
            </a:lvl4pPr>
            <a:lvl5pPr marL="2286000" lvl="4" indent="-342900">
              <a:spcBef>
                <a:spcPts val="600"/>
              </a:spcBef>
              <a:spcAft>
                <a:spcPts val="0"/>
              </a:spcAft>
              <a:buSzPts val="1800"/>
              <a:buChar char="○"/>
              <a:defRPr/>
            </a:lvl5pPr>
            <a:lvl6pPr marL="2743200" lvl="5" indent="-342900">
              <a:spcBef>
                <a:spcPts val="600"/>
              </a:spcBef>
              <a:spcAft>
                <a:spcPts val="0"/>
              </a:spcAft>
              <a:buSzPts val="1800"/>
              <a:buChar char="■"/>
              <a:defRPr/>
            </a:lvl6pPr>
            <a:lvl7pPr marL="3200400" lvl="6" indent="-342900">
              <a:spcBef>
                <a:spcPts val="600"/>
              </a:spcBef>
              <a:spcAft>
                <a:spcPts val="0"/>
              </a:spcAft>
              <a:buSzPts val="1800"/>
              <a:buChar char="●"/>
              <a:defRPr/>
            </a:lvl7pPr>
            <a:lvl8pPr marL="3657600" lvl="7" indent="-342900">
              <a:spcBef>
                <a:spcPts val="600"/>
              </a:spcBef>
              <a:spcAft>
                <a:spcPts val="0"/>
              </a:spcAft>
              <a:buSzPts val="1800"/>
              <a:buChar char="○"/>
              <a:defRPr/>
            </a:lvl8pPr>
            <a:lvl9pPr marL="4114800" lvl="8" indent="-342900">
              <a:spcBef>
                <a:spcPts val="600"/>
              </a:spcBef>
              <a:spcAft>
                <a:spcPts val="600"/>
              </a:spcAft>
              <a:buSzPts val="1800"/>
              <a:buChar char="■"/>
              <a:defRPr/>
            </a:lvl9pPr>
          </a:lstStyle>
          <a:p>
            <a:pPr lvl="0"/>
            <a:r>
              <a:rPr lang="en-US"/>
              <a:t>Click to edit Master text styles</a:t>
            </a:r>
          </a:p>
        </p:txBody>
      </p:sp>
      <p:sp>
        <p:nvSpPr>
          <p:cNvPr id="77" name="Shape 7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dirty="0"/>
          </a:p>
        </p:txBody>
      </p:sp>
      <p:sp>
        <p:nvSpPr>
          <p:cNvPr id="78" name="Shape 78"/>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9" name="Shape 79"/>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latin typeface="Georgia"/>
                <a:ea typeface="Georgia"/>
                <a:cs typeface="Georgia"/>
                <a:sym typeface="Georgia"/>
              </a:rPr>
              <a:t>Excellence and Service</a:t>
            </a:r>
            <a:endParaRPr dirty="0">
              <a:solidFill>
                <a:srgbClr val="FFFFFF"/>
              </a:solidFill>
              <a:latin typeface="Georgia"/>
              <a:ea typeface="Georgia"/>
              <a:cs typeface="Georgia"/>
              <a:sym typeface="Georgia"/>
            </a:endParaRPr>
          </a:p>
        </p:txBody>
      </p:sp>
      <p:sp>
        <p:nvSpPr>
          <p:cNvPr id="80" name="Shape 80"/>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1" name="Shape 81"/>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2" name="Shape 82"/>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dirty="0">
                <a:solidFill>
                  <a:srgbClr val="FFFFFF"/>
                </a:solidFill>
                <a:latin typeface="Georgia"/>
                <a:ea typeface="Georgia"/>
                <a:cs typeface="Georgia"/>
                <a:sym typeface="Georgia"/>
              </a:rPr>
              <a:t>CHRIST</a:t>
            </a:r>
            <a:br>
              <a:rPr lang="en-GB" dirty="0">
                <a:solidFill>
                  <a:srgbClr val="FFFFFF"/>
                </a:solidFill>
                <a:latin typeface="Georgia"/>
                <a:ea typeface="Georgia"/>
                <a:cs typeface="Georgia"/>
                <a:sym typeface="Georgia"/>
              </a:rPr>
            </a:br>
            <a:r>
              <a:rPr lang="en-GB" sz="1200" dirty="0">
                <a:solidFill>
                  <a:srgbClr val="FFFFFF"/>
                </a:solidFill>
                <a:latin typeface="Georgia"/>
                <a:ea typeface="Georgia"/>
                <a:cs typeface="Georgia"/>
                <a:sym typeface="Georgia"/>
              </a:rPr>
              <a:t>Deemed to be University</a:t>
            </a:r>
            <a:endParaRPr sz="1200" dirty="0">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200"/>
              <a:buNone/>
              <a:defRPr/>
            </a:lvl1pPr>
          </a:lstStyle>
          <a:p>
            <a:pPr lvl="0"/>
            <a:r>
              <a:rPr lang="en-US"/>
              <a:t>Click to edit Master text styles</a:t>
            </a:r>
          </a:p>
        </p:txBody>
      </p:sp>
      <p:sp>
        <p:nvSpPr>
          <p:cNvPr id="85" name="Shape 8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dirty="0"/>
          </a:p>
        </p:txBody>
      </p:sp>
      <p:sp>
        <p:nvSpPr>
          <p:cNvPr id="86" name="Shape 86"/>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7" name="Shape 87"/>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latin typeface="Georgia"/>
                <a:ea typeface="Georgia"/>
                <a:cs typeface="Georgia"/>
                <a:sym typeface="Georgia"/>
              </a:rPr>
              <a:t>Excellence and Service</a:t>
            </a:r>
            <a:endParaRPr dirty="0">
              <a:solidFill>
                <a:srgbClr val="FFFFFF"/>
              </a:solidFill>
              <a:latin typeface="Georgia"/>
              <a:ea typeface="Georgia"/>
              <a:cs typeface="Georgia"/>
              <a:sym typeface="Georgia"/>
            </a:endParaRPr>
          </a:p>
        </p:txBody>
      </p:sp>
      <p:sp>
        <p:nvSpPr>
          <p:cNvPr id="88" name="Shape 88"/>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9" name="Shape 89"/>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0" name="Shape 90"/>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dirty="0">
                <a:solidFill>
                  <a:srgbClr val="FFFFFF"/>
                </a:solidFill>
                <a:latin typeface="Georgia"/>
                <a:ea typeface="Georgia"/>
                <a:cs typeface="Georgia"/>
                <a:sym typeface="Georgia"/>
              </a:rPr>
              <a:t>CHRIST</a:t>
            </a:r>
            <a:br>
              <a:rPr lang="en-GB" dirty="0">
                <a:solidFill>
                  <a:srgbClr val="FFFFFF"/>
                </a:solidFill>
                <a:latin typeface="Georgia"/>
                <a:ea typeface="Georgia"/>
                <a:cs typeface="Georgia"/>
                <a:sym typeface="Georgia"/>
              </a:rPr>
            </a:br>
            <a:r>
              <a:rPr lang="en-GB" sz="1200" dirty="0">
                <a:solidFill>
                  <a:srgbClr val="FFFFFF"/>
                </a:solidFill>
                <a:latin typeface="Georgia"/>
                <a:ea typeface="Georgia"/>
                <a:cs typeface="Georgia"/>
                <a:sym typeface="Georgia"/>
              </a:rPr>
              <a:t>Deemed to be University</a:t>
            </a:r>
            <a:endParaRPr sz="1200" dirty="0">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Archivo Narrow"/>
              <a:buNone/>
              <a:defRPr sz="2800" b="1">
                <a:latin typeface="Archivo Narrow"/>
                <a:ea typeface="Archivo Narrow"/>
                <a:cs typeface="Archivo Narrow"/>
                <a:sym typeface="Archivo Narrow"/>
              </a:defRPr>
            </a:lvl1pPr>
            <a:lvl2pPr lvl="1">
              <a:spcBef>
                <a:spcPts val="0"/>
              </a:spcBef>
              <a:spcAft>
                <a:spcPts val="0"/>
              </a:spcAft>
              <a:buSzPts val="2800"/>
              <a:buFont typeface="Archivo Narrow"/>
              <a:buNone/>
              <a:defRPr sz="2800" b="1">
                <a:latin typeface="Archivo Narrow"/>
                <a:ea typeface="Archivo Narrow"/>
                <a:cs typeface="Archivo Narrow"/>
                <a:sym typeface="Archivo Narrow"/>
              </a:defRPr>
            </a:lvl2pPr>
            <a:lvl3pPr lvl="2">
              <a:spcBef>
                <a:spcPts val="0"/>
              </a:spcBef>
              <a:spcAft>
                <a:spcPts val="0"/>
              </a:spcAft>
              <a:buSzPts val="2800"/>
              <a:buFont typeface="Archivo Narrow"/>
              <a:buNone/>
              <a:defRPr sz="2800" b="1">
                <a:latin typeface="Archivo Narrow"/>
                <a:ea typeface="Archivo Narrow"/>
                <a:cs typeface="Archivo Narrow"/>
                <a:sym typeface="Archivo Narrow"/>
              </a:defRPr>
            </a:lvl3pPr>
            <a:lvl4pPr lvl="3">
              <a:spcBef>
                <a:spcPts val="0"/>
              </a:spcBef>
              <a:spcAft>
                <a:spcPts val="0"/>
              </a:spcAft>
              <a:buSzPts val="2800"/>
              <a:buFont typeface="Archivo Narrow"/>
              <a:buNone/>
              <a:defRPr sz="2800" b="1">
                <a:latin typeface="Archivo Narrow"/>
                <a:ea typeface="Archivo Narrow"/>
                <a:cs typeface="Archivo Narrow"/>
                <a:sym typeface="Archivo Narrow"/>
              </a:defRPr>
            </a:lvl4pPr>
            <a:lvl5pPr lvl="4">
              <a:spcBef>
                <a:spcPts val="0"/>
              </a:spcBef>
              <a:spcAft>
                <a:spcPts val="0"/>
              </a:spcAft>
              <a:buSzPts val="2800"/>
              <a:buFont typeface="Archivo Narrow"/>
              <a:buNone/>
              <a:defRPr sz="2800" b="1">
                <a:latin typeface="Archivo Narrow"/>
                <a:ea typeface="Archivo Narrow"/>
                <a:cs typeface="Archivo Narrow"/>
                <a:sym typeface="Archivo Narrow"/>
              </a:defRPr>
            </a:lvl5pPr>
            <a:lvl6pPr lvl="5">
              <a:spcBef>
                <a:spcPts val="0"/>
              </a:spcBef>
              <a:spcAft>
                <a:spcPts val="0"/>
              </a:spcAft>
              <a:buSzPts val="2800"/>
              <a:buFont typeface="Archivo Narrow"/>
              <a:buNone/>
              <a:defRPr sz="2800" b="1">
                <a:latin typeface="Archivo Narrow"/>
                <a:ea typeface="Archivo Narrow"/>
                <a:cs typeface="Archivo Narrow"/>
                <a:sym typeface="Archivo Narrow"/>
              </a:defRPr>
            </a:lvl6pPr>
            <a:lvl7pPr lvl="6">
              <a:spcBef>
                <a:spcPts val="0"/>
              </a:spcBef>
              <a:spcAft>
                <a:spcPts val="0"/>
              </a:spcAft>
              <a:buSzPts val="2800"/>
              <a:buFont typeface="Archivo Narrow"/>
              <a:buNone/>
              <a:defRPr sz="2800" b="1">
                <a:latin typeface="Archivo Narrow"/>
                <a:ea typeface="Archivo Narrow"/>
                <a:cs typeface="Archivo Narrow"/>
                <a:sym typeface="Archivo Narrow"/>
              </a:defRPr>
            </a:lvl7pPr>
            <a:lvl8pPr lvl="7">
              <a:spcBef>
                <a:spcPts val="0"/>
              </a:spcBef>
              <a:spcAft>
                <a:spcPts val="0"/>
              </a:spcAft>
              <a:buSzPts val="2800"/>
              <a:buFont typeface="Archivo Narrow"/>
              <a:buNone/>
              <a:defRPr sz="2800" b="1">
                <a:latin typeface="Archivo Narrow"/>
                <a:ea typeface="Archivo Narrow"/>
                <a:cs typeface="Archivo Narrow"/>
                <a:sym typeface="Archivo Narrow"/>
              </a:defRPr>
            </a:lvl8pPr>
            <a:lvl9pPr lvl="8">
              <a:spcBef>
                <a:spcPts val="0"/>
              </a:spcBef>
              <a:spcAft>
                <a:spcPts val="0"/>
              </a:spcAft>
              <a:buSzPts val="2800"/>
              <a:buFont typeface="Archivo Narrow"/>
              <a:buNone/>
              <a:defRPr sz="2800" b="1">
                <a:latin typeface="Archivo Narrow"/>
                <a:ea typeface="Archivo Narrow"/>
                <a:cs typeface="Archivo Narrow"/>
                <a:sym typeface="Archivo Narrow"/>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68300">
              <a:lnSpc>
                <a:spcPct val="100000"/>
              </a:lnSpc>
              <a:spcBef>
                <a:spcPts val="0"/>
              </a:spcBef>
              <a:spcAft>
                <a:spcPts val="0"/>
              </a:spcAft>
              <a:buSzPts val="2200"/>
              <a:buFont typeface="Archivo Narrow"/>
              <a:buChar char="●"/>
              <a:defRPr sz="2200">
                <a:latin typeface="Archivo Narrow"/>
                <a:ea typeface="Archivo Narrow"/>
                <a:cs typeface="Archivo Narrow"/>
                <a:sym typeface="Archivo Narrow"/>
              </a:defRPr>
            </a:lvl1pPr>
            <a:lvl2pPr marL="914400" lvl="1"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2pPr>
            <a:lvl3pPr marL="1371600" lvl="2"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3pPr>
            <a:lvl4pPr marL="1828800" lvl="3"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4pPr>
            <a:lvl5pPr marL="2286000" lvl="4"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5pPr>
            <a:lvl6pPr marL="2743200" lvl="5"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6pPr>
            <a:lvl7pPr marL="3200400" lvl="6"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7pPr>
            <a:lvl8pPr marL="3657600" lvl="7"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8pPr>
            <a:lvl9pPr marL="4114800" lvl="8" indent="-342900">
              <a:lnSpc>
                <a:spcPct val="100000"/>
              </a:lnSpc>
              <a:spcBef>
                <a:spcPts val="600"/>
              </a:spcBef>
              <a:spcAft>
                <a:spcPts val="600"/>
              </a:spcAft>
              <a:buSzPts val="1800"/>
              <a:buFont typeface="Archivo Narrow"/>
              <a:buChar char="■"/>
              <a:defRPr sz="1800">
                <a:latin typeface="Archivo Narrow"/>
                <a:ea typeface="Archivo Narrow"/>
                <a:cs typeface="Archivo Narrow"/>
                <a:sym typeface="Archivo Narrow"/>
              </a:defRPr>
            </a:lvl9pPr>
          </a:lstStyle>
          <a:p>
            <a:endParaRPr/>
          </a:p>
        </p:txBody>
      </p:sp>
      <p:sp>
        <p:nvSpPr>
          <p:cNvPr id="8" name="Shape 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marL="0" lvl="0" indent="0">
              <a:spcBef>
                <a:spcPts val="0"/>
              </a:spcBef>
              <a:spcAft>
                <a:spcPts val="0"/>
              </a:spcAft>
              <a:buNone/>
            </a:pPr>
            <a:fld id="{00000000-1234-1234-1234-123412341234}" type="slidenum">
              <a:rPr lang="en-GB"/>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SCHEMA-07-02-2023.jp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17830D-D7D2-9A71-F42F-2D0DE2EB6CB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a:t>
            </a:fld>
            <a:endParaRPr lang="en-GB" dirty="0"/>
          </a:p>
        </p:txBody>
      </p:sp>
      <p:sp>
        <p:nvSpPr>
          <p:cNvPr id="5" name="Rectangle 4">
            <a:extLst>
              <a:ext uri="{FF2B5EF4-FFF2-40B4-BE49-F238E27FC236}">
                <a16:creationId xmlns:a16="http://schemas.microsoft.com/office/drawing/2014/main" id="{8BEC4F99-2160-8AAF-7618-BA2F7471E2D5}"/>
              </a:ext>
            </a:extLst>
          </p:cNvPr>
          <p:cNvSpPr/>
          <p:nvPr/>
        </p:nvSpPr>
        <p:spPr>
          <a:xfrm>
            <a:off x="618564" y="1432354"/>
            <a:ext cx="7942487" cy="769441"/>
          </a:xfrm>
          <a:prstGeom prst="rect">
            <a:avLst/>
          </a:prstGeom>
          <a:noFill/>
        </p:spPr>
        <p:txBody>
          <a:bodyPr wrap="squar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PG MANAGEMENT SYSTEM</a:t>
            </a:r>
          </a:p>
        </p:txBody>
      </p:sp>
      <p:sp>
        <p:nvSpPr>
          <p:cNvPr id="8" name="TextBox 7">
            <a:extLst>
              <a:ext uri="{FF2B5EF4-FFF2-40B4-BE49-F238E27FC236}">
                <a16:creationId xmlns:a16="http://schemas.microsoft.com/office/drawing/2014/main" id="{BF07FD90-A403-44B8-7281-F029F55DED71}"/>
              </a:ext>
            </a:extLst>
          </p:cNvPr>
          <p:cNvSpPr txBox="1"/>
          <p:nvPr/>
        </p:nvSpPr>
        <p:spPr>
          <a:xfrm>
            <a:off x="3078463" y="2474892"/>
            <a:ext cx="3022687" cy="584775"/>
          </a:xfrm>
          <a:prstGeom prst="rect">
            <a:avLst/>
          </a:prstGeom>
          <a:noFill/>
        </p:spPr>
        <p:txBody>
          <a:bodyPr wrap="none" rtlCol="0">
            <a:spAutoFit/>
          </a:bodyPr>
          <a:lstStyle/>
          <a:p>
            <a:pPr algn="ctr"/>
            <a:r>
              <a:rPr lang="en-IN" sz="3200" b="1" dirty="0"/>
              <a:t>RDBMS PROJECT</a:t>
            </a:r>
          </a:p>
        </p:txBody>
      </p:sp>
      <p:sp>
        <p:nvSpPr>
          <p:cNvPr id="10" name="Rectangle 9">
            <a:extLst>
              <a:ext uri="{FF2B5EF4-FFF2-40B4-BE49-F238E27FC236}">
                <a16:creationId xmlns:a16="http://schemas.microsoft.com/office/drawing/2014/main" id="{93FFB73E-B402-E933-E91C-707BB3488870}"/>
              </a:ext>
            </a:extLst>
          </p:cNvPr>
          <p:cNvSpPr/>
          <p:nvPr/>
        </p:nvSpPr>
        <p:spPr>
          <a:xfrm>
            <a:off x="2962274" y="3428999"/>
            <a:ext cx="2943225" cy="1685925"/>
          </a:xfrm>
          <a:prstGeom prst="rect">
            <a:avLst/>
          </a:prstGeom>
          <a:solidFill>
            <a:schemeClr val="tx2">
              <a:lumMod val="1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tlCol="0" anchor="ctr"/>
          <a:lstStyle/>
          <a:p>
            <a:r>
              <a:rPr lang="en-IN" dirty="0"/>
              <a:t>PRESENTED BY:</a:t>
            </a:r>
          </a:p>
          <a:p>
            <a:endParaRPr lang="en-IN" dirty="0"/>
          </a:p>
          <a:p>
            <a:pPr algn="ctr"/>
            <a:r>
              <a:rPr lang="en-IN" dirty="0"/>
              <a:t>Krishi Agarwal 2141119</a:t>
            </a:r>
          </a:p>
          <a:p>
            <a:pPr algn="ctr"/>
            <a:r>
              <a:rPr lang="en-IN" sz="1600" dirty="0">
                <a:effectLst/>
                <a:latin typeface="Calibri" panose="020F0502020204030204" pitchFamily="34" charset="0"/>
                <a:ea typeface="Calibri" panose="020F0502020204030204" pitchFamily="34" charset="0"/>
                <a:cs typeface="Mangal" panose="02040503050203030202" pitchFamily="18" charset="0"/>
              </a:rPr>
              <a:t>Aaryaki Pandey 2141143</a:t>
            </a:r>
          </a:p>
          <a:p>
            <a:pPr algn="ctr"/>
            <a:r>
              <a:rPr lang="en-IN" sz="1600" dirty="0">
                <a:effectLst/>
                <a:latin typeface="Calibri" panose="020F0502020204030204" pitchFamily="34" charset="0"/>
                <a:ea typeface="Calibri" panose="020F0502020204030204" pitchFamily="34" charset="0"/>
                <a:cs typeface="Mangal" panose="02040503050203030202" pitchFamily="18" charset="0"/>
              </a:rPr>
              <a:t>Riya Mary </a:t>
            </a:r>
            <a:r>
              <a:rPr lang="en-IN" sz="1600" dirty="0" err="1">
                <a:effectLst/>
                <a:latin typeface="Calibri" panose="020F0502020204030204" pitchFamily="34" charset="0"/>
                <a:ea typeface="Calibri" panose="020F0502020204030204" pitchFamily="34" charset="0"/>
                <a:cs typeface="Mangal" panose="02040503050203030202" pitchFamily="18" charset="0"/>
              </a:rPr>
              <a:t>Cleetus</a:t>
            </a:r>
            <a:r>
              <a:rPr lang="en-IN" sz="1600" dirty="0">
                <a:effectLst/>
                <a:latin typeface="Calibri" panose="020F0502020204030204" pitchFamily="34" charset="0"/>
                <a:ea typeface="Calibri" panose="020F0502020204030204" pitchFamily="34" charset="0"/>
                <a:cs typeface="Mangal" panose="02040503050203030202" pitchFamily="18" charset="0"/>
              </a:rPr>
              <a:t> 2141158</a:t>
            </a:r>
          </a:p>
          <a:p>
            <a:pPr algn="ctr"/>
            <a:r>
              <a:rPr lang="en-IN" sz="1600" dirty="0">
                <a:latin typeface="Calibri" panose="020F0502020204030204" pitchFamily="34" charset="0"/>
                <a:cs typeface="Mangal" panose="02040503050203030202" pitchFamily="18" charset="0"/>
              </a:rPr>
              <a:t>(4BCA-B)</a:t>
            </a:r>
            <a:br>
              <a:rPr lang="en-IN" sz="1600" dirty="0"/>
            </a:br>
            <a:endParaRPr lang="en-IN" sz="1600" dirty="0"/>
          </a:p>
        </p:txBody>
      </p:sp>
    </p:spTree>
    <p:extLst>
      <p:ext uri="{BB962C8B-B14F-4D97-AF65-F5344CB8AC3E}">
        <p14:creationId xmlns:p14="http://schemas.microsoft.com/office/powerpoint/2010/main" val="13714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4FD462A-8113-1F44-CBC8-CFC75AA68C0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10</a:t>
            </a:fld>
            <a:endParaRPr lang="en-GB" dirty="0"/>
          </a:p>
        </p:txBody>
      </p:sp>
      <p:sp>
        <p:nvSpPr>
          <p:cNvPr id="4" name="TextBox 3">
            <a:extLst>
              <a:ext uri="{FF2B5EF4-FFF2-40B4-BE49-F238E27FC236}">
                <a16:creationId xmlns:a16="http://schemas.microsoft.com/office/drawing/2014/main" id="{03BB0BF5-5FCF-B180-9472-121BB553FD1A}"/>
              </a:ext>
            </a:extLst>
          </p:cNvPr>
          <p:cNvSpPr txBox="1"/>
          <p:nvPr/>
        </p:nvSpPr>
        <p:spPr>
          <a:xfrm>
            <a:off x="439271" y="800853"/>
            <a:ext cx="4589928" cy="646331"/>
          </a:xfrm>
          <a:prstGeom prst="rect">
            <a:avLst/>
          </a:prstGeom>
          <a:noFill/>
        </p:spPr>
        <p:txBody>
          <a:bodyPr wrap="square">
            <a:spAutoFit/>
          </a:bodyPr>
          <a:lstStyle/>
          <a:p>
            <a:r>
              <a:rPr lang="en-IN" sz="3600" dirty="0"/>
              <a:t>ER DIAGRAM:</a:t>
            </a:r>
          </a:p>
        </p:txBody>
      </p:sp>
      <p:pic>
        <p:nvPicPr>
          <p:cNvPr id="6" name="Picture 5">
            <a:extLst>
              <a:ext uri="{FF2B5EF4-FFF2-40B4-BE49-F238E27FC236}">
                <a16:creationId xmlns:a16="http://schemas.microsoft.com/office/drawing/2014/main" id="{5C86FBD0-61D6-ACFE-8A22-4EE58FFBC3EE}"/>
              </a:ext>
            </a:extLst>
          </p:cNvPr>
          <p:cNvPicPr>
            <a:picLocks noChangeAspect="1"/>
          </p:cNvPicPr>
          <p:nvPr/>
        </p:nvPicPr>
        <p:blipFill rotWithShape="1">
          <a:blip r:embed="rId2"/>
          <a:srcRect t="8642" r="-770" b="-1"/>
          <a:stretch/>
        </p:blipFill>
        <p:spPr>
          <a:xfrm>
            <a:off x="0" y="1694330"/>
            <a:ext cx="8915953" cy="4195482"/>
          </a:xfrm>
          <a:prstGeom prst="rect">
            <a:avLst/>
          </a:prstGeom>
        </p:spPr>
      </p:pic>
    </p:spTree>
    <p:extLst>
      <p:ext uri="{BB962C8B-B14F-4D97-AF65-F5344CB8AC3E}">
        <p14:creationId xmlns:p14="http://schemas.microsoft.com/office/powerpoint/2010/main" val="2873848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3EA8C8F-2F2A-9847-642B-991C0D40819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11</a:t>
            </a:fld>
            <a:endParaRPr lang="en-GB" dirty="0"/>
          </a:p>
        </p:txBody>
      </p:sp>
      <p:sp>
        <p:nvSpPr>
          <p:cNvPr id="4" name="Slide Number Placeholder 2">
            <a:extLst>
              <a:ext uri="{FF2B5EF4-FFF2-40B4-BE49-F238E27FC236}">
                <a16:creationId xmlns:a16="http://schemas.microsoft.com/office/drawing/2014/main" id="{FCD2E90D-6A71-AED9-70B2-86AEC6EC65E5}"/>
              </a:ext>
            </a:extLst>
          </p:cNvPr>
          <p:cNvSpPr txBox="1">
            <a:spLocks/>
          </p:cNvSpPr>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9pPr>
          </a:lstStyle>
          <a:p>
            <a:fld id="{00000000-1234-1234-1234-123412341234}" type="slidenum">
              <a:rPr lang="en-GB" smtClean="0"/>
              <a:pPr/>
              <a:t>11</a:t>
            </a:fld>
            <a:endParaRPr lang="en-GB" dirty="0"/>
          </a:p>
        </p:txBody>
      </p:sp>
      <p:sp>
        <p:nvSpPr>
          <p:cNvPr id="5" name="TextBox 4">
            <a:extLst>
              <a:ext uri="{FF2B5EF4-FFF2-40B4-BE49-F238E27FC236}">
                <a16:creationId xmlns:a16="http://schemas.microsoft.com/office/drawing/2014/main" id="{57610BBE-2F11-DBCC-4C3C-7BB40110C9DF}"/>
              </a:ext>
            </a:extLst>
          </p:cNvPr>
          <p:cNvSpPr txBox="1"/>
          <p:nvPr/>
        </p:nvSpPr>
        <p:spPr>
          <a:xfrm>
            <a:off x="439270" y="800853"/>
            <a:ext cx="5728447" cy="646331"/>
          </a:xfrm>
          <a:prstGeom prst="rect">
            <a:avLst/>
          </a:prstGeom>
          <a:noFill/>
        </p:spPr>
        <p:txBody>
          <a:bodyPr wrap="square">
            <a:spAutoFit/>
          </a:bodyPr>
          <a:lstStyle/>
          <a:p>
            <a:r>
              <a:rPr lang="en-IN" sz="3600" dirty="0" err="1"/>
              <a:t>DFD</a:t>
            </a:r>
            <a:r>
              <a:rPr lang="en-IN" sz="3600" dirty="0"/>
              <a:t> DIAGRAM LEVEL 0:</a:t>
            </a:r>
          </a:p>
        </p:txBody>
      </p:sp>
      <p:pic>
        <p:nvPicPr>
          <p:cNvPr id="8" name="Picture 7">
            <a:extLst>
              <a:ext uri="{FF2B5EF4-FFF2-40B4-BE49-F238E27FC236}">
                <a16:creationId xmlns:a16="http://schemas.microsoft.com/office/drawing/2014/main" id="{FC365EDA-545A-2D86-FD87-AAB63FD7B778}"/>
              </a:ext>
            </a:extLst>
          </p:cNvPr>
          <p:cNvPicPr>
            <a:picLocks noChangeAspect="1"/>
          </p:cNvPicPr>
          <p:nvPr/>
        </p:nvPicPr>
        <p:blipFill>
          <a:blip r:embed="rId2"/>
          <a:stretch>
            <a:fillRect/>
          </a:stretch>
        </p:blipFill>
        <p:spPr>
          <a:xfrm>
            <a:off x="439270" y="1542080"/>
            <a:ext cx="8211671" cy="4418993"/>
          </a:xfrm>
          <a:prstGeom prst="rect">
            <a:avLst/>
          </a:prstGeom>
        </p:spPr>
      </p:pic>
    </p:spTree>
    <p:extLst>
      <p:ext uri="{BB962C8B-B14F-4D97-AF65-F5344CB8AC3E}">
        <p14:creationId xmlns:p14="http://schemas.microsoft.com/office/powerpoint/2010/main" val="4101803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51CA721-8D01-2420-44E2-1FABA16091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12</a:t>
            </a:fld>
            <a:endParaRPr lang="en-GB" dirty="0"/>
          </a:p>
        </p:txBody>
      </p:sp>
      <p:sp>
        <p:nvSpPr>
          <p:cNvPr id="4" name="Slide Number Placeholder 2">
            <a:extLst>
              <a:ext uri="{FF2B5EF4-FFF2-40B4-BE49-F238E27FC236}">
                <a16:creationId xmlns:a16="http://schemas.microsoft.com/office/drawing/2014/main" id="{8DC99B33-8529-7824-CFBC-98FEDFC68800}"/>
              </a:ext>
            </a:extLst>
          </p:cNvPr>
          <p:cNvSpPr txBox="1">
            <a:spLocks/>
          </p:cNvSpPr>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9pPr>
          </a:lstStyle>
          <a:p>
            <a:fld id="{00000000-1234-1234-1234-123412341234}" type="slidenum">
              <a:rPr lang="en-GB" smtClean="0"/>
              <a:pPr/>
              <a:t>12</a:t>
            </a:fld>
            <a:endParaRPr lang="en-GB" dirty="0"/>
          </a:p>
        </p:txBody>
      </p:sp>
      <p:sp>
        <p:nvSpPr>
          <p:cNvPr id="5" name="Slide Number Placeholder 2">
            <a:extLst>
              <a:ext uri="{FF2B5EF4-FFF2-40B4-BE49-F238E27FC236}">
                <a16:creationId xmlns:a16="http://schemas.microsoft.com/office/drawing/2014/main" id="{5D86610B-1FE4-3F6E-EA99-FB7EA30F394B}"/>
              </a:ext>
            </a:extLst>
          </p:cNvPr>
          <p:cNvSpPr txBox="1">
            <a:spLocks/>
          </p:cNvSpPr>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9pPr>
          </a:lstStyle>
          <a:p>
            <a:fld id="{00000000-1234-1234-1234-123412341234}" type="slidenum">
              <a:rPr lang="en-GB" smtClean="0"/>
              <a:pPr/>
              <a:t>12</a:t>
            </a:fld>
            <a:endParaRPr lang="en-GB" dirty="0"/>
          </a:p>
        </p:txBody>
      </p:sp>
      <p:sp>
        <p:nvSpPr>
          <p:cNvPr id="6" name="TextBox 5">
            <a:extLst>
              <a:ext uri="{FF2B5EF4-FFF2-40B4-BE49-F238E27FC236}">
                <a16:creationId xmlns:a16="http://schemas.microsoft.com/office/drawing/2014/main" id="{28B88B40-76F3-2B49-346D-34CFE886B19B}"/>
              </a:ext>
            </a:extLst>
          </p:cNvPr>
          <p:cNvSpPr txBox="1"/>
          <p:nvPr/>
        </p:nvSpPr>
        <p:spPr>
          <a:xfrm>
            <a:off x="313765" y="599320"/>
            <a:ext cx="5728447" cy="646331"/>
          </a:xfrm>
          <a:prstGeom prst="rect">
            <a:avLst/>
          </a:prstGeom>
          <a:noFill/>
        </p:spPr>
        <p:txBody>
          <a:bodyPr wrap="square">
            <a:spAutoFit/>
          </a:bodyPr>
          <a:lstStyle/>
          <a:p>
            <a:r>
              <a:rPr lang="en-IN" sz="3600" dirty="0" err="1"/>
              <a:t>DFD</a:t>
            </a:r>
            <a:r>
              <a:rPr lang="en-IN" sz="3600" dirty="0"/>
              <a:t> DIAGRAM LEVEL 1:</a:t>
            </a:r>
          </a:p>
        </p:txBody>
      </p:sp>
      <p:pic>
        <p:nvPicPr>
          <p:cNvPr id="9" name="Picture 8">
            <a:extLst>
              <a:ext uri="{FF2B5EF4-FFF2-40B4-BE49-F238E27FC236}">
                <a16:creationId xmlns:a16="http://schemas.microsoft.com/office/drawing/2014/main" id="{87FF3122-4471-CD68-0AA0-8B22758AF3D4}"/>
              </a:ext>
            </a:extLst>
          </p:cNvPr>
          <p:cNvPicPr>
            <a:picLocks noChangeAspect="1"/>
          </p:cNvPicPr>
          <p:nvPr/>
        </p:nvPicPr>
        <p:blipFill>
          <a:blip r:embed="rId2"/>
          <a:stretch>
            <a:fillRect/>
          </a:stretch>
        </p:blipFill>
        <p:spPr>
          <a:xfrm>
            <a:off x="960034" y="1206469"/>
            <a:ext cx="7512424" cy="5052211"/>
          </a:xfrm>
          <a:prstGeom prst="rect">
            <a:avLst/>
          </a:prstGeom>
        </p:spPr>
      </p:pic>
    </p:spTree>
    <p:extLst>
      <p:ext uri="{BB962C8B-B14F-4D97-AF65-F5344CB8AC3E}">
        <p14:creationId xmlns:p14="http://schemas.microsoft.com/office/powerpoint/2010/main" val="428500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28DF4-6E35-62BF-4885-436A2ED860B4}"/>
              </a:ext>
            </a:extLst>
          </p:cNvPr>
          <p:cNvSpPr>
            <a:spLocks noGrp="1"/>
          </p:cNvSpPr>
          <p:nvPr>
            <p:ph type="title"/>
          </p:nvPr>
        </p:nvSpPr>
        <p:spPr/>
        <p:txBody>
          <a:bodyPr/>
          <a:lstStyle/>
          <a:p>
            <a:r>
              <a:rPr lang="en-IN" sz="1800" b="1" dirty="0">
                <a:latin typeface="Abadi" panose="020B0604020104020204" pitchFamily="34" charset="0"/>
              </a:rPr>
              <a:t>USER 1: OWNER</a:t>
            </a:r>
            <a:endParaRPr lang="en-IN" sz="1800" dirty="0"/>
          </a:p>
        </p:txBody>
      </p:sp>
      <p:sp>
        <p:nvSpPr>
          <p:cNvPr id="3" name="Text Placeholder 2">
            <a:extLst>
              <a:ext uri="{FF2B5EF4-FFF2-40B4-BE49-F238E27FC236}">
                <a16:creationId xmlns:a16="http://schemas.microsoft.com/office/drawing/2014/main" id="{36963C3F-994F-7651-7495-104C060B2700}"/>
              </a:ext>
            </a:extLst>
          </p:cNvPr>
          <p:cNvSpPr>
            <a:spLocks noGrp="1"/>
          </p:cNvSpPr>
          <p:nvPr>
            <p:ph type="body" idx="1"/>
          </p:nvPr>
        </p:nvSpPr>
        <p:spPr/>
        <p:txBody>
          <a:bodyPr/>
          <a:lstStyle/>
          <a:p>
            <a:pPr>
              <a:lnSpc>
                <a:spcPct val="150000"/>
              </a:lnSpc>
            </a:pPr>
            <a:r>
              <a:rPr lang="en-IN" sz="1600" dirty="0">
                <a:latin typeface="Abadi" panose="020B0604020104020204" pitchFamily="34" charset="0"/>
              </a:rPr>
              <a:t>The owner has access to all the details of each unit including the managers, wardens, and employees that have been assigned to each unit.</a:t>
            </a:r>
          </a:p>
          <a:p>
            <a:pPr>
              <a:lnSpc>
                <a:spcPct val="150000"/>
              </a:lnSpc>
            </a:pPr>
            <a:r>
              <a:rPr lang="en-IN" sz="1600" dirty="0">
                <a:latin typeface="Abadi" panose="020B0604020104020204" pitchFamily="34" charset="0"/>
              </a:rPr>
              <a:t>The owner of the PG has the ability to add and remove users in the application, including managers, wardens, cooking and cleaning heads, students, parents, etc.</a:t>
            </a:r>
          </a:p>
          <a:p>
            <a:pPr>
              <a:lnSpc>
                <a:spcPct val="150000"/>
              </a:lnSpc>
            </a:pPr>
            <a:r>
              <a:rPr lang="en-IN" sz="1600" dirty="0">
                <a:latin typeface="Abadi" panose="020B0604020104020204" pitchFamily="34" charset="0"/>
              </a:rPr>
              <a:t>The owner takes care of the salary of manager and warden and oversees the working of the employees. </a:t>
            </a:r>
          </a:p>
          <a:p>
            <a:pPr>
              <a:lnSpc>
                <a:spcPct val="150000"/>
              </a:lnSpc>
            </a:pPr>
            <a:r>
              <a:rPr lang="en-IN" sz="1600" dirty="0">
                <a:latin typeface="Abadi" panose="020B0604020104020204" pitchFamily="34" charset="0"/>
              </a:rPr>
              <a:t>The owner also addresses the grievances of the students or parents in case the wardens or managers fail to do it.</a:t>
            </a:r>
          </a:p>
          <a:p>
            <a:endParaRPr lang="en-IN" sz="1600" dirty="0">
              <a:latin typeface="Abadi" panose="020B0604020104020204" pitchFamily="34" charset="0"/>
            </a:endParaRPr>
          </a:p>
        </p:txBody>
      </p:sp>
      <p:sp>
        <p:nvSpPr>
          <p:cNvPr id="4" name="Slide Number Placeholder 3">
            <a:extLst>
              <a:ext uri="{FF2B5EF4-FFF2-40B4-BE49-F238E27FC236}">
                <a16:creationId xmlns:a16="http://schemas.microsoft.com/office/drawing/2014/main" id="{06656C9B-27D8-6291-1E53-4937499E6C5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13</a:t>
            </a:fld>
            <a:endParaRPr lang="en-GB" dirty="0"/>
          </a:p>
        </p:txBody>
      </p:sp>
    </p:spTree>
    <p:extLst>
      <p:ext uri="{BB962C8B-B14F-4D97-AF65-F5344CB8AC3E}">
        <p14:creationId xmlns:p14="http://schemas.microsoft.com/office/powerpoint/2010/main" val="4165535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912F-DDE2-AA84-822D-5F48FA83649B}"/>
              </a:ext>
            </a:extLst>
          </p:cNvPr>
          <p:cNvSpPr>
            <a:spLocks noGrp="1"/>
          </p:cNvSpPr>
          <p:nvPr>
            <p:ph type="title"/>
          </p:nvPr>
        </p:nvSpPr>
        <p:spPr/>
        <p:txBody>
          <a:bodyPr/>
          <a:lstStyle/>
          <a:p>
            <a:r>
              <a:rPr lang="en-IN" dirty="0"/>
              <a:t>SAMPLE WEB PAGE:</a:t>
            </a:r>
          </a:p>
        </p:txBody>
      </p:sp>
      <p:sp>
        <p:nvSpPr>
          <p:cNvPr id="4" name="Slide Number Placeholder 3">
            <a:extLst>
              <a:ext uri="{FF2B5EF4-FFF2-40B4-BE49-F238E27FC236}">
                <a16:creationId xmlns:a16="http://schemas.microsoft.com/office/drawing/2014/main" id="{70A571B7-F2A0-7D4E-4825-DDEBCF38D81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14</a:t>
            </a:fld>
            <a:endParaRPr lang="en-GB" dirty="0"/>
          </a:p>
        </p:txBody>
      </p:sp>
      <p:pic>
        <p:nvPicPr>
          <p:cNvPr id="6" name="Picture 5">
            <a:extLst>
              <a:ext uri="{FF2B5EF4-FFF2-40B4-BE49-F238E27FC236}">
                <a16:creationId xmlns:a16="http://schemas.microsoft.com/office/drawing/2014/main" id="{55916462-EB28-7228-FEF3-F4A5D8E44ADD}"/>
              </a:ext>
            </a:extLst>
          </p:cNvPr>
          <p:cNvPicPr>
            <a:picLocks noChangeAspect="1"/>
          </p:cNvPicPr>
          <p:nvPr/>
        </p:nvPicPr>
        <p:blipFill>
          <a:blip r:embed="rId2"/>
          <a:stretch>
            <a:fillRect/>
          </a:stretch>
        </p:blipFill>
        <p:spPr>
          <a:xfrm>
            <a:off x="544252" y="1536633"/>
            <a:ext cx="8055495" cy="3949188"/>
          </a:xfrm>
          <a:prstGeom prst="rect">
            <a:avLst/>
          </a:prstGeom>
        </p:spPr>
      </p:pic>
    </p:spTree>
    <p:extLst>
      <p:ext uri="{BB962C8B-B14F-4D97-AF65-F5344CB8AC3E}">
        <p14:creationId xmlns:p14="http://schemas.microsoft.com/office/powerpoint/2010/main" val="1483711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100B51-AFA1-F038-2642-7EECA1D85B4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15</a:t>
            </a:fld>
            <a:endParaRPr lang="en-GB" dirty="0"/>
          </a:p>
        </p:txBody>
      </p:sp>
      <p:pic>
        <p:nvPicPr>
          <p:cNvPr id="8" name="Picture 7">
            <a:extLst>
              <a:ext uri="{FF2B5EF4-FFF2-40B4-BE49-F238E27FC236}">
                <a16:creationId xmlns:a16="http://schemas.microsoft.com/office/drawing/2014/main" id="{290D3D4E-1E46-C18D-98FD-E6804A5D814B}"/>
              </a:ext>
            </a:extLst>
          </p:cNvPr>
          <p:cNvPicPr>
            <a:picLocks noChangeAspect="1"/>
          </p:cNvPicPr>
          <p:nvPr/>
        </p:nvPicPr>
        <p:blipFill>
          <a:blip r:embed="rId2"/>
          <a:stretch>
            <a:fillRect/>
          </a:stretch>
        </p:blipFill>
        <p:spPr>
          <a:xfrm>
            <a:off x="0" y="1226343"/>
            <a:ext cx="9144000" cy="4405313"/>
          </a:xfrm>
          <a:prstGeom prst="rect">
            <a:avLst/>
          </a:prstGeom>
        </p:spPr>
      </p:pic>
      <p:pic>
        <p:nvPicPr>
          <p:cNvPr id="10" name="Picture 9">
            <a:extLst>
              <a:ext uri="{FF2B5EF4-FFF2-40B4-BE49-F238E27FC236}">
                <a16:creationId xmlns:a16="http://schemas.microsoft.com/office/drawing/2014/main" id="{F625B0A9-5258-C119-F7A0-1314704F474A}"/>
              </a:ext>
            </a:extLst>
          </p:cNvPr>
          <p:cNvPicPr>
            <a:picLocks noChangeAspect="1"/>
          </p:cNvPicPr>
          <p:nvPr/>
        </p:nvPicPr>
        <p:blipFill>
          <a:blip r:embed="rId3"/>
          <a:stretch>
            <a:fillRect/>
          </a:stretch>
        </p:blipFill>
        <p:spPr>
          <a:xfrm>
            <a:off x="0" y="1214437"/>
            <a:ext cx="9144000" cy="4429125"/>
          </a:xfrm>
          <a:prstGeom prst="rect">
            <a:avLst/>
          </a:prstGeom>
        </p:spPr>
      </p:pic>
      <p:pic>
        <p:nvPicPr>
          <p:cNvPr id="12" name="Picture 11">
            <a:extLst>
              <a:ext uri="{FF2B5EF4-FFF2-40B4-BE49-F238E27FC236}">
                <a16:creationId xmlns:a16="http://schemas.microsoft.com/office/drawing/2014/main" id="{0502C314-24EA-FB7A-B223-0FFE95AA83A1}"/>
              </a:ext>
            </a:extLst>
          </p:cNvPr>
          <p:cNvPicPr>
            <a:picLocks noChangeAspect="1"/>
          </p:cNvPicPr>
          <p:nvPr/>
        </p:nvPicPr>
        <p:blipFill>
          <a:blip r:embed="rId4"/>
          <a:stretch>
            <a:fillRect/>
          </a:stretch>
        </p:blipFill>
        <p:spPr>
          <a:xfrm>
            <a:off x="0" y="1214437"/>
            <a:ext cx="9144000" cy="4429125"/>
          </a:xfrm>
          <a:prstGeom prst="rect">
            <a:avLst/>
          </a:prstGeom>
        </p:spPr>
      </p:pic>
    </p:spTree>
    <p:extLst>
      <p:ext uri="{BB962C8B-B14F-4D97-AF65-F5344CB8AC3E}">
        <p14:creationId xmlns:p14="http://schemas.microsoft.com/office/powerpoint/2010/main" val="3116760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B98C44-16D4-8B7B-D78C-4AFCDF1AE4A4}"/>
              </a:ext>
            </a:extLst>
          </p:cNvPr>
          <p:cNvSpPr>
            <a:spLocks noGrp="1"/>
          </p:cNvSpPr>
          <p:nvPr>
            <p:ph type="sldNum" idx="12"/>
          </p:nvPr>
        </p:nvSpPr>
        <p:spPr>
          <a:xfrm>
            <a:off x="8472458" y="6217622"/>
            <a:ext cx="548700" cy="524700"/>
          </a:xfrm>
        </p:spPr>
        <p:txBody>
          <a:bodyPr/>
          <a:lstStyle/>
          <a:p>
            <a:pPr marL="0" lvl="0" indent="0">
              <a:spcBef>
                <a:spcPts val="0"/>
              </a:spcBef>
              <a:spcAft>
                <a:spcPts val="0"/>
              </a:spcAft>
              <a:buNone/>
            </a:pPr>
            <a:fld id="{00000000-1234-1234-1234-123412341234}" type="slidenum">
              <a:rPr lang="en-GB" smtClean="0"/>
              <a:t>16</a:t>
            </a:fld>
            <a:endParaRPr lang="en-GB" dirty="0"/>
          </a:p>
        </p:txBody>
      </p:sp>
      <p:sp>
        <p:nvSpPr>
          <p:cNvPr id="5" name="TextBox 4">
            <a:extLst>
              <a:ext uri="{FF2B5EF4-FFF2-40B4-BE49-F238E27FC236}">
                <a16:creationId xmlns:a16="http://schemas.microsoft.com/office/drawing/2014/main" id="{CB08FD97-BED4-BB6D-A108-7D096A5A5548}"/>
              </a:ext>
            </a:extLst>
          </p:cNvPr>
          <p:cNvSpPr txBox="1"/>
          <p:nvPr/>
        </p:nvSpPr>
        <p:spPr>
          <a:xfrm>
            <a:off x="350074" y="1336907"/>
            <a:ext cx="8580863" cy="51768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600" dirty="0">
                <a:latin typeface="Abadi" panose="020B0604020104020204" pitchFamily="34" charset="0"/>
              </a:rPr>
              <a:t>The manager of each unit has access to all the inquiries about that specific unit that only they can respond to. The inquiries that people post about the PG come directly to the manager’s page which in turn they respond to.</a:t>
            </a:r>
          </a:p>
          <a:p>
            <a:pPr marL="285750" indent="-285750">
              <a:lnSpc>
                <a:spcPct val="150000"/>
              </a:lnSpc>
              <a:buFont typeface="Arial" panose="020B0604020202020204" pitchFamily="34" charset="0"/>
              <a:buChar char="•"/>
            </a:pPr>
            <a:r>
              <a:rPr lang="en-IN" sz="1600" dirty="0">
                <a:latin typeface="Abadi" panose="020B0604020104020204" pitchFamily="34" charset="0"/>
              </a:rPr>
              <a:t>The managers have access to the rent status of the students and only they can update it. They check whether the rent has been paid by the students and notify the warden if a reminder has to be sent.</a:t>
            </a:r>
          </a:p>
          <a:p>
            <a:pPr marL="285750" indent="-285750">
              <a:lnSpc>
                <a:spcPct val="150000"/>
              </a:lnSpc>
              <a:buFont typeface="Arial" panose="020B0604020202020204" pitchFamily="34" charset="0"/>
              <a:buChar char="•"/>
            </a:pPr>
            <a:r>
              <a:rPr lang="en-IN" sz="1600" dirty="0">
                <a:latin typeface="Abadi" panose="020B0604020104020204" pitchFamily="34" charset="0"/>
              </a:rPr>
              <a:t>The occupancy status of each room, be it fully or partially, and details of the old/current residents of each room are managed and accessed by the manager of the unit.</a:t>
            </a:r>
          </a:p>
          <a:p>
            <a:pPr marL="285750" indent="-285750">
              <a:lnSpc>
                <a:spcPct val="150000"/>
              </a:lnSpc>
              <a:buFont typeface="Arial" panose="020B0604020202020204" pitchFamily="34" charset="0"/>
              <a:buChar char="•"/>
            </a:pPr>
            <a:r>
              <a:rPr lang="en-IN" sz="1600" dirty="0">
                <a:latin typeface="Abadi" panose="020B0604020104020204" pitchFamily="34" charset="0"/>
              </a:rPr>
              <a:t>The manager receives requests for the ingredients from the cook-head according to the menu and makes sure the kitchen is stocked.</a:t>
            </a:r>
          </a:p>
          <a:p>
            <a:pPr marL="285750" indent="-285750">
              <a:lnSpc>
                <a:spcPct val="150000"/>
              </a:lnSpc>
              <a:buFont typeface="Arial" panose="020B0604020202020204" pitchFamily="34" charset="0"/>
              <a:buChar char="•"/>
            </a:pPr>
            <a:r>
              <a:rPr lang="en-IN" sz="1600" dirty="0">
                <a:latin typeface="Abadi" panose="020B0604020104020204" pitchFamily="34" charset="0"/>
              </a:rPr>
              <a:t>Managers also have access to the attendance of all employees and their salary payment details.</a:t>
            </a:r>
          </a:p>
          <a:p>
            <a:pPr marL="285750" indent="-285750">
              <a:lnSpc>
                <a:spcPct val="150000"/>
              </a:lnSpc>
              <a:buFont typeface="Arial" panose="020B0604020202020204" pitchFamily="34" charset="0"/>
              <a:buChar char="•"/>
            </a:pPr>
            <a:endParaRPr lang="en-IN" sz="1600" dirty="0">
              <a:latin typeface="Abadi" panose="020B0604020104020204" pitchFamily="34" charset="0"/>
            </a:endParaRPr>
          </a:p>
          <a:p>
            <a:pPr marL="285750" indent="-285750">
              <a:lnSpc>
                <a:spcPct val="150000"/>
              </a:lnSpc>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8892D30A-3749-F25B-C640-3E79990E7097}"/>
              </a:ext>
            </a:extLst>
          </p:cNvPr>
          <p:cNvSpPr txBox="1"/>
          <p:nvPr/>
        </p:nvSpPr>
        <p:spPr>
          <a:xfrm>
            <a:off x="585926" y="812261"/>
            <a:ext cx="3000653" cy="369332"/>
          </a:xfrm>
          <a:prstGeom prst="rect">
            <a:avLst/>
          </a:prstGeom>
          <a:noFill/>
        </p:spPr>
        <p:txBody>
          <a:bodyPr wrap="square" rtlCol="0">
            <a:spAutoFit/>
          </a:bodyPr>
          <a:lstStyle/>
          <a:p>
            <a:r>
              <a:rPr lang="en-IN" sz="1800" b="1" dirty="0">
                <a:latin typeface="Abadi" panose="020B0604020104020204" pitchFamily="34" charset="0"/>
              </a:rPr>
              <a:t>USER 2: MANAGER</a:t>
            </a:r>
          </a:p>
        </p:txBody>
      </p:sp>
    </p:spTree>
    <p:extLst>
      <p:ext uri="{BB962C8B-B14F-4D97-AF65-F5344CB8AC3E}">
        <p14:creationId xmlns:p14="http://schemas.microsoft.com/office/powerpoint/2010/main" val="258348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176F-6108-C442-C8FF-036E3C50DCB1}"/>
              </a:ext>
            </a:extLst>
          </p:cNvPr>
          <p:cNvSpPr>
            <a:spLocks noGrp="1"/>
          </p:cNvSpPr>
          <p:nvPr>
            <p:ph type="title"/>
          </p:nvPr>
        </p:nvSpPr>
        <p:spPr/>
        <p:txBody>
          <a:bodyPr/>
          <a:lstStyle/>
          <a:p>
            <a:r>
              <a:rPr lang="en-IN" sz="1800" b="1" dirty="0">
                <a:latin typeface="Abadi" panose="020B0604020104020204" pitchFamily="34" charset="0"/>
              </a:rPr>
              <a:t>USER 3: WARDEN</a:t>
            </a:r>
            <a:endParaRPr lang="en-IN" sz="1800" dirty="0"/>
          </a:p>
        </p:txBody>
      </p:sp>
      <p:sp>
        <p:nvSpPr>
          <p:cNvPr id="3" name="Text Placeholder 2">
            <a:extLst>
              <a:ext uri="{FF2B5EF4-FFF2-40B4-BE49-F238E27FC236}">
                <a16:creationId xmlns:a16="http://schemas.microsoft.com/office/drawing/2014/main" id="{9C80B0D6-060D-4E59-366A-85386420ACA5}"/>
              </a:ext>
            </a:extLst>
          </p:cNvPr>
          <p:cNvSpPr>
            <a:spLocks noGrp="1"/>
          </p:cNvSpPr>
          <p:nvPr>
            <p:ph type="body" idx="1"/>
          </p:nvPr>
        </p:nvSpPr>
        <p:spPr>
          <a:xfrm>
            <a:off x="311700" y="1356867"/>
            <a:ext cx="8520600" cy="4555200"/>
          </a:xfrm>
        </p:spPr>
        <p:txBody>
          <a:bodyPr/>
          <a:lstStyle/>
          <a:p>
            <a:pPr>
              <a:lnSpc>
                <a:spcPct val="150000"/>
              </a:lnSpc>
            </a:pPr>
            <a:r>
              <a:rPr lang="en-IN" sz="1600" dirty="0">
                <a:latin typeface="Abadi" panose="020B0604020104020204" pitchFamily="34" charset="0"/>
              </a:rPr>
              <a:t>Each unit of the PG has a day warden and a night warden.</a:t>
            </a:r>
          </a:p>
          <a:p>
            <a:pPr>
              <a:lnSpc>
                <a:spcPct val="150000"/>
              </a:lnSpc>
            </a:pPr>
            <a:r>
              <a:rPr lang="en-IN" sz="1600" dirty="0">
                <a:latin typeface="Abadi" panose="020B0604020104020204" pitchFamily="34" charset="0"/>
              </a:rPr>
              <a:t>The wardens are supposed to keep track of the in and out times of the students, by taking attendance through the app, which is then reflected in the student profile. </a:t>
            </a:r>
          </a:p>
          <a:p>
            <a:pPr>
              <a:lnSpc>
                <a:spcPct val="150000"/>
              </a:lnSpc>
            </a:pPr>
            <a:r>
              <a:rPr lang="en-IN" sz="1600" dirty="0">
                <a:latin typeface="Abadi" panose="020B0604020104020204" pitchFamily="34" charset="0"/>
              </a:rPr>
              <a:t>Past curfew time, the wardens have to notify the parents about the presence or absence of their children.</a:t>
            </a:r>
          </a:p>
          <a:p>
            <a:pPr>
              <a:lnSpc>
                <a:spcPct val="150000"/>
              </a:lnSpc>
            </a:pPr>
            <a:r>
              <a:rPr lang="en-IN" sz="1600" dirty="0">
                <a:latin typeface="Abadi" panose="020B0604020104020204" pitchFamily="34" charset="0"/>
              </a:rPr>
              <a:t>Wardens keep track of the rent paid and remind the students if they are past the due date.</a:t>
            </a:r>
          </a:p>
          <a:p>
            <a:pPr>
              <a:lnSpc>
                <a:spcPct val="150000"/>
              </a:lnSpc>
            </a:pPr>
            <a:r>
              <a:rPr lang="en-IN" sz="1600" dirty="0">
                <a:latin typeface="Abadi" panose="020B0604020104020204" pitchFamily="34" charset="0"/>
              </a:rPr>
              <a:t>Wardens address the grievances and concerns issued by the students and take appropriate measures to look into the same.</a:t>
            </a:r>
          </a:p>
          <a:p>
            <a:pPr>
              <a:lnSpc>
                <a:spcPct val="150000"/>
              </a:lnSpc>
            </a:pPr>
            <a:r>
              <a:rPr lang="en-IN" sz="1600" dirty="0">
                <a:latin typeface="Abadi" panose="020B0604020104020204" pitchFamily="34" charset="0"/>
              </a:rPr>
              <a:t>Overall, wardens are a communication link between the students and parents and give parents updates about their kids, as well as take care of the residents of the PG and address their complaints and issues.</a:t>
            </a:r>
          </a:p>
          <a:p>
            <a:endParaRPr lang="en-IN" sz="1600" dirty="0">
              <a:latin typeface="Abadi" panose="020B0604020104020204" pitchFamily="34" charset="0"/>
            </a:endParaRPr>
          </a:p>
        </p:txBody>
      </p:sp>
      <p:sp>
        <p:nvSpPr>
          <p:cNvPr id="4" name="Slide Number Placeholder 3">
            <a:extLst>
              <a:ext uri="{FF2B5EF4-FFF2-40B4-BE49-F238E27FC236}">
                <a16:creationId xmlns:a16="http://schemas.microsoft.com/office/drawing/2014/main" id="{6BBFB46B-2F55-3AF4-7832-ECA1045D6B2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17</a:t>
            </a:fld>
            <a:endParaRPr lang="en-GB" dirty="0"/>
          </a:p>
        </p:txBody>
      </p:sp>
    </p:spTree>
    <p:extLst>
      <p:ext uri="{BB962C8B-B14F-4D97-AF65-F5344CB8AC3E}">
        <p14:creationId xmlns:p14="http://schemas.microsoft.com/office/powerpoint/2010/main" val="3764840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FAF961-D275-A6B1-8AE9-E93128EBFEFA}"/>
              </a:ext>
            </a:extLst>
          </p:cNvPr>
          <p:cNvSpPr>
            <a:spLocks noGrp="1"/>
          </p:cNvSpPr>
          <p:nvPr>
            <p:ph type="body" idx="1"/>
          </p:nvPr>
        </p:nvSpPr>
        <p:spPr>
          <a:xfrm>
            <a:off x="312250" y="982647"/>
            <a:ext cx="8520600" cy="4555200"/>
          </a:xfrm>
        </p:spPr>
        <p:txBody>
          <a:bodyPr/>
          <a:lstStyle/>
          <a:p>
            <a:pPr>
              <a:lnSpc>
                <a:spcPct val="150000"/>
              </a:lnSpc>
            </a:pPr>
            <a:r>
              <a:rPr lang="en-IN" sz="1600" dirty="0">
                <a:latin typeface="Abadi" panose="020B0604020104020204" pitchFamily="34" charset="0"/>
              </a:rPr>
              <a:t>Each student has their own profile with a unique ID which distinguishes them from other students in the same/different units of the PG.</a:t>
            </a:r>
          </a:p>
          <a:p>
            <a:pPr>
              <a:lnSpc>
                <a:spcPct val="150000"/>
              </a:lnSpc>
            </a:pPr>
            <a:r>
              <a:rPr lang="en-IN" sz="1600" dirty="0">
                <a:latin typeface="Abadi" panose="020B0604020104020204" pitchFamily="34" charset="0"/>
              </a:rPr>
              <a:t>The student profile consists of details like their contact, the unit they belong to, room number, etc.</a:t>
            </a:r>
          </a:p>
          <a:p>
            <a:pPr>
              <a:lnSpc>
                <a:spcPct val="150000"/>
              </a:lnSpc>
            </a:pPr>
            <a:r>
              <a:rPr lang="en-IN" sz="1600" dirty="0">
                <a:latin typeface="Abadi" panose="020B0604020104020204" pitchFamily="34" charset="0"/>
              </a:rPr>
              <a:t>Every profile has a check-in and check-out time which gets updated regularly.</a:t>
            </a:r>
          </a:p>
          <a:p>
            <a:pPr>
              <a:lnSpc>
                <a:spcPct val="150000"/>
              </a:lnSpc>
            </a:pPr>
            <a:r>
              <a:rPr lang="en-IN" sz="1600" dirty="0">
                <a:latin typeface="Abadi" panose="020B0604020104020204" pitchFamily="34" charset="0"/>
              </a:rPr>
              <a:t>The students can make a request to the cleaning head to get their room cleaned, after which cleaners are assigned.</a:t>
            </a:r>
          </a:p>
          <a:p>
            <a:pPr>
              <a:lnSpc>
                <a:spcPct val="150000"/>
              </a:lnSpc>
            </a:pPr>
            <a:r>
              <a:rPr lang="en-IN" sz="1600" dirty="0">
                <a:latin typeface="Abadi" panose="020B0604020104020204" pitchFamily="34" charset="0"/>
              </a:rPr>
              <a:t>The students can check the menu</a:t>
            </a:r>
            <a:r>
              <a:rPr lang="en-US" sz="1600" dirty="0">
                <a:latin typeface="Abadi" panose="020B0604020104020204" pitchFamily="34" charset="0"/>
              </a:rPr>
              <a:t>, request the cook-head for specific needs, and</a:t>
            </a:r>
            <a:r>
              <a:rPr lang="en-IN" sz="1600" dirty="0">
                <a:latin typeface="Abadi" panose="020B0604020104020204" pitchFamily="34" charset="0"/>
              </a:rPr>
              <a:t> rate the food.</a:t>
            </a:r>
          </a:p>
          <a:p>
            <a:pPr>
              <a:lnSpc>
                <a:spcPct val="150000"/>
              </a:lnSpc>
            </a:pPr>
            <a:r>
              <a:rPr lang="en-IN" sz="1600" dirty="0">
                <a:latin typeface="Abadi" panose="020B0604020104020204" pitchFamily="34" charset="0"/>
              </a:rPr>
              <a:t>The student profile shows the rent due for each month, and students have the option to pay through the app, which reflects on the profile once the rent has been paid.</a:t>
            </a:r>
          </a:p>
          <a:p>
            <a:pPr>
              <a:lnSpc>
                <a:spcPct val="150000"/>
              </a:lnSpc>
            </a:pPr>
            <a:r>
              <a:rPr lang="en-IN" sz="1600" dirty="0">
                <a:latin typeface="Abadi" panose="020B0604020104020204" pitchFamily="34" charset="0"/>
              </a:rPr>
              <a:t>The students can also complain through the app and talk about room-related, mental/physical health-related, and night-out permission-related queries. This gives them a safe space to issue their grievances and get them addressed by the respective wardens.</a:t>
            </a:r>
          </a:p>
          <a:p>
            <a:pPr>
              <a:lnSpc>
                <a:spcPct val="150000"/>
              </a:lnSpc>
            </a:pPr>
            <a:endParaRPr lang="en-IN" sz="1600" dirty="0">
              <a:latin typeface="Abadi" panose="020B0604020104020204" pitchFamily="34" charset="0"/>
            </a:endParaRPr>
          </a:p>
          <a:p>
            <a:endParaRPr lang="en-IN" sz="1600" dirty="0">
              <a:latin typeface="Abadi" panose="020B0604020104020204" pitchFamily="34" charset="0"/>
            </a:endParaRPr>
          </a:p>
        </p:txBody>
      </p:sp>
      <p:sp>
        <p:nvSpPr>
          <p:cNvPr id="4" name="Slide Number Placeholder 3">
            <a:extLst>
              <a:ext uri="{FF2B5EF4-FFF2-40B4-BE49-F238E27FC236}">
                <a16:creationId xmlns:a16="http://schemas.microsoft.com/office/drawing/2014/main" id="{DF5D9451-9068-FFC3-C9F3-BA19F1F2CF8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18</a:t>
            </a:fld>
            <a:endParaRPr lang="en-GB" dirty="0"/>
          </a:p>
        </p:txBody>
      </p:sp>
      <p:sp>
        <p:nvSpPr>
          <p:cNvPr id="5" name="Title 4">
            <a:extLst>
              <a:ext uri="{FF2B5EF4-FFF2-40B4-BE49-F238E27FC236}">
                <a16:creationId xmlns:a16="http://schemas.microsoft.com/office/drawing/2014/main" id="{3CE4D531-0ADF-435B-6B58-5CB952939A26}"/>
              </a:ext>
            </a:extLst>
          </p:cNvPr>
          <p:cNvSpPr txBox="1">
            <a:spLocks noGrp="1"/>
          </p:cNvSpPr>
          <p:nvPr>
            <p:ph type="title"/>
          </p:nvPr>
        </p:nvSpPr>
        <p:spPr>
          <a:xfrm>
            <a:off x="311150" y="521012"/>
            <a:ext cx="8521700" cy="461635"/>
          </a:xfrm>
          <a:prstGeom prst="rect">
            <a:avLst/>
          </a:prstGeom>
          <a:noFill/>
        </p:spPr>
        <p:txBody>
          <a:bodyPr wrap="square" rtlCol="0">
            <a:spAutoFit/>
          </a:bodyPr>
          <a:lstStyle/>
          <a:p>
            <a:r>
              <a:rPr lang="en-IN" sz="1800" b="1" dirty="0">
                <a:latin typeface="Abadi" panose="020B0604020104020204" pitchFamily="34" charset="0"/>
              </a:rPr>
              <a:t>USER 4: STUDENT</a:t>
            </a:r>
          </a:p>
        </p:txBody>
      </p:sp>
    </p:spTree>
    <p:extLst>
      <p:ext uri="{BB962C8B-B14F-4D97-AF65-F5344CB8AC3E}">
        <p14:creationId xmlns:p14="http://schemas.microsoft.com/office/powerpoint/2010/main" val="175284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48E-8558-6F4E-2815-93DC1CFBE152}"/>
              </a:ext>
            </a:extLst>
          </p:cNvPr>
          <p:cNvSpPr>
            <a:spLocks noGrp="1"/>
          </p:cNvSpPr>
          <p:nvPr>
            <p:ph type="title"/>
          </p:nvPr>
        </p:nvSpPr>
        <p:spPr/>
        <p:txBody>
          <a:bodyPr/>
          <a:lstStyle/>
          <a:p>
            <a:r>
              <a:rPr lang="en-IN" sz="1800" b="1" dirty="0">
                <a:latin typeface="Abadi" panose="020B0604020104020204" pitchFamily="34" charset="0"/>
              </a:rPr>
              <a:t>USER 5: PARENT</a:t>
            </a:r>
            <a:br>
              <a:rPr lang="en-IN" sz="1800" b="1" dirty="0">
                <a:latin typeface="Abadi" panose="020B0604020104020204" pitchFamily="34" charset="0"/>
              </a:rPr>
            </a:br>
            <a:endParaRPr lang="en-IN" sz="1800" dirty="0"/>
          </a:p>
        </p:txBody>
      </p:sp>
      <p:sp>
        <p:nvSpPr>
          <p:cNvPr id="3" name="Text Placeholder 2">
            <a:extLst>
              <a:ext uri="{FF2B5EF4-FFF2-40B4-BE49-F238E27FC236}">
                <a16:creationId xmlns:a16="http://schemas.microsoft.com/office/drawing/2014/main" id="{1AEB6209-6BFA-D2DA-8B92-A50192790055}"/>
              </a:ext>
            </a:extLst>
          </p:cNvPr>
          <p:cNvSpPr>
            <a:spLocks noGrp="1"/>
          </p:cNvSpPr>
          <p:nvPr>
            <p:ph type="body" idx="1"/>
          </p:nvPr>
        </p:nvSpPr>
        <p:spPr/>
        <p:txBody>
          <a:bodyPr/>
          <a:lstStyle/>
          <a:p>
            <a:pPr>
              <a:lnSpc>
                <a:spcPct val="150000"/>
              </a:lnSpc>
            </a:pPr>
            <a:r>
              <a:rPr lang="en-IN" sz="1600" dirty="0">
                <a:effectLst/>
                <a:latin typeface="Abadi" panose="020B0604020104020204" pitchFamily="34" charset="0"/>
                <a:ea typeface="Calibri" panose="020F0502020204030204" pitchFamily="34" charset="0"/>
                <a:cs typeface="Times New Roman" panose="02020603050405020304" pitchFamily="18" charset="0"/>
              </a:rPr>
              <a:t>Parents have access to their ward’s profile and attendance details along with check-in and check-out timings. This gives parents a sense of safety when it comes to their wards.</a:t>
            </a:r>
          </a:p>
          <a:p>
            <a:pPr>
              <a:lnSpc>
                <a:spcPct val="150000"/>
              </a:lnSpc>
            </a:pPr>
            <a:r>
              <a:rPr lang="en-IN" sz="1600" dirty="0">
                <a:latin typeface="Abadi" panose="020B0604020104020204" pitchFamily="34" charset="0"/>
                <a:ea typeface="Calibri" panose="020F0502020204030204" pitchFamily="34" charset="0"/>
                <a:cs typeface="Times New Roman" panose="02020603050405020304" pitchFamily="18" charset="0"/>
              </a:rPr>
              <a:t>The parents are notified by the warden if their students haven’t reached the PG once its past curfew time.</a:t>
            </a:r>
            <a:endParaRPr lang="en-IN" sz="1600" dirty="0">
              <a:effectLst/>
              <a:latin typeface="Abadi" panose="020B0604020104020204" pitchFamily="34" charset="0"/>
              <a:ea typeface="Calibri" panose="020F0502020204030204" pitchFamily="34" charset="0"/>
              <a:cs typeface="Times New Roman" panose="02020603050405020304" pitchFamily="18" charset="0"/>
            </a:endParaRPr>
          </a:p>
          <a:p>
            <a:pPr>
              <a:lnSpc>
                <a:spcPct val="150000"/>
              </a:lnSpc>
            </a:pPr>
            <a:r>
              <a:rPr lang="en-IN" sz="1600" dirty="0">
                <a:effectLst/>
                <a:latin typeface="Abadi" panose="020B0604020104020204" pitchFamily="34" charset="0"/>
                <a:ea typeface="Calibri" panose="020F0502020204030204" pitchFamily="34" charset="0"/>
                <a:cs typeface="Times New Roman" panose="02020603050405020304" pitchFamily="18" charset="0"/>
              </a:rPr>
              <a:t>In case of any queries from the parent’s side there is an option for parents to add in their queries which will further be responded to by the manager/wardens. Parents can add in as many queries as they want to.</a:t>
            </a:r>
          </a:p>
          <a:p>
            <a:pPr>
              <a:lnSpc>
                <a:spcPct val="150000"/>
              </a:lnSpc>
            </a:pPr>
            <a:r>
              <a:rPr lang="en-IN" sz="1600" dirty="0">
                <a:effectLst/>
                <a:latin typeface="Abadi" panose="020B0604020104020204" pitchFamily="34" charset="0"/>
                <a:ea typeface="Calibri" panose="020F0502020204030204" pitchFamily="34" charset="0"/>
                <a:cs typeface="Times New Roman" panose="02020603050405020304" pitchFamily="18" charset="0"/>
              </a:rPr>
              <a:t>Parents will also have the option to pay the monthly rent. In addition to other options, parents can also pay the student’s rent online for much more convenience.</a:t>
            </a:r>
          </a:p>
          <a:p>
            <a:pPr>
              <a:lnSpc>
                <a:spcPct val="150000"/>
              </a:lnSpc>
            </a:pPr>
            <a:endParaRPr lang="en-IN" sz="1600" dirty="0">
              <a:effectLst/>
              <a:latin typeface="Abadi" panose="020B0604020104020204" pitchFamily="34" charset="0"/>
              <a:ea typeface="Calibri" panose="020F0502020204030204" pitchFamily="34" charset="0"/>
              <a:cs typeface="Times New Roman" panose="02020603050405020304" pitchFamily="18" charset="0"/>
            </a:endParaRPr>
          </a:p>
          <a:p>
            <a:endParaRPr lang="en-IN" sz="1600" dirty="0">
              <a:latin typeface="Abadi" panose="020B0604020104020204" pitchFamily="34" charset="0"/>
            </a:endParaRPr>
          </a:p>
        </p:txBody>
      </p:sp>
      <p:sp>
        <p:nvSpPr>
          <p:cNvPr id="4" name="Slide Number Placeholder 3">
            <a:extLst>
              <a:ext uri="{FF2B5EF4-FFF2-40B4-BE49-F238E27FC236}">
                <a16:creationId xmlns:a16="http://schemas.microsoft.com/office/drawing/2014/main" id="{1C4F9F87-124A-86B8-D6AF-7985561643E3}"/>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19</a:t>
            </a:fld>
            <a:endParaRPr lang="en-GB" dirty="0"/>
          </a:p>
        </p:txBody>
      </p:sp>
    </p:spTree>
    <p:extLst>
      <p:ext uri="{BB962C8B-B14F-4D97-AF65-F5344CB8AC3E}">
        <p14:creationId xmlns:p14="http://schemas.microsoft.com/office/powerpoint/2010/main" val="2393189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E9E5B9-8118-8655-8026-3D165C8E1CB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a:t>
            </a:fld>
            <a:endParaRPr lang="en-GB" dirty="0"/>
          </a:p>
        </p:txBody>
      </p:sp>
      <p:sp>
        <p:nvSpPr>
          <p:cNvPr id="4" name="Title 1">
            <a:extLst>
              <a:ext uri="{FF2B5EF4-FFF2-40B4-BE49-F238E27FC236}">
                <a16:creationId xmlns:a16="http://schemas.microsoft.com/office/drawing/2014/main" id="{ADEB88DC-78F1-DA14-5082-CF2FFE541418}"/>
              </a:ext>
            </a:extLst>
          </p:cNvPr>
          <p:cNvSpPr txBox="1">
            <a:spLocks/>
          </p:cNvSpPr>
          <p:nvPr/>
        </p:nvSpPr>
        <p:spPr>
          <a:xfrm>
            <a:off x="1110844" y="625103"/>
            <a:ext cx="7182295" cy="1325563"/>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lvl="1" algn="ctr">
              <a:spcBef>
                <a:spcPts val="0"/>
              </a:spcBef>
              <a:spcAft>
                <a:spcPts val="0"/>
              </a:spcAft>
              <a:buSzPts val="3600"/>
              <a:buFont typeface="Archivo Narrow"/>
              <a:buNone/>
              <a:defRPr sz="3600" b="1">
                <a:latin typeface="Archivo Narrow"/>
                <a:ea typeface="Archivo Narrow"/>
                <a:cs typeface="Archivo Narrow"/>
                <a:sym typeface="Archivo Narrow"/>
              </a:defRPr>
            </a:lvl2pPr>
            <a:lvl3pPr lvl="2" algn="ctr">
              <a:spcBef>
                <a:spcPts val="0"/>
              </a:spcBef>
              <a:spcAft>
                <a:spcPts val="0"/>
              </a:spcAft>
              <a:buSzPts val="3600"/>
              <a:buFont typeface="Archivo Narrow"/>
              <a:buNone/>
              <a:defRPr sz="3600" b="1">
                <a:latin typeface="Archivo Narrow"/>
                <a:ea typeface="Archivo Narrow"/>
                <a:cs typeface="Archivo Narrow"/>
                <a:sym typeface="Archivo Narrow"/>
              </a:defRPr>
            </a:lvl3pPr>
            <a:lvl4pPr lvl="3" algn="ctr">
              <a:spcBef>
                <a:spcPts val="0"/>
              </a:spcBef>
              <a:spcAft>
                <a:spcPts val="0"/>
              </a:spcAft>
              <a:buSzPts val="3600"/>
              <a:buFont typeface="Archivo Narrow"/>
              <a:buNone/>
              <a:defRPr sz="3600" b="1">
                <a:latin typeface="Archivo Narrow"/>
                <a:ea typeface="Archivo Narrow"/>
                <a:cs typeface="Archivo Narrow"/>
                <a:sym typeface="Archivo Narrow"/>
              </a:defRPr>
            </a:lvl4pPr>
            <a:lvl5pPr lvl="4" algn="ctr">
              <a:spcBef>
                <a:spcPts val="0"/>
              </a:spcBef>
              <a:spcAft>
                <a:spcPts val="0"/>
              </a:spcAft>
              <a:buSzPts val="3600"/>
              <a:buFont typeface="Archivo Narrow"/>
              <a:buNone/>
              <a:defRPr sz="3600" b="1">
                <a:latin typeface="Archivo Narrow"/>
                <a:ea typeface="Archivo Narrow"/>
                <a:cs typeface="Archivo Narrow"/>
                <a:sym typeface="Archivo Narrow"/>
              </a:defRPr>
            </a:lvl5pPr>
            <a:lvl6pPr lvl="5" algn="ctr">
              <a:spcBef>
                <a:spcPts val="0"/>
              </a:spcBef>
              <a:spcAft>
                <a:spcPts val="0"/>
              </a:spcAft>
              <a:buSzPts val="3600"/>
              <a:buFont typeface="Archivo Narrow"/>
              <a:buNone/>
              <a:defRPr sz="3600" b="1">
                <a:latin typeface="Archivo Narrow"/>
                <a:ea typeface="Archivo Narrow"/>
                <a:cs typeface="Archivo Narrow"/>
                <a:sym typeface="Archivo Narrow"/>
              </a:defRPr>
            </a:lvl6pPr>
            <a:lvl7pPr lvl="6" algn="ctr">
              <a:spcBef>
                <a:spcPts val="0"/>
              </a:spcBef>
              <a:spcAft>
                <a:spcPts val="0"/>
              </a:spcAft>
              <a:buSzPts val="3600"/>
              <a:buFont typeface="Archivo Narrow"/>
              <a:buNone/>
              <a:defRPr sz="3600" b="1">
                <a:latin typeface="Archivo Narrow"/>
                <a:ea typeface="Archivo Narrow"/>
                <a:cs typeface="Archivo Narrow"/>
                <a:sym typeface="Archivo Narrow"/>
              </a:defRPr>
            </a:lvl7pPr>
            <a:lvl8pPr lvl="7" algn="ctr">
              <a:spcBef>
                <a:spcPts val="0"/>
              </a:spcBef>
              <a:spcAft>
                <a:spcPts val="0"/>
              </a:spcAft>
              <a:buSzPts val="3600"/>
              <a:buFont typeface="Archivo Narrow"/>
              <a:buNone/>
              <a:defRPr sz="3600" b="1">
                <a:latin typeface="Archivo Narrow"/>
                <a:ea typeface="Archivo Narrow"/>
                <a:cs typeface="Archivo Narrow"/>
                <a:sym typeface="Archivo Narrow"/>
              </a:defRPr>
            </a:lvl8pPr>
            <a:lvl9pPr lvl="8" algn="ctr">
              <a:spcBef>
                <a:spcPts val="0"/>
              </a:spcBef>
              <a:spcAft>
                <a:spcPts val="0"/>
              </a:spcAft>
              <a:buSzPts val="3600"/>
              <a:buFont typeface="Archivo Narrow"/>
              <a:buNone/>
              <a:defRPr sz="3600" b="1">
                <a:latin typeface="Archivo Narrow"/>
                <a:ea typeface="Archivo Narrow"/>
                <a:cs typeface="Archivo Narrow"/>
                <a:sym typeface="Archivo Narrow"/>
              </a:defRPr>
            </a:lvl9pPr>
          </a:lstStyle>
          <a:p>
            <a:r>
              <a:rPr lang="en-IN" sz="4400" dirty="0"/>
              <a:t>PG MANAGEMENT SYSTEM!</a:t>
            </a:r>
          </a:p>
        </p:txBody>
      </p:sp>
      <p:sp>
        <p:nvSpPr>
          <p:cNvPr id="5" name="Content Placeholder 2">
            <a:extLst>
              <a:ext uri="{FF2B5EF4-FFF2-40B4-BE49-F238E27FC236}">
                <a16:creationId xmlns:a16="http://schemas.microsoft.com/office/drawing/2014/main" id="{9C73F4A8-812B-2589-9FAE-F6A7686657F5}"/>
              </a:ext>
            </a:extLst>
          </p:cNvPr>
          <p:cNvSpPr txBox="1">
            <a:spLocks/>
          </p:cNvSpPr>
          <p:nvPr/>
        </p:nvSpPr>
        <p:spPr>
          <a:xfrm>
            <a:off x="215152" y="1825625"/>
            <a:ext cx="8806005" cy="435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endParaRPr lang="en-IN" sz="3200" b="1" dirty="0"/>
          </a:p>
          <a:p>
            <a:pPr lvl="2" algn="ctr"/>
            <a:r>
              <a:rPr lang="en-IN" sz="2800" b="1" dirty="0"/>
              <a:t>When we think of PG Management System, two questions arise</a:t>
            </a:r>
          </a:p>
          <a:p>
            <a:pPr lvl="2" algn="ctr"/>
            <a:endParaRPr lang="en-IN" sz="2800" b="1" dirty="0"/>
          </a:p>
          <a:p>
            <a:pPr lvl="2" algn="ctr"/>
            <a:r>
              <a:rPr lang="en-IN" sz="4800" b="1" dirty="0"/>
              <a:t>WHAT?</a:t>
            </a:r>
          </a:p>
          <a:p>
            <a:pPr lvl="2" algn="ctr"/>
            <a:r>
              <a:rPr lang="en-IN" sz="4800" b="1" dirty="0"/>
              <a:t>WHY?</a:t>
            </a:r>
          </a:p>
        </p:txBody>
      </p:sp>
    </p:spTree>
    <p:extLst>
      <p:ext uri="{BB962C8B-B14F-4D97-AF65-F5344CB8AC3E}">
        <p14:creationId xmlns:p14="http://schemas.microsoft.com/office/powerpoint/2010/main" val="258991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75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75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5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75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75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887934-AC22-245B-3C46-C13BD487A5D5}"/>
              </a:ext>
            </a:extLst>
          </p:cNvPr>
          <p:cNvSpPr txBox="1"/>
          <p:nvPr/>
        </p:nvSpPr>
        <p:spPr>
          <a:xfrm>
            <a:off x="287246" y="1144146"/>
            <a:ext cx="8371643" cy="2002728"/>
          </a:xfrm>
          <a:prstGeom prst="rect">
            <a:avLst/>
          </a:prstGeom>
          <a:noFill/>
        </p:spPr>
        <p:txBody>
          <a:bodyPr wrap="square" rtlCol="0">
            <a:spAutoFit/>
          </a:bodyPr>
          <a:lstStyle/>
          <a:p>
            <a:pPr marL="285750" indent="-285750">
              <a:lnSpc>
                <a:spcPct val="150000"/>
              </a:lnSpc>
              <a:spcAft>
                <a:spcPts val="800"/>
              </a:spcAft>
              <a:buFont typeface="Arial" panose="020B0604020202020204" pitchFamily="34" charset="0"/>
              <a:buChar char="•"/>
            </a:pPr>
            <a:r>
              <a:rPr lang="en-IN" sz="1600" dirty="0">
                <a:effectLst/>
                <a:latin typeface="Abadi" panose="020B0604020104020204" pitchFamily="34" charset="0"/>
                <a:ea typeface="Calibri" panose="020F0502020204030204" pitchFamily="34" charset="0"/>
                <a:cs typeface="Times New Roman" panose="02020603050405020304" pitchFamily="18" charset="0"/>
              </a:rPr>
              <a:t>The cook head displays the weekly food schedule for the student’s convenience.</a:t>
            </a:r>
          </a:p>
          <a:p>
            <a:pPr marL="285750" indent="-285750">
              <a:lnSpc>
                <a:spcPct val="150000"/>
              </a:lnSpc>
              <a:spcAft>
                <a:spcPts val="800"/>
              </a:spcAft>
              <a:buFont typeface="Arial" panose="020B0604020202020204" pitchFamily="34" charset="0"/>
              <a:buChar char="•"/>
            </a:pPr>
            <a:r>
              <a:rPr lang="en-IN" sz="1600" dirty="0">
                <a:latin typeface="Abadi" panose="020B0604020104020204" pitchFamily="34" charset="0"/>
                <a:ea typeface="Calibri" panose="020F0502020204030204" pitchFamily="34" charset="0"/>
                <a:cs typeface="Times New Roman" panose="02020603050405020304" pitchFamily="18" charset="0"/>
              </a:rPr>
              <a:t>The cook head also</a:t>
            </a:r>
            <a:r>
              <a:rPr lang="en-IN" sz="1600" dirty="0">
                <a:effectLst/>
                <a:latin typeface="Abadi" panose="020B0604020104020204" pitchFamily="34" charset="0"/>
                <a:ea typeface="Calibri" panose="020F0502020204030204" pitchFamily="34" charset="0"/>
                <a:cs typeface="Times New Roman" panose="02020603050405020304" pitchFamily="18" charset="0"/>
              </a:rPr>
              <a:t> alerts the managers regarding the required ingredients and other needs through the application. The ingredients for the food to be prepared are selected by th</a:t>
            </a:r>
            <a:r>
              <a:rPr lang="en-IN" sz="1600" dirty="0">
                <a:latin typeface="Abadi" panose="020B0604020104020204" pitchFamily="34" charset="0"/>
                <a:ea typeface="Calibri" panose="020F0502020204030204" pitchFamily="34" charset="0"/>
                <a:cs typeface="Times New Roman" panose="02020603050405020304" pitchFamily="18" charset="0"/>
              </a:rPr>
              <a:t>e cook-head according to the menu, which are then added to the cart and sent to the manager weekly.</a:t>
            </a:r>
            <a:endParaRPr lang="en-IN" sz="1600" dirty="0">
              <a:effectLst/>
              <a:latin typeface="Abadi" panose="020B060402010402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B48D3311-674A-4966-C4D5-F33ED5CD5433}"/>
              </a:ext>
            </a:extLst>
          </p:cNvPr>
          <p:cNvSpPr txBox="1"/>
          <p:nvPr/>
        </p:nvSpPr>
        <p:spPr>
          <a:xfrm>
            <a:off x="386178" y="674887"/>
            <a:ext cx="3124940" cy="369332"/>
          </a:xfrm>
          <a:prstGeom prst="rect">
            <a:avLst/>
          </a:prstGeom>
          <a:noFill/>
        </p:spPr>
        <p:txBody>
          <a:bodyPr wrap="square" rtlCol="0">
            <a:spAutoFit/>
          </a:bodyPr>
          <a:lstStyle/>
          <a:p>
            <a:r>
              <a:rPr lang="en-IN" sz="1800" b="1" dirty="0">
                <a:latin typeface="Abadi" panose="020B0604020104020204" pitchFamily="34" charset="0"/>
              </a:rPr>
              <a:t>USER 6: COOK HEAD</a:t>
            </a:r>
          </a:p>
        </p:txBody>
      </p:sp>
    </p:spTree>
    <p:extLst>
      <p:ext uri="{BB962C8B-B14F-4D97-AF65-F5344CB8AC3E}">
        <p14:creationId xmlns:p14="http://schemas.microsoft.com/office/powerpoint/2010/main" val="2836036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CF4833-2BAB-F023-6DA1-0AB00575F8C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21</a:t>
            </a:fld>
            <a:endParaRPr lang="en-GB" dirty="0"/>
          </a:p>
        </p:txBody>
      </p:sp>
      <p:sp>
        <p:nvSpPr>
          <p:cNvPr id="4" name="TextBox 3">
            <a:extLst>
              <a:ext uri="{FF2B5EF4-FFF2-40B4-BE49-F238E27FC236}">
                <a16:creationId xmlns:a16="http://schemas.microsoft.com/office/drawing/2014/main" id="{094C8796-5737-5986-9D24-824BBF471ED6}"/>
              </a:ext>
            </a:extLst>
          </p:cNvPr>
          <p:cNvSpPr txBox="1"/>
          <p:nvPr/>
        </p:nvSpPr>
        <p:spPr>
          <a:xfrm>
            <a:off x="287246" y="1371336"/>
            <a:ext cx="8185212" cy="2474652"/>
          </a:xfrm>
          <a:prstGeom prst="rect">
            <a:avLst/>
          </a:prstGeom>
          <a:noFill/>
        </p:spPr>
        <p:txBody>
          <a:bodyPr wrap="square">
            <a:spAutoFit/>
          </a:bodyPr>
          <a:lstStyle/>
          <a:p>
            <a:pPr marL="285750" indent="-285750">
              <a:lnSpc>
                <a:spcPct val="150000"/>
              </a:lnSpc>
              <a:spcAft>
                <a:spcPts val="800"/>
              </a:spcAft>
              <a:buFont typeface="Arial" panose="020B0604020202020204" pitchFamily="34" charset="0"/>
              <a:buChar char="•"/>
            </a:pPr>
            <a:r>
              <a:rPr lang="en-IN" sz="1600" dirty="0">
                <a:latin typeface="Abadi" panose="020B0604020104020204" pitchFamily="34" charset="0"/>
                <a:ea typeface="Calibri" panose="020F0502020204030204" pitchFamily="34" charset="0"/>
                <a:cs typeface="Times New Roman" panose="02020603050405020304" pitchFamily="18" charset="0"/>
              </a:rPr>
              <a:t>The c</a:t>
            </a:r>
            <a:r>
              <a:rPr lang="en-IN" sz="1600" dirty="0">
                <a:effectLst/>
                <a:latin typeface="Abadi" panose="020B0604020104020204" pitchFamily="34" charset="0"/>
                <a:ea typeface="Calibri" panose="020F0502020204030204" pitchFamily="34" charset="0"/>
                <a:cs typeface="Times New Roman" panose="02020603050405020304" pitchFamily="18" charset="0"/>
              </a:rPr>
              <a:t>leaning head manages and organizes the cleaning requests </a:t>
            </a:r>
            <a:r>
              <a:rPr lang="en-IN" sz="1600" dirty="0">
                <a:latin typeface="Abadi" panose="020B0604020104020204" pitchFamily="34" charset="0"/>
                <a:ea typeface="Calibri" panose="020F0502020204030204" pitchFamily="34" charset="0"/>
                <a:cs typeface="Times New Roman" panose="02020603050405020304" pitchFamily="18" charset="0"/>
              </a:rPr>
              <a:t>from different rooms and allots staff for the same.</a:t>
            </a:r>
          </a:p>
          <a:p>
            <a:pPr marL="285750" indent="-285750">
              <a:lnSpc>
                <a:spcPct val="150000"/>
              </a:lnSpc>
              <a:spcAft>
                <a:spcPts val="800"/>
              </a:spcAft>
              <a:buFont typeface="Arial" panose="020B0604020202020204" pitchFamily="34" charset="0"/>
              <a:buChar char="•"/>
            </a:pPr>
            <a:r>
              <a:rPr lang="en-IN" sz="1600" dirty="0">
                <a:latin typeface="Abadi" panose="020B0604020104020204" pitchFamily="34" charset="0"/>
                <a:ea typeface="Calibri" panose="020F0502020204030204" pitchFamily="34" charset="0"/>
                <a:cs typeface="Times New Roman" panose="02020603050405020304" pitchFamily="18" charset="0"/>
              </a:rPr>
              <a:t>The c</a:t>
            </a:r>
            <a:r>
              <a:rPr lang="en-IN" sz="1600" dirty="0">
                <a:effectLst/>
                <a:latin typeface="Abadi" panose="020B0604020104020204" pitchFamily="34" charset="0"/>
                <a:ea typeface="Calibri" panose="020F0502020204030204" pitchFamily="34" charset="0"/>
                <a:cs typeface="Times New Roman" panose="02020603050405020304" pitchFamily="18" charset="0"/>
              </a:rPr>
              <a:t>leaning head records the past cleaning history. A room will only be cleaned </a:t>
            </a:r>
            <a:r>
              <a:rPr lang="en-IN" sz="1600" dirty="0">
                <a:latin typeface="Abadi" panose="020B0604020104020204" pitchFamily="34" charset="0"/>
                <a:ea typeface="Calibri" panose="020F0502020204030204" pitchFamily="34" charset="0"/>
                <a:cs typeface="Times New Roman" panose="02020603050405020304" pitchFamily="18" charset="0"/>
              </a:rPr>
              <a:t>thrice</a:t>
            </a:r>
            <a:r>
              <a:rPr lang="en-IN" sz="1600" dirty="0">
                <a:effectLst/>
                <a:latin typeface="Abadi" panose="020B0604020104020204" pitchFamily="34" charset="0"/>
                <a:ea typeface="Calibri" panose="020F0502020204030204" pitchFamily="34" charset="0"/>
                <a:cs typeface="Times New Roman" panose="02020603050405020304" pitchFamily="18" charset="0"/>
              </a:rPr>
              <a:t> a week and this information is recorded. </a:t>
            </a:r>
          </a:p>
          <a:p>
            <a:pPr marL="285750" indent="-285750">
              <a:lnSpc>
                <a:spcPct val="150000"/>
              </a:lnSpc>
              <a:spcAft>
                <a:spcPts val="800"/>
              </a:spcAft>
              <a:buFont typeface="Arial" panose="020B0604020202020204" pitchFamily="34" charset="0"/>
              <a:buChar char="•"/>
            </a:pPr>
            <a:r>
              <a:rPr lang="en-IN" sz="1600" dirty="0">
                <a:effectLst/>
                <a:latin typeface="Abadi" panose="020B0604020104020204" pitchFamily="34" charset="0"/>
                <a:ea typeface="Calibri" panose="020F0502020204030204" pitchFamily="34" charset="0"/>
                <a:cs typeface="Times New Roman" panose="02020603050405020304" pitchFamily="18" charset="0"/>
              </a:rPr>
              <a:t>The cleaning head is also responsible for going through all the complaints regarding the cleaning of rooms and taking action for the same.</a:t>
            </a:r>
          </a:p>
        </p:txBody>
      </p:sp>
      <p:sp>
        <p:nvSpPr>
          <p:cNvPr id="5" name="TextBox 4">
            <a:extLst>
              <a:ext uri="{FF2B5EF4-FFF2-40B4-BE49-F238E27FC236}">
                <a16:creationId xmlns:a16="http://schemas.microsoft.com/office/drawing/2014/main" id="{5D154125-7E7A-14AD-4419-BA92FEB994AB}"/>
              </a:ext>
            </a:extLst>
          </p:cNvPr>
          <p:cNvSpPr txBox="1"/>
          <p:nvPr/>
        </p:nvSpPr>
        <p:spPr>
          <a:xfrm>
            <a:off x="386178" y="917991"/>
            <a:ext cx="3049480" cy="369332"/>
          </a:xfrm>
          <a:prstGeom prst="rect">
            <a:avLst/>
          </a:prstGeom>
          <a:noFill/>
        </p:spPr>
        <p:txBody>
          <a:bodyPr wrap="square" rtlCol="0">
            <a:spAutoFit/>
          </a:bodyPr>
          <a:lstStyle/>
          <a:p>
            <a:r>
              <a:rPr lang="en-IN" sz="1800" b="1" dirty="0">
                <a:latin typeface="Abadi" panose="020B0604020104020204" pitchFamily="34" charset="0"/>
              </a:rPr>
              <a:t>USER 7: CLEANING HEAD</a:t>
            </a:r>
          </a:p>
        </p:txBody>
      </p:sp>
    </p:spTree>
    <p:extLst>
      <p:ext uri="{BB962C8B-B14F-4D97-AF65-F5344CB8AC3E}">
        <p14:creationId xmlns:p14="http://schemas.microsoft.com/office/powerpoint/2010/main" val="1405619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58713-58A9-6286-EE13-13CC8EE623DD}"/>
              </a:ext>
            </a:extLst>
          </p:cNvPr>
          <p:cNvSpPr>
            <a:spLocks noGrp="1"/>
          </p:cNvSpPr>
          <p:nvPr>
            <p:ph type="title"/>
          </p:nvPr>
        </p:nvSpPr>
        <p:spPr/>
        <p:txBody>
          <a:bodyPr/>
          <a:lstStyle/>
          <a:p>
            <a:r>
              <a:rPr lang="en-IN" dirty="0"/>
              <a:t>THANK YOU!!</a:t>
            </a:r>
          </a:p>
        </p:txBody>
      </p:sp>
      <p:sp>
        <p:nvSpPr>
          <p:cNvPr id="3" name="Slide Number Placeholder 2">
            <a:extLst>
              <a:ext uri="{FF2B5EF4-FFF2-40B4-BE49-F238E27FC236}">
                <a16:creationId xmlns:a16="http://schemas.microsoft.com/office/drawing/2014/main" id="{414FC98A-BC31-0FC4-A53C-478B41ED951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22</a:t>
            </a:fld>
            <a:endParaRPr lang="en-GB" dirty="0"/>
          </a:p>
        </p:txBody>
      </p:sp>
    </p:spTree>
    <p:extLst>
      <p:ext uri="{BB962C8B-B14F-4D97-AF65-F5344CB8AC3E}">
        <p14:creationId xmlns:p14="http://schemas.microsoft.com/office/powerpoint/2010/main" val="215439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D0BE569-F8A1-5A96-5F7B-A46DA0DD52C0}"/>
              </a:ext>
            </a:extLst>
          </p:cNvPr>
          <p:cNvSpPr>
            <a:spLocks noGrp="1"/>
          </p:cNvSpPr>
          <p:nvPr>
            <p:ph type="title"/>
          </p:nvPr>
        </p:nvSpPr>
        <p:spPr>
          <a:xfrm>
            <a:off x="478301" y="1005080"/>
            <a:ext cx="7900525" cy="995915"/>
          </a:xfrm>
        </p:spPr>
        <p:txBody>
          <a:bodyPr/>
          <a:lstStyle/>
          <a:p>
            <a:r>
              <a:rPr lang="en-IN" sz="4400" dirty="0">
                <a:latin typeface="Abadi" panose="020B0604020104020204" pitchFamily="34" charset="0"/>
              </a:rPr>
              <a:t> </a:t>
            </a:r>
            <a:r>
              <a:rPr lang="en-IN" dirty="0">
                <a:latin typeface="Abadi" panose="020B0604020104020204" pitchFamily="34" charset="0"/>
              </a:rPr>
              <a:t>WHAT IS PG MANAGEMENT SYSTEM?</a:t>
            </a:r>
          </a:p>
        </p:txBody>
      </p:sp>
      <p:sp>
        <p:nvSpPr>
          <p:cNvPr id="7" name="Content Placeholder 2">
            <a:extLst>
              <a:ext uri="{FF2B5EF4-FFF2-40B4-BE49-F238E27FC236}">
                <a16:creationId xmlns:a16="http://schemas.microsoft.com/office/drawing/2014/main" id="{A26DA2BE-B361-E2E1-92D1-1666AB98192C}"/>
              </a:ext>
            </a:extLst>
          </p:cNvPr>
          <p:cNvSpPr txBox="1">
            <a:spLocks/>
          </p:cNvSpPr>
          <p:nvPr/>
        </p:nvSpPr>
        <p:spPr>
          <a:xfrm>
            <a:off x="481472" y="2814919"/>
            <a:ext cx="7900525" cy="326922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IN" sz="2000" dirty="0">
                <a:latin typeface="Abadi" panose="020B0604020104020204" pitchFamily="34" charset="0"/>
              </a:rPr>
              <a:t>This website aims to give a complete package to a PG(paying guest), leading to the complete digitalization of the organization. Be it the attendance of the student, rent of the room, ordering ingredients for the kitchen, the salary of employees, or room cleaning services, it makes the working of a PG a lot easier by bringing everything together in a student-friendly manner.</a:t>
            </a:r>
          </a:p>
        </p:txBody>
      </p:sp>
    </p:spTree>
    <p:extLst>
      <p:ext uri="{BB962C8B-B14F-4D97-AF65-F5344CB8AC3E}">
        <p14:creationId xmlns:p14="http://schemas.microsoft.com/office/powerpoint/2010/main" val="1968336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BC8F5F-94A7-BC25-13BA-8EFE7B668AD6}"/>
              </a:ext>
            </a:extLst>
          </p:cNvPr>
          <p:cNvSpPr>
            <a:spLocks noGrp="1"/>
          </p:cNvSpPr>
          <p:nvPr>
            <p:ph type="title"/>
          </p:nvPr>
        </p:nvSpPr>
        <p:spPr>
          <a:xfrm>
            <a:off x="289460" y="1082303"/>
            <a:ext cx="8690578" cy="1325563"/>
          </a:xfrm>
        </p:spPr>
        <p:txBody>
          <a:bodyPr/>
          <a:lstStyle/>
          <a:p>
            <a:r>
              <a:rPr lang="en-IN" dirty="0">
                <a:latin typeface="Abadi" panose="020B0604020104020204" pitchFamily="34" charset="0"/>
              </a:rPr>
              <a:t>WHY PG MANAGEMENT SYSTEM?</a:t>
            </a:r>
          </a:p>
        </p:txBody>
      </p:sp>
      <p:sp>
        <p:nvSpPr>
          <p:cNvPr id="5" name="Content Placeholder 2">
            <a:extLst>
              <a:ext uri="{FF2B5EF4-FFF2-40B4-BE49-F238E27FC236}">
                <a16:creationId xmlns:a16="http://schemas.microsoft.com/office/drawing/2014/main" id="{12FFB00B-0D87-92D8-5AA6-B3096E8F44A3}"/>
              </a:ext>
            </a:extLst>
          </p:cNvPr>
          <p:cNvSpPr txBox="1">
            <a:spLocks/>
          </p:cNvSpPr>
          <p:nvPr/>
        </p:nvSpPr>
        <p:spPr>
          <a:xfrm>
            <a:off x="226711" y="2274466"/>
            <a:ext cx="8690578" cy="217566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IN" sz="1600" dirty="0">
                <a:latin typeface="Abadi" panose="020B0604020104020204" pitchFamily="34" charset="0"/>
              </a:rPr>
              <a:t>AN ANSWER TO THE QUESTION, “WHY DO WE USE TECHNOLOGY?” IS A DIRECT ANSWER TO THIS AS WELL.</a:t>
            </a:r>
          </a:p>
          <a:p>
            <a:endParaRPr lang="en-IN" sz="1600" dirty="0">
              <a:latin typeface="Abadi" panose="020B0604020104020204" pitchFamily="34" charset="0"/>
            </a:endParaRPr>
          </a:p>
          <a:p>
            <a:r>
              <a:rPr lang="en-IN" sz="1600" dirty="0">
                <a:latin typeface="Abadi" panose="020B0604020104020204" pitchFamily="34" charset="0"/>
              </a:rPr>
              <a:t>PG management system eases the work of the owner, the manager, and the wardens, and provides a sense of security to the parents about their kids. It helps the students keep track of their activities in the PG and records their time spent in the PG through the attendance feature. One of the major features of this application is a forum where the students and parents can express their grievances and issue complaints, which are then looked into by the manager or the wardens of the specified unit. </a:t>
            </a:r>
          </a:p>
        </p:txBody>
      </p:sp>
    </p:spTree>
    <p:extLst>
      <p:ext uri="{BB962C8B-B14F-4D97-AF65-F5344CB8AC3E}">
        <p14:creationId xmlns:p14="http://schemas.microsoft.com/office/powerpoint/2010/main" val="2352143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20061-BEB1-0EB8-4082-05B51E4A480C}"/>
              </a:ext>
            </a:extLst>
          </p:cNvPr>
          <p:cNvSpPr>
            <a:spLocks noGrp="1"/>
          </p:cNvSpPr>
          <p:nvPr>
            <p:ph type="title"/>
          </p:nvPr>
        </p:nvSpPr>
        <p:spPr>
          <a:xfrm>
            <a:off x="-154464" y="608694"/>
            <a:ext cx="8520600" cy="1122300"/>
          </a:xfrm>
        </p:spPr>
        <p:txBody>
          <a:bodyPr/>
          <a:lstStyle/>
          <a:p>
            <a:r>
              <a:rPr lang="en-IN" dirty="0"/>
              <a:t>PROBLEM WITH THE EXISTING SYSTEM</a:t>
            </a:r>
          </a:p>
        </p:txBody>
      </p:sp>
      <p:sp>
        <p:nvSpPr>
          <p:cNvPr id="3" name="Slide Number Placeholder 2">
            <a:extLst>
              <a:ext uri="{FF2B5EF4-FFF2-40B4-BE49-F238E27FC236}">
                <a16:creationId xmlns:a16="http://schemas.microsoft.com/office/drawing/2014/main" id="{69FE7C0F-9C60-2E66-0C45-B2A7C053691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a:t>
            </a:fld>
            <a:endParaRPr lang="en-GB" dirty="0"/>
          </a:p>
        </p:txBody>
      </p:sp>
      <p:sp>
        <p:nvSpPr>
          <p:cNvPr id="5" name="TextBox 4">
            <a:extLst>
              <a:ext uri="{FF2B5EF4-FFF2-40B4-BE49-F238E27FC236}">
                <a16:creationId xmlns:a16="http://schemas.microsoft.com/office/drawing/2014/main" id="{650CB973-CBAF-2AC7-6F90-51B8BF323EF8}"/>
              </a:ext>
            </a:extLst>
          </p:cNvPr>
          <p:cNvSpPr txBox="1"/>
          <p:nvPr/>
        </p:nvSpPr>
        <p:spPr>
          <a:xfrm>
            <a:off x="1054783" y="1639756"/>
            <a:ext cx="8089217" cy="4401205"/>
          </a:xfrm>
          <a:prstGeom prst="rect">
            <a:avLst/>
          </a:prstGeom>
          <a:noFill/>
        </p:spPr>
        <p:txBody>
          <a:bodyPr wrap="square">
            <a:spAutoFit/>
          </a:bodyPr>
          <a:lstStyle/>
          <a:p>
            <a:r>
              <a:rPr lang="en-IN" dirty="0"/>
              <a:t>Existing system is based on manual work and all the process are done</a:t>
            </a:r>
          </a:p>
          <a:p>
            <a:r>
              <a:rPr lang="en-IN" dirty="0"/>
              <a:t>manually, so they maintain registers and files for recording all the details of</a:t>
            </a:r>
          </a:p>
          <a:p>
            <a:r>
              <a:rPr lang="en-IN" dirty="0"/>
              <a:t>the system.</a:t>
            </a:r>
          </a:p>
          <a:p>
            <a:endParaRPr lang="en-IN" dirty="0"/>
          </a:p>
          <a:p>
            <a:r>
              <a:rPr lang="en-IN" dirty="0"/>
              <a:t>They maintain several registers for recording the entry of daily transactions</a:t>
            </a:r>
          </a:p>
          <a:p>
            <a:r>
              <a:rPr lang="en-IN" dirty="0"/>
              <a:t>such as visitors visited the hostel, visitor drop the message for a particular</a:t>
            </a:r>
          </a:p>
          <a:p>
            <a:r>
              <a:rPr lang="en-IN" dirty="0"/>
              <a:t>student, etc.</a:t>
            </a:r>
          </a:p>
          <a:p>
            <a:endParaRPr lang="en-IN" dirty="0"/>
          </a:p>
          <a:p>
            <a:r>
              <a:rPr lang="en-IN" dirty="0"/>
              <a:t>They maintain the record of the students so they keep each and every</a:t>
            </a:r>
          </a:p>
          <a:p>
            <a:r>
              <a:rPr lang="en-IN" dirty="0"/>
              <a:t>information regarding the students in the student master file. In the similar</a:t>
            </a:r>
          </a:p>
          <a:p>
            <a:r>
              <a:rPr lang="en-IN" dirty="0"/>
              <a:t>fashion they maintain the records of their fees so they keep each and every</a:t>
            </a:r>
          </a:p>
          <a:p>
            <a:r>
              <a:rPr lang="en-IN" dirty="0"/>
              <a:t>information regarding their fees details in the fees master file.</a:t>
            </a:r>
          </a:p>
          <a:p>
            <a:endParaRPr lang="en-IN" dirty="0"/>
          </a:p>
          <a:p>
            <a:r>
              <a:rPr lang="en-IN" dirty="0"/>
              <a:t>They keep the bill Book or receipt Book to maintain the record for the fees</a:t>
            </a:r>
          </a:p>
          <a:p>
            <a:r>
              <a:rPr lang="en-IN" dirty="0"/>
              <a:t>collected by the student.</a:t>
            </a:r>
          </a:p>
          <a:p>
            <a:endParaRPr lang="en-IN" dirty="0"/>
          </a:p>
          <a:p>
            <a:r>
              <a:rPr lang="en-IN" dirty="0"/>
              <a:t>They maintain the register or Book for staff so they can pay the salary.</a:t>
            </a:r>
          </a:p>
          <a:p>
            <a:endParaRPr lang="en-IN" dirty="0"/>
          </a:p>
          <a:p>
            <a:r>
              <a:rPr lang="en-IN" dirty="0"/>
              <a:t>Thus maintaining Staff information, Student Information, Visitors information,</a:t>
            </a:r>
          </a:p>
          <a:p>
            <a:r>
              <a:rPr lang="en-IN" dirty="0"/>
              <a:t>Check-in and Checkout information and all the things are done manually.</a:t>
            </a:r>
          </a:p>
        </p:txBody>
      </p:sp>
    </p:spTree>
    <p:extLst>
      <p:ext uri="{BB962C8B-B14F-4D97-AF65-F5344CB8AC3E}">
        <p14:creationId xmlns:p14="http://schemas.microsoft.com/office/powerpoint/2010/main" val="3494934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526A36-27D7-BBE5-CC2D-561AC0F60EA0}"/>
              </a:ext>
            </a:extLst>
          </p:cNvPr>
          <p:cNvSpPr>
            <a:spLocks noGrp="1"/>
          </p:cNvSpPr>
          <p:nvPr>
            <p:ph type="title"/>
          </p:nvPr>
        </p:nvSpPr>
        <p:spPr>
          <a:xfrm>
            <a:off x="316356" y="777503"/>
            <a:ext cx="8690578" cy="1325563"/>
          </a:xfrm>
        </p:spPr>
        <p:txBody>
          <a:bodyPr/>
          <a:lstStyle/>
          <a:p>
            <a:r>
              <a:rPr lang="en-IN" b="1" dirty="0"/>
              <a:t>HOW IS PG MANAGEMENT SYSTEM  DIFFERENT FROM OTHER WEBSITES?</a:t>
            </a:r>
          </a:p>
        </p:txBody>
      </p:sp>
      <p:sp>
        <p:nvSpPr>
          <p:cNvPr id="5" name="Content Placeholder 2">
            <a:extLst>
              <a:ext uri="{FF2B5EF4-FFF2-40B4-BE49-F238E27FC236}">
                <a16:creationId xmlns:a16="http://schemas.microsoft.com/office/drawing/2014/main" id="{6E4BF587-DA2B-824F-C361-EA17A862FC64}"/>
              </a:ext>
            </a:extLst>
          </p:cNvPr>
          <p:cNvSpPr txBox="1">
            <a:spLocks/>
          </p:cNvSpPr>
          <p:nvPr/>
        </p:nvSpPr>
        <p:spPr>
          <a:xfrm>
            <a:off x="316356" y="2238003"/>
            <a:ext cx="8690578" cy="3143622"/>
          </a:xfrm>
          <a:prstGeom prst="rect">
            <a:avLst/>
          </a:prstGeom>
          <a:effectLst>
            <a:glow rad="228600">
              <a:schemeClr val="accent4">
                <a:satMod val="175000"/>
                <a:alpha val="40000"/>
              </a:schemeClr>
            </a:glow>
          </a:effectLst>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IN" sz="1800" dirty="0"/>
              <a:t>There might be some websites about PG managing including taking care of the rent and attendance, but this application completely digitalizes the working of the Paying Guest service.</a:t>
            </a:r>
          </a:p>
          <a:p>
            <a:endParaRPr lang="en-IN" sz="1800" dirty="0"/>
          </a:p>
          <a:p>
            <a:r>
              <a:rPr lang="en-IN" sz="1800" dirty="0"/>
              <a:t>Thus to bring it in, </a:t>
            </a:r>
            <a:endParaRPr lang="en-IN" sz="1800" b="1" dirty="0">
              <a:solidFill>
                <a:schemeClr val="tx1"/>
              </a:solidFill>
              <a:effectLst>
                <a:outerShdw blurRad="38100" dist="38100" dir="2700000" algn="tl">
                  <a:srgbClr val="000000">
                    <a:alpha val="43137"/>
                  </a:srgbClr>
                </a:outerShdw>
              </a:effectLst>
            </a:endParaRPr>
          </a:p>
          <a:p>
            <a:endParaRPr lang="en-IN" sz="2400" dirty="0"/>
          </a:p>
          <a:p>
            <a:r>
              <a:rPr lang="en-IN" sz="1800" dirty="0"/>
              <a:t>“</a:t>
            </a:r>
            <a:r>
              <a:rPr lang="en-IN" sz="1800" b="1" i="1" dirty="0">
                <a:effectLst>
                  <a:outerShdw blurRad="38100" dist="38100" dir="2700000" algn="tl">
                    <a:srgbClr val="000000">
                      <a:alpha val="43137"/>
                    </a:srgbClr>
                  </a:outerShdw>
                </a:effectLst>
              </a:rPr>
              <a:t>WE ARE CLUBBING ALL THE FEATURES OF WEBSITES WHICH ARE PRESENT IN THE MARKET AND, ALONG WITH THEM, MANY EXCLUSIVE FEATURES WHICH HAVE YET TO BE DIGITALIZED</a:t>
            </a:r>
            <a:r>
              <a:rPr lang="en-IN" sz="2400" dirty="0"/>
              <a:t>”</a:t>
            </a:r>
          </a:p>
        </p:txBody>
      </p:sp>
    </p:spTree>
    <p:extLst>
      <p:ext uri="{BB962C8B-B14F-4D97-AF65-F5344CB8AC3E}">
        <p14:creationId xmlns:p14="http://schemas.microsoft.com/office/powerpoint/2010/main" val="3598368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FD95D6-4BC7-814E-62B1-0398A7F385C8}"/>
              </a:ext>
            </a:extLst>
          </p:cNvPr>
          <p:cNvSpPr>
            <a:spLocks noGrp="1"/>
          </p:cNvSpPr>
          <p:nvPr>
            <p:ph type="title"/>
          </p:nvPr>
        </p:nvSpPr>
        <p:spPr>
          <a:xfrm>
            <a:off x="187173" y="741643"/>
            <a:ext cx="4054219" cy="1325563"/>
          </a:xfrm>
        </p:spPr>
        <p:txBody>
          <a:bodyPr/>
          <a:lstStyle/>
          <a:p>
            <a:r>
              <a:rPr lang="en-IN" b="1" dirty="0"/>
              <a:t>MAIN MODULES:</a:t>
            </a:r>
          </a:p>
        </p:txBody>
      </p:sp>
      <p:sp>
        <p:nvSpPr>
          <p:cNvPr id="6" name="TextBox 5">
            <a:extLst>
              <a:ext uri="{FF2B5EF4-FFF2-40B4-BE49-F238E27FC236}">
                <a16:creationId xmlns:a16="http://schemas.microsoft.com/office/drawing/2014/main" id="{B96850C8-727C-9FF3-4B8D-060559882D98}"/>
              </a:ext>
            </a:extLst>
          </p:cNvPr>
          <p:cNvSpPr txBox="1"/>
          <p:nvPr/>
        </p:nvSpPr>
        <p:spPr>
          <a:xfrm>
            <a:off x="3196400" y="1927412"/>
            <a:ext cx="2751200" cy="3785652"/>
          </a:xfrm>
          <a:prstGeom prst="rect">
            <a:avLst/>
          </a:prstGeom>
          <a:noFill/>
        </p:spPr>
        <p:txBody>
          <a:bodyPr wrap="square" rtlCol="0">
            <a:spAutoFit/>
          </a:bodyPr>
          <a:lstStyle/>
          <a:p>
            <a:pPr marL="285750" indent="-285750">
              <a:buFont typeface="Arial" panose="020B0604020202020204" pitchFamily="34" charset="0"/>
              <a:buChar char="•"/>
            </a:pPr>
            <a:r>
              <a:rPr lang="en-IN" sz="2400" dirty="0"/>
              <a:t>RENT</a:t>
            </a:r>
          </a:p>
          <a:p>
            <a:pPr marL="285750" indent="-285750">
              <a:buFont typeface="Arial" panose="020B0604020202020204" pitchFamily="34" charset="0"/>
              <a:buChar char="•"/>
            </a:pPr>
            <a:r>
              <a:rPr lang="en-IN" sz="2400" dirty="0"/>
              <a:t>ATTENDANCE</a:t>
            </a:r>
          </a:p>
          <a:p>
            <a:pPr marL="285750" indent="-285750">
              <a:buFont typeface="Arial" panose="020B0604020202020204" pitchFamily="34" charset="0"/>
              <a:buChar char="•"/>
            </a:pPr>
            <a:r>
              <a:rPr lang="en-IN" sz="2400" dirty="0"/>
              <a:t>SALARY</a:t>
            </a:r>
          </a:p>
          <a:p>
            <a:pPr marL="285750" indent="-285750">
              <a:buFont typeface="Arial" panose="020B0604020202020204" pitchFamily="34" charset="0"/>
              <a:buChar char="•"/>
            </a:pPr>
            <a:r>
              <a:rPr lang="en-IN" sz="2400" dirty="0"/>
              <a:t>CLEANING</a:t>
            </a:r>
          </a:p>
          <a:p>
            <a:pPr marL="285750" indent="-285750">
              <a:buFont typeface="Arial" panose="020B0604020202020204" pitchFamily="34" charset="0"/>
              <a:buChar char="•"/>
            </a:pPr>
            <a:r>
              <a:rPr lang="en-IN" sz="2400" dirty="0"/>
              <a:t>ORDER</a:t>
            </a:r>
          </a:p>
          <a:p>
            <a:pPr marL="285750" indent="-285750">
              <a:buFont typeface="Arial" panose="020B0604020202020204" pitchFamily="34" charset="0"/>
              <a:buChar char="•"/>
            </a:pPr>
            <a:r>
              <a:rPr lang="en-IN" sz="2400" dirty="0"/>
              <a:t>ROOMS</a:t>
            </a:r>
          </a:p>
          <a:p>
            <a:pPr marL="285750" indent="-285750">
              <a:buFont typeface="Arial" panose="020B0604020202020204" pitchFamily="34" charset="0"/>
              <a:buChar char="•"/>
            </a:pPr>
            <a:r>
              <a:rPr lang="en-IN" sz="2400" dirty="0"/>
              <a:t>GALLERY</a:t>
            </a:r>
          </a:p>
          <a:p>
            <a:pPr marL="285750" indent="-285750">
              <a:buFont typeface="Arial" panose="020B0604020202020204" pitchFamily="34" charset="0"/>
              <a:buChar char="•"/>
            </a:pPr>
            <a:r>
              <a:rPr lang="en-IN" sz="2400" dirty="0"/>
              <a:t>FEEDBACKS</a:t>
            </a:r>
          </a:p>
          <a:p>
            <a:pPr marL="285750" indent="-285750">
              <a:buFont typeface="Arial" panose="020B0604020202020204" pitchFamily="34" charset="0"/>
              <a:buChar char="•"/>
            </a:pPr>
            <a:r>
              <a:rPr lang="en-IN" sz="2400" dirty="0"/>
              <a:t>EMPLOYEES</a:t>
            </a:r>
          </a:p>
          <a:p>
            <a:pPr marL="285750" indent="-285750">
              <a:buFont typeface="Arial" panose="020B0604020202020204" pitchFamily="34" charset="0"/>
              <a:buChar char="•"/>
            </a:pPr>
            <a:r>
              <a:rPr lang="en-IN" sz="2400" dirty="0"/>
              <a:t>PROFILE</a:t>
            </a:r>
          </a:p>
        </p:txBody>
      </p:sp>
    </p:spTree>
    <p:extLst>
      <p:ext uri="{BB962C8B-B14F-4D97-AF65-F5344CB8AC3E}">
        <p14:creationId xmlns:p14="http://schemas.microsoft.com/office/powerpoint/2010/main" val="122648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4DED42-8B5B-6EAF-341C-5D32E9130747}"/>
              </a:ext>
            </a:extLst>
          </p:cNvPr>
          <p:cNvSpPr>
            <a:spLocks noGrp="1"/>
          </p:cNvSpPr>
          <p:nvPr>
            <p:ph type="title"/>
          </p:nvPr>
        </p:nvSpPr>
        <p:spPr>
          <a:xfrm>
            <a:off x="-21910" y="490633"/>
            <a:ext cx="6368921" cy="1325563"/>
          </a:xfrm>
        </p:spPr>
        <p:txBody>
          <a:bodyPr/>
          <a:lstStyle/>
          <a:p>
            <a:r>
              <a:rPr lang="en-IN" sz="4800" dirty="0"/>
              <a:t>VARIOUS USERS ARE:</a:t>
            </a:r>
          </a:p>
        </p:txBody>
      </p:sp>
      <p:sp>
        <p:nvSpPr>
          <p:cNvPr id="5" name="TextBox 4">
            <a:extLst>
              <a:ext uri="{FF2B5EF4-FFF2-40B4-BE49-F238E27FC236}">
                <a16:creationId xmlns:a16="http://schemas.microsoft.com/office/drawing/2014/main" id="{F6712A51-1104-9AA7-2760-52C620F7C055}"/>
              </a:ext>
            </a:extLst>
          </p:cNvPr>
          <p:cNvSpPr txBox="1"/>
          <p:nvPr/>
        </p:nvSpPr>
        <p:spPr>
          <a:xfrm>
            <a:off x="3285564" y="2043953"/>
            <a:ext cx="2572871" cy="3046988"/>
          </a:xfrm>
          <a:prstGeom prst="rect">
            <a:avLst/>
          </a:prstGeom>
          <a:noFill/>
        </p:spPr>
        <p:txBody>
          <a:bodyPr wrap="square" rtlCol="0">
            <a:spAutoFit/>
          </a:bodyPr>
          <a:lstStyle/>
          <a:p>
            <a:pPr marL="285750" indent="-285750">
              <a:buFont typeface="Arial" panose="020B0604020202020204" pitchFamily="34" charset="0"/>
              <a:buChar char="•"/>
            </a:pPr>
            <a:r>
              <a:rPr lang="en-IN" sz="2400" dirty="0"/>
              <a:t>OWNER</a:t>
            </a:r>
          </a:p>
          <a:p>
            <a:pPr marL="285750" indent="-285750">
              <a:buFont typeface="Arial" panose="020B0604020202020204" pitchFamily="34" charset="0"/>
              <a:buChar char="•"/>
            </a:pPr>
            <a:r>
              <a:rPr lang="en-IN" sz="2400" dirty="0"/>
              <a:t>MANAGER</a:t>
            </a:r>
          </a:p>
          <a:p>
            <a:pPr marL="285750" indent="-285750">
              <a:buFont typeface="Arial" panose="020B0604020202020204" pitchFamily="34" charset="0"/>
              <a:buChar char="•"/>
            </a:pPr>
            <a:r>
              <a:rPr lang="en-IN" sz="2400" dirty="0"/>
              <a:t>WARDEN</a:t>
            </a:r>
          </a:p>
          <a:p>
            <a:pPr marL="285750" indent="-285750">
              <a:buFont typeface="Arial" panose="020B0604020202020204" pitchFamily="34" charset="0"/>
              <a:buChar char="•"/>
            </a:pPr>
            <a:r>
              <a:rPr lang="en-IN" sz="2400" dirty="0"/>
              <a:t>STUDENT</a:t>
            </a:r>
          </a:p>
          <a:p>
            <a:pPr marL="285750" indent="-285750">
              <a:buFont typeface="Arial" panose="020B0604020202020204" pitchFamily="34" charset="0"/>
              <a:buChar char="•"/>
            </a:pPr>
            <a:r>
              <a:rPr lang="en-IN" sz="2400" dirty="0"/>
              <a:t>PARENT</a:t>
            </a:r>
          </a:p>
          <a:p>
            <a:pPr marL="285750" indent="-285750">
              <a:buFont typeface="Arial" panose="020B0604020202020204" pitchFamily="34" charset="0"/>
              <a:buChar char="•"/>
            </a:pPr>
            <a:r>
              <a:rPr lang="en-IN" sz="2400" dirty="0"/>
              <a:t>COOKS</a:t>
            </a:r>
          </a:p>
          <a:p>
            <a:pPr marL="285750" indent="-285750">
              <a:buFont typeface="Arial" panose="020B0604020202020204" pitchFamily="34" charset="0"/>
              <a:buChar char="•"/>
            </a:pPr>
            <a:r>
              <a:rPr lang="en-IN" sz="2400" dirty="0"/>
              <a:t>CLEANERS</a:t>
            </a:r>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3182680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342E50-623D-52A7-857F-7A5651034D66}"/>
              </a:ext>
            </a:extLst>
          </p:cNvPr>
          <p:cNvSpPr txBox="1"/>
          <p:nvPr/>
        </p:nvSpPr>
        <p:spPr>
          <a:xfrm>
            <a:off x="439271" y="800853"/>
            <a:ext cx="4589928" cy="646331"/>
          </a:xfrm>
          <a:prstGeom prst="rect">
            <a:avLst/>
          </a:prstGeom>
          <a:noFill/>
        </p:spPr>
        <p:txBody>
          <a:bodyPr wrap="square">
            <a:spAutoFit/>
          </a:bodyPr>
          <a:lstStyle/>
          <a:p>
            <a:r>
              <a:rPr lang="en-IN" sz="3600" dirty="0"/>
              <a:t>SCHEMA DIAGRAM:</a:t>
            </a:r>
          </a:p>
        </p:txBody>
      </p:sp>
      <p:pic>
        <p:nvPicPr>
          <p:cNvPr id="3" name="Picture 2">
            <a:hlinkClick r:id="rId2" action="ppaction://hlinkfile"/>
            <a:extLst>
              <a:ext uri="{FF2B5EF4-FFF2-40B4-BE49-F238E27FC236}">
                <a16:creationId xmlns:a16="http://schemas.microsoft.com/office/drawing/2014/main" id="{699916C8-2EA7-80B9-B963-2D6932F93888}"/>
              </a:ext>
            </a:extLst>
          </p:cNvPr>
          <p:cNvPicPr>
            <a:picLocks noChangeAspect="1"/>
          </p:cNvPicPr>
          <p:nvPr/>
        </p:nvPicPr>
        <p:blipFill>
          <a:blip r:embed="rId3"/>
          <a:stretch>
            <a:fillRect/>
          </a:stretch>
        </p:blipFill>
        <p:spPr>
          <a:xfrm>
            <a:off x="1001500" y="1572756"/>
            <a:ext cx="7141000" cy="4602383"/>
          </a:xfrm>
          <a:prstGeom prst="rect">
            <a:avLst/>
          </a:prstGeom>
        </p:spPr>
      </p:pic>
    </p:spTree>
    <p:extLst>
      <p:ext uri="{BB962C8B-B14F-4D97-AF65-F5344CB8AC3E}">
        <p14:creationId xmlns:p14="http://schemas.microsoft.com/office/powerpoint/2010/main" val="1668552908"/>
      </p:ext>
    </p:extLst>
  </p:cSld>
  <p:clrMapOvr>
    <a:masterClrMapping/>
  </p:clrMapOvr>
</p:sld>
</file>

<file path=ppt/theme/theme1.xml><?xml version="1.0" encoding="utf-8"?>
<a:theme xmlns:a="http://schemas.openxmlformats.org/drawingml/2006/main" name="Theme1">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3B5B12B6B6B2469AAB239A86056523" ma:contentTypeVersion="4" ma:contentTypeDescription="Create a new document." ma:contentTypeScope="" ma:versionID="0b35234457851bb6a23de37daf41dc26">
  <xsd:schema xmlns:xsd="http://www.w3.org/2001/XMLSchema" xmlns:xs="http://www.w3.org/2001/XMLSchema" xmlns:p="http://schemas.microsoft.com/office/2006/metadata/properties" xmlns:ns3="fd097bad-c9d1-4c54-9049-f11bf0bdcd2b" targetNamespace="http://schemas.microsoft.com/office/2006/metadata/properties" ma:root="true" ma:fieldsID="1d110dd84079f3850acf0819325a2335" ns3:_="">
    <xsd:import namespace="fd097bad-c9d1-4c54-9049-f11bf0bdcd2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097bad-c9d1-4c54-9049-f11bf0bdcd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D135C8-802B-4407-9A2E-2537B30F53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097bad-c9d1-4c54-9049-f11bf0bdcd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E2E878-29E8-43A6-AF18-41A4CC01E146}">
  <ds:schemaRefs>
    <ds:schemaRef ds:uri="http://schemas.microsoft.com/sharepoint/v3/contenttype/forms"/>
  </ds:schemaRefs>
</ds:datastoreItem>
</file>

<file path=customXml/itemProps3.xml><?xml version="1.0" encoding="utf-8"?>
<ds:datastoreItem xmlns:ds="http://schemas.openxmlformats.org/officeDocument/2006/customXml" ds:itemID="{DEBB4C37-3EBF-46CD-A3EE-9A5C3EFF7FA5}">
  <ds:schemaRefs>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schemas.microsoft.com/office/infopath/2007/PartnerControls"/>
    <ds:schemaRef ds:uri="http://purl.org/dc/terms/"/>
    <ds:schemaRef ds:uri="fd097bad-c9d1-4c54-9049-f11bf0bdcd2b"/>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christ template</Template>
  <TotalTime>599</TotalTime>
  <Words>1423</Words>
  <Application>Microsoft Office PowerPoint</Application>
  <PresentationFormat>On-screen Show (4:3)</PresentationFormat>
  <Paragraphs>128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Abadi</vt:lpstr>
      <vt:lpstr>Archivo Narrow</vt:lpstr>
      <vt:lpstr>Calibri</vt:lpstr>
      <vt:lpstr>Arial</vt:lpstr>
      <vt:lpstr>Georgia</vt:lpstr>
      <vt:lpstr>Theme1</vt:lpstr>
      <vt:lpstr>PowerPoint Presentation</vt:lpstr>
      <vt:lpstr>PowerPoint Presentation</vt:lpstr>
      <vt:lpstr> WHAT IS PG MANAGEMENT SYSTEM?</vt:lpstr>
      <vt:lpstr>WHY PG MANAGEMENT SYSTEM?</vt:lpstr>
      <vt:lpstr>PROBLEM WITH THE EXISTING SYSTEM</vt:lpstr>
      <vt:lpstr>HOW IS PG MANAGEMENT SYSTEM  DIFFERENT FROM OTHER WEBSITES?</vt:lpstr>
      <vt:lpstr>MAIN MODULES:</vt:lpstr>
      <vt:lpstr>VARIOUS USERS ARE:</vt:lpstr>
      <vt:lpstr>PowerPoint Presentation</vt:lpstr>
      <vt:lpstr>PowerPoint Presentation</vt:lpstr>
      <vt:lpstr>PowerPoint Presentation</vt:lpstr>
      <vt:lpstr>PowerPoint Presentation</vt:lpstr>
      <vt:lpstr>USER 1: OWNER</vt:lpstr>
      <vt:lpstr>SAMPLE WEB PAGE:</vt:lpstr>
      <vt:lpstr>PowerPoint Presentation</vt:lpstr>
      <vt:lpstr>PowerPoint Presentation</vt:lpstr>
      <vt:lpstr>USER 3: WARDEN</vt:lpstr>
      <vt:lpstr>USER 4: STUDENT</vt:lpstr>
      <vt:lpstr>USER 5: PARENT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Krishi Agarwal</dc:creator>
  <cp:lastModifiedBy>Krishi Agarwal</cp:lastModifiedBy>
  <cp:revision>10</cp:revision>
  <dcterms:created xsi:type="dcterms:W3CDTF">2023-01-23T08:46:28Z</dcterms:created>
  <dcterms:modified xsi:type="dcterms:W3CDTF">2023-02-07T05:13:31Z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0x010100E23B5B12B6B6B2469AAB239A86056523</vt:lpwstr>
  </property>
</Properties>
</file>