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171cc9ca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171cc9ca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1907d6f3a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1907d6f3a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1907d6f3a_1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1907d6f3a_1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1907d6f3a_1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1907d6f3a_1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1907d6f3a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1907d6f3a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1907d6f3a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71907d6f3a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71907d6f3a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71907d6f3a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1907d6f3a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1907d6f3a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1907d6f3a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71907d6f3a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1907d6f3a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71907d6f3a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1907d6f3a_1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71907d6f3a_1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71907d6f3a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71907d6f3a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BILLIONAIRE MINDSET</a:t>
            </a:r>
            <a:endParaRPr b="1" sz="4500"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661300" y="1567550"/>
            <a:ext cx="63009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"billionaire mindset" generally refers to a specific set of attitudes, beliefs, and habits that are believed to be conducive to accumulating wealth and achieving financial success. It involves a focus on long-term goals, calculated risk-taking, and a willingness to learn from mistakes. Key aspects include a strong work ethic, resilience in the face of setbacks, and the ability to identify and capitalize on opportunities. </a:t>
            </a:r>
            <a:endParaRPr sz="2100">
              <a:solidFill>
                <a:srgbClr val="001D35"/>
              </a:solidFill>
            </a:endParaRPr>
          </a:p>
        </p:txBody>
      </p:sp>
      <p:pic>
        <p:nvPicPr>
          <p:cNvPr id="279" name="Google Shape;279;p13" title="download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475" y="1928825"/>
            <a:ext cx="2029475" cy="2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ctrTitle"/>
          </p:nvPr>
        </p:nvSpPr>
        <p:spPr>
          <a:xfrm>
            <a:off x="1680300" y="0"/>
            <a:ext cx="5783400" cy="12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NETWORKING &amp; RELATIONSHIPS</a:t>
            </a:r>
            <a:endParaRPr/>
          </a:p>
        </p:txBody>
      </p:sp>
      <p:sp>
        <p:nvSpPr>
          <p:cNvPr id="340" name="Google Shape;340;p22"/>
          <p:cNvSpPr txBox="1"/>
          <p:nvPr>
            <p:ph idx="1" type="subTitle"/>
          </p:nvPr>
        </p:nvSpPr>
        <p:spPr>
          <a:xfrm>
            <a:off x="110225" y="1432825"/>
            <a:ext cx="48312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Build high-value networks.</a:t>
            </a:r>
            <a:br>
              <a:rPr lang="en-GB" sz="2800"/>
            </a:br>
            <a:endParaRPr sz="28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Collaborate with people smarter than you.</a:t>
            </a:r>
            <a:br>
              <a:rPr lang="en-GB" sz="2800"/>
            </a:br>
            <a:endParaRPr sz="2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2800"/>
              <a:t>Reputation is currency.</a:t>
            </a:r>
            <a:br>
              <a:rPr lang="en-GB" sz="1900"/>
            </a:b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2" title="download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375" y="1383300"/>
            <a:ext cx="4151525" cy="3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ctrTitle"/>
          </p:nvPr>
        </p:nvSpPr>
        <p:spPr>
          <a:xfrm>
            <a:off x="1680300" y="0"/>
            <a:ext cx="5783400" cy="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40"/>
              <a:t>BILLIONAIRE HABITS</a:t>
            </a:r>
            <a:endParaRPr sz="3340"/>
          </a:p>
        </p:txBody>
      </p:sp>
      <p:sp>
        <p:nvSpPr>
          <p:cNvPr id="347" name="Google Shape;347;p23"/>
          <p:cNvSpPr txBox="1"/>
          <p:nvPr>
            <p:ph idx="1" type="subTitle"/>
          </p:nvPr>
        </p:nvSpPr>
        <p:spPr>
          <a:xfrm>
            <a:off x="0" y="789900"/>
            <a:ext cx="34167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Wake up early.</a:t>
            </a:r>
            <a:br>
              <a:rPr lang="en-GB" sz="2800"/>
            </a:br>
            <a:endParaRPr sz="28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Plan the day.</a:t>
            </a:r>
            <a:br>
              <a:rPr lang="en-GB" sz="2800"/>
            </a:br>
            <a:endParaRPr sz="28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Focus on health.</a:t>
            </a:r>
            <a:br>
              <a:rPr lang="en-GB" sz="2800"/>
            </a:br>
            <a:endParaRPr sz="28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Meditate, reflect, and improve daily.</a:t>
            </a:r>
            <a:br>
              <a:rPr lang="en-GB" sz="2800"/>
            </a:b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48" name="Google Shape;348;p23" title="download (6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100" y="869900"/>
            <a:ext cx="2676400" cy="41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 title="download (7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900" y="869900"/>
            <a:ext cx="2529750" cy="4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ctrTitle"/>
          </p:nvPr>
        </p:nvSpPr>
        <p:spPr>
          <a:xfrm>
            <a:off x="1680300" y="0"/>
            <a:ext cx="57834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BILLIONAIRE </a:t>
            </a:r>
            <a:r>
              <a:rPr lang="en-GB"/>
              <a:t>MINDSET</a:t>
            </a:r>
            <a:endParaRPr/>
          </a:p>
        </p:txBody>
      </p:sp>
      <p:sp>
        <p:nvSpPr>
          <p:cNvPr id="355" name="Google Shape;355;p24"/>
          <p:cNvSpPr txBox="1"/>
          <p:nvPr>
            <p:ph idx="1" type="subTitle"/>
          </p:nvPr>
        </p:nvSpPr>
        <p:spPr>
          <a:xfrm>
            <a:off x="0" y="1175700"/>
            <a:ext cx="48681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●"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Elon Musk:</a:t>
            </a:r>
            <a:r>
              <a:rPr lang="en-GB" sz="2200">
                <a:latin typeface="Arial"/>
                <a:ea typeface="Arial"/>
                <a:cs typeface="Arial"/>
                <a:sym typeface="Arial"/>
              </a:rPr>
              <a:t> Solve hard problems, no excuses.</a:t>
            </a:r>
            <a:br>
              <a:rPr lang="en-GB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●"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Jeff Bezos:</a:t>
            </a:r>
            <a:r>
              <a:rPr lang="en-GB" sz="2200">
                <a:latin typeface="Arial"/>
                <a:ea typeface="Arial"/>
                <a:cs typeface="Arial"/>
                <a:sym typeface="Arial"/>
              </a:rPr>
              <a:t> Customer obsession.</a:t>
            </a:r>
            <a:br>
              <a:rPr lang="en-GB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●"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Oprah Winfrey:</a:t>
            </a:r>
            <a:r>
              <a:rPr lang="en-GB" sz="2200">
                <a:latin typeface="Arial"/>
                <a:ea typeface="Arial"/>
                <a:cs typeface="Arial"/>
                <a:sym typeface="Arial"/>
              </a:rPr>
              <a:t> Gratitude and giving back.</a:t>
            </a:r>
            <a:br>
              <a:rPr lang="en-GB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●"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Warren Buffett:</a:t>
            </a:r>
            <a:r>
              <a:rPr lang="en-GB" sz="2200">
                <a:latin typeface="Arial"/>
                <a:ea typeface="Arial"/>
                <a:cs typeface="Arial"/>
                <a:sym typeface="Arial"/>
              </a:rPr>
              <a:t> Long-term thinking.</a:t>
            </a:r>
            <a:br>
              <a:rPr lang="en-GB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356" name="Google Shape;356;p24" title="download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00" y="1328100"/>
            <a:ext cx="4077925" cy="35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ctrTitle"/>
          </p:nvPr>
        </p:nvSpPr>
        <p:spPr>
          <a:xfrm>
            <a:off x="1680300" y="0"/>
            <a:ext cx="5783400" cy="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362" name="Google Shape;362;p25"/>
          <p:cNvSpPr txBox="1"/>
          <p:nvPr>
            <p:ph idx="1" type="subTitle"/>
          </p:nvPr>
        </p:nvSpPr>
        <p:spPr>
          <a:xfrm>
            <a:off x="0" y="679800"/>
            <a:ext cx="38394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2900"/>
              <a:t>Mindset &gt; Skillset.</a:t>
            </a:r>
            <a:br>
              <a:rPr lang="en-GB" sz="2900"/>
            </a:br>
            <a:endParaRPr sz="29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2900"/>
              <a:t>Think Big, Start Small, Act Now.</a:t>
            </a:r>
            <a:br>
              <a:rPr lang="en-GB" sz="2900"/>
            </a:br>
            <a:endParaRPr sz="29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2900"/>
              <a:t>Be obsessed with growth.</a:t>
            </a:r>
            <a:br>
              <a:rPr lang="en-GB" sz="2900"/>
            </a:br>
            <a:endParaRPr sz="29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2900"/>
              <a:t>Invest in yourself.</a:t>
            </a:r>
            <a:br>
              <a:rPr lang="en-GB" sz="2900"/>
            </a:br>
            <a:endParaRPr sz="29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63" name="Google Shape;363;p25" title="download (9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00" y="832200"/>
            <a:ext cx="48623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 title="download (8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800" y="2499075"/>
            <a:ext cx="48623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385775" y="385775"/>
            <a:ext cx="8060700" cy="44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-2406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"/>
              <a:buFont typeface="Arial"/>
              <a:buChar char="●"/>
            </a:pPr>
            <a:r>
              <a:rPr lang="en-GB" sz="3000">
                <a:solidFill>
                  <a:srgbClr val="FFFFFF"/>
                </a:solidFill>
              </a:rPr>
              <a:t>What sets billionaires apart?</a:t>
            </a:r>
            <a:br>
              <a:rPr lang="en-GB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"/>
              <a:buFont typeface="Arial"/>
              <a:buChar char="●"/>
            </a:pPr>
            <a:r>
              <a:rPr lang="en-GB" sz="3000">
                <a:solidFill>
                  <a:srgbClr val="FFFFFF"/>
                </a:solidFill>
              </a:rPr>
              <a:t>Is it luck, hard work, or mindset?</a:t>
            </a:r>
            <a:br>
              <a:rPr lang="en-GB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2406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"/>
              <a:buFont typeface="Arial"/>
              <a:buChar char="●"/>
            </a:pPr>
            <a:r>
              <a:rPr lang="en-GB" sz="3000">
                <a:solidFill>
                  <a:srgbClr val="FFFFFF"/>
                </a:solidFill>
              </a:rPr>
              <a:t>Let's dive into the psychological patterns, habits, and beliefs that shape the billionaire mindset.</a:t>
            </a:r>
            <a:br>
              <a:rPr lang="en-GB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88"/>
          </a:p>
        </p:txBody>
      </p:sp>
      <p:pic>
        <p:nvPicPr>
          <p:cNvPr id="285" name="Google Shape;285;p14" title="download (2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275" y="385763"/>
            <a:ext cx="2343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1680300" y="202075"/>
            <a:ext cx="5783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CORE BELIEF SYSTEM</a:t>
            </a:r>
            <a:endParaRPr sz="3600"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367400" y="955225"/>
            <a:ext cx="57834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Think in terms of abundance, not scarcity.</a:t>
            </a:r>
            <a:br>
              <a:rPr lang="en-GB" sz="2720"/>
            </a:br>
            <a:endParaRPr sz="2720"/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Problems = Opportunities.</a:t>
            </a:r>
            <a:br>
              <a:rPr lang="en-GB" sz="2720"/>
            </a:br>
            <a:endParaRPr sz="2720"/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Failure is feedback, not defeat.</a:t>
            </a:r>
            <a:br>
              <a:rPr lang="en-GB" sz="2720"/>
            </a:br>
            <a:endParaRPr sz="2720"/>
          </a:p>
          <a:p>
            <a:pPr indent="-3249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Long-term vision over short-term gains.</a:t>
            </a:r>
            <a:br>
              <a:rPr lang="en-GB" sz="2720"/>
            </a:b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20"/>
          </a:p>
        </p:txBody>
      </p:sp>
      <p:pic>
        <p:nvPicPr>
          <p:cNvPr id="292" name="Google Shape;292;p15" title="71lTaVfVLML._UF1000,1000_QL80_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625" y="1506300"/>
            <a:ext cx="2810550" cy="32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1680300" y="91850"/>
            <a:ext cx="5783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VISION AND PURPOSE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238800" y="1010325"/>
            <a:ext cx="53823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●"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Clear goals backed by a strong purpose.</a:t>
            </a:r>
            <a:br>
              <a:rPr lang="en-GB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●"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Billionaires think 10x bigger than others.</a:t>
            </a:r>
            <a:br>
              <a:rPr lang="en-GB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●"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They solve </a:t>
            </a:r>
            <a:r>
              <a:rPr b="1" lang="en-GB" sz="2100"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en-GB" sz="2100">
                <a:latin typeface="Arial"/>
                <a:ea typeface="Arial"/>
                <a:cs typeface="Arial"/>
                <a:sym typeface="Arial"/>
              </a:rPr>
              <a:t> problems, not just personal ones.</a:t>
            </a:r>
            <a:br>
              <a:rPr lang="en-GB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Arial"/>
                <a:ea typeface="Arial"/>
                <a:cs typeface="Arial"/>
                <a:sym typeface="Arial"/>
              </a:rPr>
              <a:t>"If </a:t>
            </a:r>
            <a:r>
              <a:rPr lang="en-GB" sz="2100">
                <a:latin typeface="Arial"/>
                <a:ea typeface="Arial"/>
                <a:cs typeface="Arial"/>
                <a:sym typeface="Arial"/>
              </a:rPr>
              <a:t>your goals don't scare you, they aren't big enough."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9" name="Google Shape;299;p16" title="download (3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100" y="850550"/>
            <a:ext cx="3288175" cy="40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1680300" y="0"/>
            <a:ext cx="57834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/>
              <a:t>MASSIVE ACTION+DISCIPLINE</a:t>
            </a:r>
            <a:endParaRPr sz="3300"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110225" y="1396100"/>
            <a:ext cx="53823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Relentless execution.</a:t>
            </a:r>
            <a:br>
              <a:rPr lang="en-GB" sz="2800"/>
            </a:br>
            <a:endParaRPr sz="28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2800"/>
              <a:t>Daily routines built on consistency.</a:t>
            </a:r>
            <a:br>
              <a:rPr lang="en-GB" sz="2800"/>
            </a:br>
            <a:endParaRPr sz="28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2800"/>
              <a:t>Prioritize action over perfection.</a:t>
            </a:r>
            <a:br>
              <a:rPr lang="en-GB" sz="2600"/>
            </a:b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06" name="Google Shape;306;p1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875" y="1144200"/>
            <a:ext cx="4555675" cy="3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1680300" y="0"/>
            <a:ext cx="5783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TAKING &amp; RESILIENCE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0" y="1157400"/>
            <a:ext cx="47025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2700"/>
              <a:t>Calculated risk is essential.</a:t>
            </a:r>
            <a:br>
              <a:rPr lang="en-GB" sz="2700"/>
            </a:br>
            <a:endParaRPr sz="27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2700"/>
              <a:t>Failure is embraced, not feared.</a:t>
            </a:r>
            <a:br>
              <a:rPr lang="en-GB" sz="2700"/>
            </a:br>
            <a:endParaRPr sz="27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2700"/>
              <a:t>Resilience turns setbacks into comebacks.</a:t>
            </a:r>
            <a:br>
              <a:rPr lang="en-GB" sz="2700"/>
            </a:b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 title="1_TfPHg5HgrqzzlbiH4mTMxQ.jpg"/>
          <p:cNvPicPr preferRelativeResize="0"/>
          <p:nvPr/>
        </p:nvPicPr>
        <p:blipFill rotWithShape="1">
          <a:blip r:embed="rId3">
            <a:alphaModFix/>
          </a:blip>
          <a:srcRect b="0" l="0" r="-8154" t="0"/>
          <a:stretch/>
        </p:blipFill>
        <p:spPr>
          <a:xfrm>
            <a:off x="4572000" y="1026900"/>
            <a:ext cx="4572001" cy="39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1680300" y="0"/>
            <a:ext cx="57834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LEARNING</a:t>
            </a:r>
            <a:endParaRPr/>
          </a:p>
        </p:txBody>
      </p:sp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91850" y="771525"/>
            <a:ext cx="4353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2700"/>
              <a:t>Read every day — Warren Buffett, Elon Musk, Bill Gates.</a:t>
            </a:r>
            <a:br>
              <a:rPr lang="en-GB" sz="2700"/>
            </a:br>
            <a:endParaRPr sz="27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2700"/>
              <a:t>Learn from mentors, books, and experience.</a:t>
            </a:r>
            <a:br>
              <a:rPr lang="en-GB" sz="2700"/>
            </a:br>
            <a:endParaRPr sz="27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2700"/>
              <a:t>Adapt to change quickly.</a:t>
            </a:r>
            <a:br>
              <a:rPr lang="en-GB" sz="2700"/>
            </a:b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20" name="Google Shape;320;p19" title="download (4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25" y="777000"/>
            <a:ext cx="45005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ctrTitle"/>
          </p:nvPr>
        </p:nvSpPr>
        <p:spPr>
          <a:xfrm>
            <a:off x="1680300" y="0"/>
            <a:ext cx="5783400" cy="12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WEALTH IS TOOL, NOT A GOAL</a:t>
            </a:r>
            <a:endParaRPr/>
          </a:p>
        </p:txBody>
      </p:sp>
      <p:sp>
        <p:nvSpPr>
          <p:cNvPr id="326" name="Google Shape;326;p20"/>
          <p:cNvSpPr txBox="1"/>
          <p:nvPr>
            <p:ph idx="1" type="subTitle"/>
          </p:nvPr>
        </p:nvSpPr>
        <p:spPr>
          <a:xfrm>
            <a:off x="0" y="1230900"/>
            <a:ext cx="41331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●"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Billionaires think in </a:t>
            </a:r>
            <a:r>
              <a:rPr b="1" lang="en-GB" sz="2800">
                <a:latin typeface="Arial"/>
                <a:ea typeface="Arial"/>
                <a:cs typeface="Arial"/>
                <a:sym typeface="Arial"/>
              </a:rPr>
              <a:t>value creation</a:t>
            </a:r>
            <a:r>
              <a:rPr lang="en-GB" sz="2800">
                <a:latin typeface="Arial"/>
                <a:ea typeface="Arial"/>
                <a:cs typeface="Arial"/>
                <a:sym typeface="Arial"/>
              </a:rPr>
              <a:t>, not money hoarding.</a:t>
            </a:r>
            <a:br>
              <a:rPr lang="en-GB"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●"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Wealth is a byproduct of solving problems at scale.</a:t>
            </a:r>
            <a:br>
              <a:rPr lang="en-GB"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0" title="download (5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00" y="1383300"/>
            <a:ext cx="4568675" cy="3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ctrTitle"/>
          </p:nvPr>
        </p:nvSpPr>
        <p:spPr>
          <a:xfrm>
            <a:off x="1680300" y="0"/>
            <a:ext cx="5783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LEVERAGE: PEOPLE, SYSTEMS, CAPITAL</a:t>
            </a:r>
            <a:endParaRPr/>
          </a:p>
        </p:txBody>
      </p:sp>
      <p:sp>
        <p:nvSpPr>
          <p:cNvPr id="333" name="Google Shape;333;p21"/>
          <p:cNvSpPr txBox="1"/>
          <p:nvPr>
            <p:ph idx="1" type="subTitle"/>
          </p:nvPr>
        </p:nvSpPr>
        <p:spPr>
          <a:xfrm>
            <a:off x="91850" y="1157400"/>
            <a:ext cx="4480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Leverage other people's time (teams).</a:t>
            </a:r>
            <a:br>
              <a:rPr lang="en-GB" sz="2720"/>
            </a:br>
            <a:endParaRPr sz="2720"/>
          </a:p>
          <a:p>
            <a:pPr indent="-3249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Build systems to scale.</a:t>
            </a:r>
            <a:br>
              <a:rPr lang="en-GB" sz="2720"/>
            </a:br>
            <a:endParaRPr sz="2720"/>
          </a:p>
          <a:p>
            <a:pPr indent="-3249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8"/>
              <a:buFont typeface="Arial"/>
              <a:buChar char="●"/>
            </a:pPr>
            <a:r>
              <a:rPr lang="en-GB" sz="2720"/>
              <a:t>Use capital smartly — investing, not spending.</a:t>
            </a:r>
            <a:br>
              <a:rPr lang="en-GB" sz="2720"/>
            </a:b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20"/>
          </a:p>
        </p:txBody>
      </p:sp>
      <p:pic>
        <p:nvPicPr>
          <p:cNvPr id="334" name="Google Shape;334;p21" title="download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9800"/>
            <a:ext cx="4337275" cy="35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