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300" r:id="rId6"/>
    <p:sldId id="301" r:id="rId7"/>
    <p:sldId id="302" r:id="rId8"/>
    <p:sldId id="263" r:id="rId9"/>
    <p:sldId id="303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FF44E6-F13F-4BF1-9DEF-B8EF8BF22E08}">
  <a:tblStyle styleId="{CFFF44E6-F13F-4BF1-9DEF-B8EF8BF22E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7" d="100"/>
          <a:sy n="127" d="100"/>
        </p:scale>
        <p:origin x="6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55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91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6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93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None/>
              <a:defRPr sz="4800" b="0">
                <a:solidFill>
                  <a:srgbClr val="59595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2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3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4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5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6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7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Regular"/>
              <a:buChar char="●"/>
              <a:defRPr sz="1800"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●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●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  <p:sldLayoutId id="2147483659" r:id="rId6"/>
    <p:sldLayoutId id="2147483662" r:id="rId7"/>
    <p:sldLayoutId id="2147483669" r:id="rId8"/>
    <p:sldLayoutId id="2147483670" r:id="rId9"/>
    <p:sldLayoutId id="2147483671" r:id="rId10"/>
    <p:sldLayoutId id="2147483672" r:id="rId11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www.w3schools.com/python/python_ref_string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477800" y="171519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STRINGS IN PYTHON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2640700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5822625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55EA27-9D98-4A17-85F7-4D87E224D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51" t="33504" r="34078" b="40224"/>
          <a:stretch/>
        </p:blipFill>
        <p:spPr>
          <a:xfrm rot="20987035">
            <a:off x="1787184" y="3332724"/>
            <a:ext cx="1361552" cy="1351276"/>
          </a:xfrm>
          <a:prstGeom prst="rect">
            <a:avLst/>
          </a:prstGeom>
        </p:spPr>
      </p:pic>
      <p:sp>
        <p:nvSpPr>
          <p:cNvPr id="180" name="Google Shape;180;p29"/>
          <p:cNvSpPr/>
          <p:nvPr/>
        </p:nvSpPr>
        <p:spPr>
          <a:xfrm>
            <a:off x="1933447" y="4584365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GOOD LUCK</a:t>
            </a:r>
            <a:endParaRPr sz="5400" dirty="0"/>
          </a:p>
        </p:txBody>
      </p:sp>
      <p:sp>
        <p:nvSpPr>
          <p:cNvPr id="389" name="Google Shape;389;p4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Reach out to the trainers on discord if you need any help</a:t>
            </a:r>
            <a:endParaRPr dirty="0"/>
          </a:p>
        </p:txBody>
      </p:sp>
      <p:pic>
        <p:nvPicPr>
          <p:cNvPr id="390" name="Google Shape;390;p41"/>
          <p:cNvPicPr preferRelativeResize="0"/>
          <p:nvPr/>
        </p:nvPicPr>
        <p:blipFill rotWithShape="1">
          <a:blip r:embed="rId3">
            <a:alphaModFix amt="78000"/>
          </a:blip>
          <a:srcRect l="19967"/>
          <a:stretch/>
        </p:blipFill>
        <p:spPr>
          <a:xfrm rot="3044709">
            <a:off x="2397403" y="714063"/>
            <a:ext cx="1470368" cy="7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050" y="2592985"/>
            <a:ext cx="2610150" cy="3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753BFA-4B79-46CF-8DC1-560901D81F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51" t="33504" r="34078" b="40224"/>
          <a:stretch/>
        </p:blipFill>
        <p:spPr>
          <a:xfrm rot="20987035">
            <a:off x="4726326" y="504113"/>
            <a:ext cx="1361552" cy="1351276"/>
          </a:xfrm>
          <a:prstGeom prst="rect">
            <a:avLst/>
          </a:prstGeom>
        </p:spPr>
      </p:pic>
      <p:sp>
        <p:nvSpPr>
          <p:cNvPr id="7" name="Google Shape;180;p29">
            <a:extLst>
              <a:ext uri="{FF2B5EF4-FFF2-40B4-BE49-F238E27FC236}">
                <a16:creationId xmlns:a16="http://schemas.microsoft.com/office/drawing/2014/main" id="{D73EAA72-7E20-4D25-8898-47C7474D2742}"/>
              </a:ext>
            </a:extLst>
          </p:cNvPr>
          <p:cNvSpPr/>
          <p:nvPr/>
        </p:nvSpPr>
        <p:spPr>
          <a:xfrm>
            <a:off x="4872589" y="175575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Day Plan</a:t>
            </a:r>
            <a:endParaRPr dirty="0"/>
          </a:p>
        </p:txBody>
      </p:sp>
      <p:sp>
        <p:nvSpPr>
          <p:cNvPr id="195" name="Google Shape;195;p31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Indexing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 values in a string</a:t>
            </a: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Methods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Built in methods you can use on strings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Slicing</a:t>
            </a:r>
            <a:endParaRPr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Get a “slice” of a string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for the week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mEmEiFy TeXt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8782544" flipH="1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F90C13-5B4E-4880-A21D-E8FFF4DAE2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51" t="33504" r="34078" b="40224"/>
          <a:stretch/>
        </p:blipFill>
        <p:spPr>
          <a:xfrm rot="20987035">
            <a:off x="5004257" y="314635"/>
            <a:ext cx="1361552" cy="1351276"/>
          </a:xfrm>
          <a:prstGeom prst="rect">
            <a:avLst/>
          </a:prstGeom>
        </p:spPr>
      </p:pic>
      <p:sp>
        <p:nvSpPr>
          <p:cNvPr id="15" name="Google Shape;180;p29">
            <a:extLst>
              <a:ext uri="{FF2B5EF4-FFF2-40B4-BE49-F238E27FC236}">
                <a16:creationId xmlns:a16="http://schemas.microsoft.com/office/drawing/2014/main" id="{925F2987-3A48-48C8-A1E7-4C416614AA02}"/>
              </a:ext>
            </a:extLst>
          </p:cNvPr>
          <p:cNvSpPr/>
          <p:nvPr/>
        </p:nvSpPr>
        <p:spPr>
          <a:xfrm>
            <a:off x="5150520" y="1566276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Indexing</a:t>
            </a:r>
            <a:endParaRPr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CA" dirty="0"/>
              <a:t>Learn how to </a:t>
            </a:r>
            <a:r>
              <a:rPr lang="en-US" dirty="0"/>
              <a:t>access values in a string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E9EA0-6E5B-42C1-8852-5660849BA0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451" t="33504" r="34078" b="40224"/>
          <a:stretch/>
        </p:blipFill>
        <p:spPr>
          <a:xfrm rot="20987035">
            <a:off x="109039" y="3682193"/>
            <a:ext cx="1361552" cy="1351276"/>
          </a:xfrm>
          <a:prstGeom prst="rect">
            <a:avLst/>
          </a:prstGeom>
        </p:spPr>
      </p:pic>
      <p:sp>
        <p:nvSpPr>
          <p:cNvPr id="9" name="Google Shape;180;p29">
            <a:extLst>
              <a:ext uri="{FF2B5EF4-FFF2-40B4-BE49-F238E27FC236}">
                <a16:creationId xmlns:a16="http://schemas.microsoft.com/office/drawing/2014/main" id="{5FDD6083-F9C5-4DAC-B56E-DD5EEC739794}"/>
              </a:ext>
            </a:extLst>
          </p:cNvPr>
          <p:cNvSpPr/>
          <p:nvPr/>
        </p:nvSpPr>
        <p:spPr>
          <a:xfrm>
            <a:off x="255302" y="493383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996375" y="1676350"/>
            <a:ext cx="2901600" cy="249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You can access specific characters of a string by using square brackets around the specific character. </a:t>
            </a:r>
            <a:endParaRPr sz="2000" dirty="0"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7959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Indexing</a:t>
            </a:r>
            <a:endParaRPr dirty="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2A663-7885-4808-B6A8-87D4E70D6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35" y="2923637"/>
            <a:ext cx="3282879" cy="1728212"/>
          </a:xfrm>
          <a:prstGeom prst="rect">
            <a:avLst/>
          </a:prstGeom>
        </p:spPr>
      </p:pic>
      <p:pic>
        <p:nvPicPr>
          <p:cNvPr id="17" name="Google Shape;235;p34">
            <a:extLst>
              <a:ext uri="{FF2B5EF4-FFF2-40B4-BE49-F238E27FC236}">
                <a16:creationId xmlns:a16="http://schemas.microsoft.com/office/drawing/2014/main" id="{499E6E22-8909-4F34-B4E5-94678FFEB59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904540">
            <a:off x="5415253" y="2478333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204;p31">
            <a:extLst>
              <a:ext uri="{FF2B5EF4-FFF2-40B4-BE49-F238E27FC236}">
                <a16:creationId xmlns:a16="http://schemas.microsoft.com/office/drawing/2014/main" id="{B256CF14-3B4E-4D56-BB81-B4E1FFA595EA}"/>
              </a:ext>
            </a:extLst>
          </p:cNvPr>
          <p:cNvSpPr txBox="1">
            <a:spLocks/>
          </p:cNvSpPr>
          <p:nvPr/>
        </p:nvSpPr>
        <p:spPr>
          <a:xfrm>
            <a:off x="5451271" y="3404112"/>
            <a:ext cx="1818839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CA" dirty="0"/>
              <a:t>Remember: in coding all things start at 0</a:t>
            </a:r>
          </a:p>
          <a:p>
            <a:pPr algn="ctr"/>
            <a:endParaRPr lang="en-CA" dirty="0"/>
          </a:p>
        </p:txBody>
      </p:sp>
      <p:pic>
        <p:nvPicPr>
          <p:cNvPr id="19" name="Google Shape;235;p34">
            <a:extLst>
              <a:ext uri="{FF2B5EF4-FFF2-40B4-BE49-F238E27FC236}">
                <a16:creationId xmlns:a16="http://schemas.microsoft.com/office/drawing/2014/main" id="{362B5B1A-78CA-425B-AB24-16B0FC32D85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73420">
            <a:off x="6745345" y="533051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" name="Google Shape;204;p31">
            <a:extLst>
              <a:ext uri="{FF2B5EF4-FFF2-40B4-BE49-F238E27FC236}">
                <a16:creationId xmlns:a16="http://schemas.microsoft.com/office/drawing/2014/main" id="{F6F4700F-CC3B-4B3E-AFDE-C68C5ADA35B4}"/>
              </a:ext>
            </a:extLst>
          </p:cNvPr>
          <p:cNvSpPr txBox="1">
            <a:spLocks/>
          </p:cNvSpPr>
          <p:nvPr/>
        </p:nvSpPr>
        <p:spPr>
          <a:xfrm>
            <a:off x="6702250" y="1418550"/>
            <a:ext cx="1749324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CA" dirty="0"/>
              <a:t>You can also use negative numbers to index backwards</a:t>
            </a:r>
          </a:p>
          <a:p>
            <a:pPr algn="ctr"/>
            <a:endParaRPr lang="en-CA" dirty="0"/>
          </a:p>
        </p:txBody>
      </p:sp>
      <p:sp>
        <p:nvSpPr>
          <p:cNvPr id="21" name="Google Shape;204;p31">
            <a:extLst>
              <a:ext uri="{FF2B5EF4-FFF2-40B4-BE49-F238E27FC236}">
                <a16:creationId xmlns:a16="http://schemas.microsoft.com/office/drawing/2014/main" id="{6F559BCA-7F76-467C-9BDA-1B4A84375151}"/>
              </a:ext>
            </a:extLst>
          </p:cNvPr>
          <p:cNvSpPr txBox="1">
            <a:spLocks/>
          </p:cNvSpPr>
          <p:nvPr/>
        </p:nvSpPr>
        <p:spPr>
          <a:xfrm>
            <a:off x="6979307" y="2162992"/>
            <a:ext cx="1749324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CA" dirty="0"/>
              <a:t>Starts at -1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F2932B-1012-48B0-8357-D55A63FB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701" y="1063345"/>
            <a:ext cx="2568398" cy="13520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2FA8261-64FF-4C2F-BB25-C0AF144C83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451" t="33504" r="34078" b="40224"/>
          <a:stretch/>
        </p:blipFill>
        <p:spPr>
          <a:xfrm rot="20987035">
            <a:off x="7333875" y="3324367"/>
            <a:ext cx="1361552" cy="1351276"/>
          </a:xfrm>
          <a:prstGeom prst="rect">
            <a:avLst/>
          </a:prstGeom>
        </p:spPr>
      </p:pic>
      <p:sp>
        <p:nvSpPr>
          <p:cNvPr id="25" name="Google Shape;180;p29">
            <a:extLst>
              <a:ext uri="{FF2B5EF4-FFF2-40B4-BE49-F238E27FC236}">
                <a16:creationId xmlns:a16="http://schemas.microsoft.com/office/drawing/2014/main" id="{703357CD-994D-4BD6-81AF-12FF66F69C15}"/>
              </a:ext>
            </a:extLst>
          </p:cNvPr>
          <p:cNvSpPr/>
          <p:nvPr/>
        </p:nvSpPr>
        <p:spPr>
          <a:xfrm>
            <a:off x="7480138" y="4576008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16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Slicing</a:t>
            </a:r>
            <a:endParaRPr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CA" dirty="0"/>
              <a:t>Learn how to </a:t>
            </a:r>
            <a:r>
              <a:rPr lang="en-US" dirty="0"/>
              <a:t>spilt a string into a specific part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E9B01-50F4-4DCA-9A21-1B2C399E8D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451" t="33504" r="34078" b="40224"/>
          <a:stretch/>
        </p:blipFill>
        <p:spPr>
          <a:xfrm rot="20987035">
            <a:off x="7673408" y="3619103"/>
            <a:ext cx="1361552" cy="1351276"/>
          </a:xfrm>
          <a:prstGeom prst="rect">
            <a:avLst/>
          </a:prstGeom>
        </p:spPr>
      </p:pic>
      <p:sp>
        <p:nvSpPr>
          <p:cNvPr id="9" name="Google Shape;180;p29">
            <a:extLst>
              <a:ext uri="{FF2B5EF4-FFF2-40B4-BE49-F238E27FC236}">
                <a16:creationId xmlns:a16="http://schemas.microsoft.com/office/drawing/2014/main" id="{84E02ABD-8846-4E80-9617-A4C266690C40}"/>
              </a:ext>
            </a:extLst>
          </p:cNvPr>
          <p:cNvSpPr/>
          <p:nvPr/>
        </p:nvSpPr>
        <p:spPr>
          <a:xfrm>
            <a:off x="7819671" y="487074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925032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996375" y="1676350"/>
            <a:ext cx="2901600" cy="249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You can break apart a string an collect a specific part by placing square brackets around the edge characters you want, seperated by a colon.</a:t>
            </a:r>
            <a:endParaRPr sz="2000" dirty="0"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7959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Slicing</a:t>
            </a:r>
            <a:endParaRPr dirty="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5;p34">
            <a:extLst>
              <a:ext uri="{FF2B5EF4-FFF2-40B4-BE49-F238E27FC236}">
                <a16:creationId xmlns:a16="http://schemas.microsoft.com/office/drawing/2014/main" id="{499E6E22-8909-4F34-B4E5-94678FFEB59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904540">
            <a:off x="4802949" y="2463031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204;p31">
            <a:extLst>
              <a:ext uri="{FF2B5EF4-FFF2-40B4-BE49-F238E27FC236}">
                <a16:creationId xmlns:a16="http://schemas.microsoft.com/office/drawing/2014/main" id="{B256CF14-3B4E-4D56-BB81-B4E1FFA595EA}"/>
              </a:ext>
            </a:extLst>
          </p:cNvPr>
          <p:cNvSpPr txBox="1">
            <a:spLocks/>
          </p:cNvSpPr>
          <p:nvPr/>
        </p:nvSpPr>
        <p:spPr>
          <a:xfrm>
            <a:off x="4838967" y="3388810"/>
            <a:ext cx="1818839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CA" dirty="0"/>
              <a:t>To do from the start or to the end of something</a:t>
            </a:r>
          </a:p>
          <a:p>
            <a:pPr algn="ctr"/>
            <a:endParaRPr lang="en-CA" dirty="0"/>
          </a:p>
        </p:txBody>
      </p:sp>
      <p:pic>
        <p:nvPicPr>
          <p:cNvPr id="19" name="Google Shape;235;p34">
            <a:extLst>
              <a:ext uri="{FF2B5EF4-FFF2-40B4-BE49-F238E27FC236}">
                <a16:creationId xmlns:a16="http://schemas.microsoft.com/office/drawing/2014/main" id="{362B5B1A-78CA-425B-AB24-16B0FC32D85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3420">
            <a:off x="6745345" y="533051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" name="Google Shape;204;p31">
            <a:extLst>
              <a:ext uri="{FF2B5EF4-FFF2-40B4-BE49-F238E27FC236}">
                <a16:creationId xmlns:a16="http://schemas.microsoft.com/office/drawing/2014/main" id="{F6F4700F-CC3B-4B3E-AFDE-C68C5ADA35B4}"/>
              </a:ext>
            </a:extLst>
          </p:cNvPr>
          <p:cNvSpPr txBox="1">
            <a:spLocks/>
          </p:cNvSpPr>
          <p:nvPr/>
        </p:nvSpPr>
        <p:spPr>
          <a:xfrm>
            <a:off x="6702250" y="1418550"/>
            <a:ext cx="1749324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CA" dirty="0"/>
              <a:t>This can also be done with the negative numbers</a:t>
            </a:r>
          </a:p>
          <a:p>
            <a:pPr algn="ctr"/>
            <a:endParaRPr lang="en-CA" dirty="0"/>
          </a:p>
        </p:txBody>
      </p:sp>
      <p:sp>
        <p:nvSpPr>
          <p:cNvPr id="21" name="Google Shape;204;p31">
            <a:extLst>
              <a:ext uri="{FF2B5EF4-FFF2-40B4-BE49-F238E27FC236}">
                <a16:creationId xmlns:a16="http://schemas.microsoft.com/office/drawing/2014/main" id="{6F559BCA-7F76-467C-9BDA-1B4A84375151}"/>
              </a:ext>
            </a:extLst>
          </p:cNvPr>
          <p:cNvSpPr txBox="1">
            <a:spLocks/>
          </p:cNvSpPr>
          <p:nvPr/>
        </p:nvSpPr>
        <p:spPr>
          <a:xfrm>
            <a:off x="6855476" y="2137820"/>
            <a:ext cx="1749324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CA" dirty="0"/>
              <a:t>First # is 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3A722-62BB-4F87-91ED-6E48D91B0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02" y="2999413"/>
            <a:ext cx="3550146" cy="1868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F2794-49E1-4051-90E7-7EAF70A70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447" y="1103650"/>
            <a:ext cx="2570815" cy="1353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DF475B-3A6C-412C-891C-C8BD323B9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4954" y="2736009"/>
            <a:ext cx="2643916" cy="18111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A2F3D8-D40E-4371-B9AC-8AB0CEDBEAF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451" t="33504" r="34078" b="40224"/>
          <a:stretch/>
        </p:blipFill>
        <p:spPr>
          <a:xfrm rot="20987035">
            <a:off x="3202621" y="242519"/>
            <a:ext cx="1361552" cy="1351276"/>
          </a:xfrm>
          <a:prstGeom prst="rect">
            <a:avLst/>
          </a:prstGeom>
        </p:spPr>
      </p:pic>
      <p:sp>
        <p:nvSpPr>
          <p:cNvPr id="23" name="Google Shape;180;p29">
            <a:extLst>
              <a:ext uri="{FF2B5EF4-FFF2-40B4-BE49-F238E27FC236}">
                <a16:creationId xmlns:a16="http://schemas.microsoft.com/office/drawing/2014/main" id="{93A62792-95A3-43F5-ADD1-A5300E2223C7}"/>
              </a:ext>
            </a:extLst>
          </p:cNvPr>
          <p:cNvSpPr/>
          <p:nvPr/>
        </p:nvSpPr>
        <p:spPr>
          <a:xfrm>
            <a:off x="3348884" y="1494160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547454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1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Methods</a:t>
            </a:r>
            <a:endParaRPr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CA" dirty="0"/>
              <a:t>Learn a few useful built-in python string methods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4A657-8475-4A1A-BAAE-11C3E1A866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451" t="33504" r="34078" b="40224"/>
          <a:stretch/>
        </p:blipFill>
        <p:spPr>
          <a:xfrm rot="20987035">
            <a:off x="199545" y="3666164"/>
            <a:ext cx="1361552" cy="1351276"/>
          </a:xfrm>
          <a:prstGeom prst="rect">
            <a:avLst/>
          </a:prstGeom>
        </p:spPr>
      </p:pic>
      <p:sp>
        <p:nvSpPr>
          <p:cNvPr id="9" name="Google Shape;180;p29">
            <a:extLst>
              <a:ext uri="{FF2B5EF4-FFF2-40B4-BE49-F238E27FC236}">
                <a16:creationId xmlns:a16="http://schemas.microsoft.com/office/drawing/2014/main" id="{83F365A6-765D-421A-AE67-26F9DD341F22}"/>
              </a:ext>
            </a:extLst>
          </p:cNvPr>
          <p:cNvSpPr/>
          <p:nvPr/>
        </p:nvSpPr>
        <p:spPr>
          <a:xfrm>
            <a:off x="345808" y="4917805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8210976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Methods</a:t>
            </a:r>
            <a:endParaRPr dirty="0"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7">
            <a:off x="7078974" y="308119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709625" y="1538658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</a:t>
            </a:r>
            <a:r>
              <a:rPr lang="en" dirty="0"/>
              <a:t>tring.casefold()</a:t>
            </a:r>
            <a:endParaRPr dirty="0"/>
          </a:p>
        </p:txBody>
      </p:sp>
      <p:sp>
        <p:nvSpPr>
          <p:cNvPr id="274" name="Google Shape;274;p36"/>
          <p:cNvSpPr txBox="1">
            <a:spLocks noGrp="1"/>
          </p:cNvSpPr>
          <p:nvPr>
            <p:ph type="subTitle" idx="1"/>
          </p:nvPr>
        </p:nvSpPr>
        <p:spPr>
          <a:xfrm>
            <a:off x="546720" y="1918501"/>
            <a:ext cx="2622431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c</a:t>
            </a:r>
            <a:r>
              <a:rPr lang="en" dirty="0"/>
              <a:t>onvert the string to lowercase</a:t>
            </a:r>
            <a:endParaRPr dirty="0"/>
          </a:p>
        </p:txBody>
      </p:sp>
      <p:sp>
        <p:nvSpPr>
          <p:cNvPr id="26" name="Google Shape;204;p31">
            <a:extLst>
              <a:ext uri="{FF2B5EF4-FFF2-40B4-BE49-F238E27FC236}">
                <a16:creationId xmlns:a16="http://schemas.microsoft.com/office/drawing/2014/main" id="{0B6980F6-3916-450E-979F-413A9FE8F492}"/>
              </a:ext>
            </a:extLst>
          </p:cNvPr>
          <p:cNvSpPr txBox="1">
            <a:spLocks/>
          </p:cNvSpPr>
          <p:nvPr/>
        </p:nvSpPr>
        <p:spPr>
          <a:xfrm rot="20795023">
            <a:off x="7080580" y="927475"/>
            <a:ext cx="1400229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dirty="0"/>
              <a:t>This is built-in so no imports are necessary</a:t>
            </a:r>
          </a:p>
        </p:txBody>
      </p:sp>
      <p:sp>
        <p:nvSpPr>
          <p:cNvPr id="27" name="Google Shape;273;p36">
            <a:extLst>
              <a:ext uri="{FF2B5EF4-FFF2-40B4-BE49-F238E27FC236}">
                <a16:creationId xmlns:a16="http://schemas.microsoft.com/office/drawing/2014/main" id="{32695E03-D599-4243-AF6E-59EB1A71619E}"/>
              </a:ext>
            </a:extLst>
          </p:cNvPr>
          <p:cNvSpPr txBox="1">
            <a:spLocks/>
          </p:cNvSpPr>
          <p:nvPr/>
        </p:nvSpPr>
        <p:spPr>
          <a:xfrm>
            <a:off x="1753747" y="2461714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dirty="0" err="1"/>
              <a:t>string.isspace</a:t>
            </a:r>
            <a:r>
              <a:rPr lang="en-CA" dirty="0"/>
              <a:t>()</a:t>
            </a:r>
          </a:p>
        </p:txBody>
      </p:sp>
      <p:sp>
        <p:nvSpPr>
          <p:cNvPr id="28" name="Google Shape;274;p36">
            <a:extLst>
              <a:ext uri="{FF2B5EF4-FFF2-40B4-BE49-F238E27FC236}">
                <a16:creationId xmlns:a16="http://schemas.microsoft.com/office/drawing/2014/main" id="{65BEE943-4BA1-41E4-90D7-60803DCB7306}"/>
              </a:ext>
            </a:extLst>
          </p:cNvPr>
          <p:cNvSpPr txBox="1">
            <a:spLocks/>
          </p:cNvSpPr>
          <p:nvPr/>
        </p:nvSpPr>
        <p:spPr>
          <a:xfrm>
            <a:off x="1590842" y="2841557"/>
            <a:ext cx="2622431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t/f to whether a string is entirely whitespace “ “</a:t>
            </a:r>
          </a:p>
        </p:txBody>
      </p:sp>
      <p:sp>
        <p:nvSpPr>
          <p:cNvPr id="33" name="Google Shape;273;p36">
            <a:extLst>
              <a:ext uri="{FF2B5EF4-FFF2-40B4-BE49-F238E27FC236}">
                <a16:creationId xmlns:a16="http://schemas.microsoft.com/office/drawing/2014/main" id="{EE58379F-C34B-4748-8B89-B0D9E6626EBD}"/>
              </a:ext>
            </a:extLst>
          </p:cNvPr>
          <p:cNvSpPr txBox="1">
            <a:spLocks/>
          </p:cNvSpPr>
          <p:nvPr/>
        </p:nvSpPr>
        <p:spPr>
          <a:xfrm>
            <a:off x="562493" y="3511472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dirty="0" err="1"/>
              <a:t>string.isupper</a:t>
            </a:r>
            <a:r>
              <a:rPr lang="en-CA" dirty="0"/>
              <a:t>()</a:t>
            </a:r>
          </a:p>
        </p:txBody>
      </p:sp>
      <p:sp>
        <p:nvSpPr>
          <p:cNvPr id="34" name="Google Shape;274;p36">
            <a:extLst>
              <a:ext uri="{FF2B5EF4-FFF2-40B4-BE49-F238E27FC236}">
                <a16:creationId xmlns:a16="http://schemas.microsoft.com/office/drawing/2014/main" id="{D9596D24-8A23-449E-9ED8-65C61BA83E06}"/>
              </a:ext>
            </a:extLst>
          </p:cNvPr>
          <p:cNvSpPr txBox="1">
            <a:spLocks/>
          </p:cNvSpPr>
          <p:nvPr/>
        </p:nvSpPr>
        <p:spPr>
          <a:xfrm>
            <a:off x="399588" y="3891315"/>
            <a:ext cx="2622431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t/f to whether a string is entirely in uppercase</a:t>
            </a:r>
          </a:p>
        </p:txBody>
      </p:sp>
      <p:sp>
        <p:nvSpPr>
          <p:cNvPr id="43" name="Google Shape;273;p36">
            <a:extLst>
              <a:ext uri="{FF2B5EF4-FFF2-40B4-BE49-F238E27FC236}">
                <a16:creationId xmlns:a16="http://schemas.microsoft.com/office/drawing/2014/main" id="{EE61453F-9AE5-4590-9E66-ED17E17C9D33}"/>
              </a:ext>
            </a:extLst>
          </p:cNvPr>
          <p:cNvSpPr txBox="1">
            <a:spLocks/>
          </p:cNvSpPr>
          <p:nvPr/>
        </p:nvSpPr>
        <p:spPr>
          <a:xfrm>
            <a:off x="4618678" y="1897008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dirty="0" err="1"/>
              <a:t>string.lower</a:t>
            </a:r>
            <a:r>
              <a:rPr lang="en-CA" dirty="0"/>
              <a:t>()</a:t>
            </a:r>
          </a:p>
        </p:txBody>
      </p:sp>
      <p:sp>
        <p:nvSpPr>
          <p:cNvPr id="44" name="Google Shape;274;p36">
            <a:extLst>
              <a:ext uri="{FF2B5EF4-FFF2-40B4-BE49-F238E27FC236}">
                <a16:creationId xmlns:a16="http://schemas.microsoft.com/office/drawing/2014/main" id="{577689E8-A5C8-44DD-8923-AC80FAD5F339}"/>
              </a:ext>
            </a:extLst>
          </p:cNvPr>
          <p:cNvSpPr txBox="1">
            <a:spLocks/>
          </p:cNvSpPr>
          <p:nvPr/>
        </p:nvSpPr>
        <p:spPr>
          <a:xfrm>
            <a:off x="4959962" y="2276851"/>
            <a:ext cx="2622431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convert string to lowercase</a:t>
            </a:r>
          </a:p>
        </p:txBody>
      </p:sp>
      <p:sp>
        <p:nvSpPr>
          <p:cNvPr id="45" name="Google Shape;273;p36">
            <a:extLst>
              <a:ext uri="{FF2B5EF4-FFF2-40B4-BE49-F238E27FC236}">
                <a16:creationId xmlns:a16="http://schemas.microsoft.com/office/drawing/2014/main" id="{1C9733CB-744B-49AF-9FEB-853B6E65921E}"/>
              </a:ext>
            </a:extLst>
          </p:cNvPr>
          <p:cNvSpPr txBox="1">
            <a:spLocks/>
          </p:cNvSpPr>
          <p:nvPr/>
        </p:nvSpPr>
        <p:spPr>
          <a:xfrm>
            <a:off x="5241622" y="3123104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dirty="0" err="1"/>
              <a:t>string.upper</a:t>
            </a:r>
            <a:r>
              <a:rPr lang="en-CA" dirty="0"/>
              <a:t>()</a:t>
            </a:r>
          </a:p>
        </p:txBody>
      </p:sp>
      <p:sp>
        <p:nvSpPr>
          <p:cNvPr id="46" name="Google Shape;274;p36">
            <a:extLst>
              <a:ext uri="{FF2B5EF4-FFF2-40B4-BE49-F238E27FC236}">
                <a16:creationId xmlns:a16="http://schemas.microsoft.com/office/drawing/2014/main" id="{97941A67-7487-405A-A7D9-CEBC2592C768}"/>
              </a:ext>
            </a:extLst>
          </p:cNvPr>
          <p:cNvSpPr txBox="1">
            <a:spLocks/>
          </p:cNvSpPr>
          <p:nvPr/>
        </p:nvSpPr>
        <p:spPr>
          <a:xfrm>
            <a:off x="5582906" y="3502947"/>
            <a:ext cx="2622431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convert string to uppercase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AF0B6E-0C25-49C3-BF9F-5A912F782BFA}"/>
              </a:ext>
            </a:extLst>
          </p:cNvPr>
          <p:cNvSpPr txBox="1"/>
          <p:nvPr/>
        </p:nvSpPr>
        <p:spPr>
          <a:xfrm>
            <a:off x="5353529" y="4473645"/>
            <a:ext cx="3449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Python String Methods (w3schools.com)</a:t>
            </a:r>
            <a:endParaRPr lang="en-CA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7263F00-85CA-4023-9F96-30465C0C3F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51" t="33504" r="34078" b="40224"/>
          <a:stretch/>
        </p:blipFill>
        <p:spPr>
          <a:xfrm rot="20987035">
            <a:off x="5294201" y="335533"/>
            <a:ext cx="1361552" cy="1351276"/>
          </a:xfrm>
          <a:prstGeom prst="rect">
            <a:avLst/>
          </a:prstGeom>
        </p:spPr>
      </p:pic>
      <p:sp>
        <p:nvSpPr>
          <p:cNvPr id="50" name="Google Shape;180;p29">
            <a:extLst>
              <a:ext uri="{FF2B5EF4-FFF2-40B4-BE49-F238E27FC236}">
                <a16:creationId xmlns:a16="http://schemas.microsoft.com/office/drawing/2014/main" id="{C52766AA-64CA-41D0-8D46-358E9AFB77E0}"/>
              </a:ext>
            </a:extLst>
          </p:cNvPr>
          <p:cNvSpPr/>
          <p:nvPr/>
        </p:nvSpPr>
        <p:spPr>
          <a:xfrm>
            <a:off x="5440464" y="158717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16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476978" y="2548234"/>
            <a:ext cx="4190024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for the week</a:t>
            </a:r>
            <a:endParaRPr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884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dirty="0"/>
              <a:t>Use what you’ve learned to “memeify” a 4 letter word provided by the user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81ABD-B8BA-4009-BB35-F5087F1CF6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205" t="26465" r="20712" b="26904"/>
          <a:stretch/>
        </p:blipFill>
        <p:spPr>
          <a:xfrm rot="902430">
            <a:off x="7445830" y="2491347"/>
            <a:ext cx="1477108" cy="929473"/>
          </a:xfrm>
          <a:prstGeom prst="rect">
            <a:avLst/>
          </a:prstGeom>
        </p:spPr>
      </p:pic>
      <p:pic>
        <p:nvPicPr>
          <p:cNvPr id="10" name="Google Shape;235;p34">
            <a:extLst>
              <a:ext uri="{FF2B5EF4-FFF2-40B4-BE49-F238E27FC236}">
                <a16:creationId xmlns:a16="http://schemas.microsoft.com/office/drawing/2014/main" id="{D725DD3A-D7BB-45EF-94FD-B852E498B6B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0904540">
            <a:off x="220946" y="2814723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" name="Google Shape;204;p31">
            <a:extLst>
              <a:ext uri="{FF2B5EF4-FFF2-40B4-BE49-F238E27FC236}">
                <a16:creationId xmlns:a16="http://schemas.microsoft.com/office/drawing/2014/main" id="{22CBAAB4-C6FF-43EC-BB27-4E7F2B35C07B}"/>
              </a:ext>
            </a:extLst>
          </p:cNvPr>
          <p:cNvSpPr txBox="1">
            <a:spLocks/>
          </p:cNvSpPr>
          <p:nvPr/>
        </p:nvSpPr>
        <p:spPr>
          <a:xfrm rot="20875611">
            <a:off x="262573" y="3296378"/>
            <a:ext cx="1400229" cy="294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dirty="0"/>
              <a:t>RULES</a:t>
            </a:r>
          </a:p>
        </p:txBody>
      </p:sp>
      <p:sp>
        <p:nvSpPr>
          <p:cNvPr id="12" name="Google Shape;204;p31">
            <a:extLst>
              <a:ext uri="{FF2B5EF4-FFF2-40B4-BE49-F238E27FC236}">
                <a16:creationId xmlns:a16="http://schemas.microsoft.com/office/drawing/2014/main" id="{F4B804C3-23C6-49F6-B928-80AB55BE9B71}"/>
              </a:ext>
            </a:extLst>
          </p:cNvPr>
          <p:cNvSpPr txBox="1">
            <a:spLocks/>
          </p:cNvSpPr>
          <p:nvPr/>
        </p:nvSpPr>
        <p:spPr>
          <a:xfrm rot="20875611">
            <a:off x="466893" y="3577451"/>
            <a:ext cx="1400229" cy="114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buFontTx/>
              <a:buChar char="-"/>
            </a:pPr>
            <a:r>
              <a:rPr lang="en-CA" sz="900" dirty="0"/>
              <a:t>User input can be longer, only first 4 characters need to be “</a:t>
            </a:r>
            <a:r>
              <a:rPr lang="en-CA" sz="900" dirty="0" err="1"/>
              <a:t>memefied</a:t>
            </a:r>
            <a:r>
              <a:rPr lang="en-CA" sz="900" dirty="0"/>
              <a:t>”</a:t>
            </a:r>
          </a:p>
          <a:p>
            <a:pPr marL="171450" indent="-171450" algn="ctr">
              <a:buFontTx/>
              <a:buChar char="-"/>
            </a:pPr>
            <a:r>
              <a:rPr lang="en-CA" sz="900" dirty="0"/>
              <a:t>First character must be lowercase the next uppercase, this pattern repeats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87B068-7327-463B-ABD9-80F427BDC00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451" t="33504" r="34078" b="40224"/>
          <a:stretch/>
        </p:blipFill>
        <p:spPr>
          <a:xfrm rot="20987035">
            <a:off x="7585083" y="3591289"/>
            <a:ext cx="1361552" cy="1351276"/>
          </a:xfrm>
          <a:prstGeom prst="rect">
            <a:avLst/>
          </a:prstGeom>
        </p:spPr>
      </p:pic>
      <p:sp>
        <p:nvSpPr>
          <p:cNvPr id="14" name="Google Shape;180;p29">
            <a:extLst>
              <a:ext uri="{FF2B5EF4-FFF2-40B4-BE49-F238E27FC236}">
                <a16:creationId xmlns:a16="http://schemas.microsoft.com/office/drawing/2014/main" id="{D52DBFE5-2A6E-49BC-AB2A-6CDE807ED69C}"/>
              </a:ext>
            </a:extLst>
          </p:cNvPr>
          <p:cNvSpPr/>
          <p:nvPr/>
        </p:nvSpPr>
        <p:spPr>
          <a:xfrm>
            <a:off x="7731346" y="4842930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9371927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Notebook Lesson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307</Words>
  <Application>Microsoft Office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Coming Soon</vt:lpstr>
      <vt:lpstr>Concert One</vt:lpstr>
      <vt:lpstr>Roboto Mono Regular</vt:lpstr>
      <vt:lpstr>Notebook Lesson</vt:lpstr>
      <vt:lpstr>STRINGS IN PYTHON</vt:lpstr>
      <vt:lpstr>Day Plan</vt:lpstr>
      <vt:lpstr>01</vt:lpstr>
      <vt:lpstr>String Indexing</vt:lpstr>
      <vt:lpstr>02</vt:lpstr>
      <vt:lpstr>String Slicing</vt:lpstr>
      <vt:lpstr>03</vt:lpstr>
      <vt:lpstr>Some Methods</vt:lpstr>
      <vt:lpstr>04</vt:lpstr>
      <vt:lpstr>GOOD LUCK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IN PYTHON</dc:title>
  <dc:creator>Sam Abraham</dc:creator>
  <cp:lastModifiedBy>Assareymuriyil, Sam</cp:lastModifiedBy>
  <cp:revision>14</cp:revision>
  <dcterms:modified xsi:type="dcterms:W3CDTF">2021-01-28T02:41:42Z</dcterms:modified>
</cp:coreProperties>
</file>