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13"/>
  </p:notesMasterIdLst>
  <p:sldIdLst>
    <p:sldId id="256" r:id="rId2"/>
    <p:sldId id="258" r:id="rId3"/>
    <p:sldId id="263" r:id="rId4"/>
    <p:sldId id="259" r:id="rId5"/>
    <p:sldId id="297" r:id="rId6"/>
    <p:sldId id="261" r:id="rId7"/>
    <p:sldId id="298" r:id="rId8"/>
    <p:sldId id="299" r:id="rId9"/>
    <p:sldId id="300" r:id="rId10"/>
    <p:sldId id="264" r:id="rId11"/>
    <p:sldId id="268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C03517-A5D1-4F8D-8415-606CB262A964}">
  <a:tblStyle styleId="{DCC03517-A5D1-4F8D-8415-606CB262A9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5" d="100"/>
          <a:sy n="115" d="100"/>
        </p:scale>
        <p:origin x="960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112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1201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5029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0112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9" r:id="rId7"/>
    <p:sldLayoutId id="2147483663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44222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LISTS</a:t>
            </a:r>
            <a:r>
              <a:rPr lang="en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br>
              <a:rPr lang="en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" dirty="0"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lang="en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PYTHON</a:t>
            </a:r>
            <a:endParaRPr dirty="0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1B1A938C-D0E8-441B-B764-CC2FC25F6C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</a:extLst>
          </a:blip>
          <a:srcRect l="39451" t="33504" r="34078" b="40224"/>
          <a:stretch/>
        </p:blipFill>
        <p:spPr>
          <a:xfrm>
            <a:off x="691056" y="3696328"/>
            <a:ext cx="1361552" cy="13512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3"/>
          <p:cNvSpPr/>
          <p:nvPr/>
        </p:nvSpPr>
        <p:spPr>
          <a:xfrm>
            <a:off x="2404201" y="4101884"/>
            <a:ext cx="1746458" cy="854628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latin typeface="Roboto Black" panose="02000000000000000000" pitchFamily="2" charset="0"/>
                <a:ea typeface="Roboto Black" panose="02000000000000000000" pitchFamily="2" charset="0"/>
              </a:rPr>
              <a:t>BONUS: </a:t>
            </a:r>
            <a:br>
              <a:rPr lang="en-CA" dirty="0"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en-CA" dirty="0">
                <a:latin typeface="Roboto Black" panose="02000000000000000000" pitchFamily="2" charset="0"/>
                <a:ea typeface="Roboto Black" panose="02000000000000000000" pitchFamily="2" charset="0"/>
              </a:rPr>
              <a:t>None of the Songs can be the same</a:t>
            </a:r>
            <a:endParaRPr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5" name="Google Shape;507;p28">
            <a:extLst>
              <a:ext uri="{FF2B5EF4-FFF2-40B4-BE49-F238E27FC236}">
                <a16:creationId xmlns:a16="http://schemas.microsoft.com/office/drawing/2014/main" id="{8411B834-32B6-41E8-8E52-E35D0590D3F3}"/>
              </a:ext>
            </a:extLst>
          </p:cNvPr>
          <p:cNvSpPr txBox="1">
            <a:spLocks/>
          </p:cNvSpPr>
          <p:nvPr/>
        </p:nvSpPr>
        <p:spPr>
          <a:xfrm>
            <a:off x="700119" y="532270"/>
            <a:ext cx="4669740" cy="686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algn="l"/>
            <a:r>
              <a:rPr lang="en-CA" sz="3000" dirty="0">
                <a:latin typeface="Roboto" panose="02000000000000000000" pitchFamily="2" charset="0"/>
                <a:ea typeface="Roboto" panose="02000000000000000000" pitchFamily="2" charset="0"/>
              </a:rPr>
              <a:t>A TINY PLAYLIST</a:t>
            </a:r>
          </a:p>
        </p:txBody>
      </p:sp>
      <p:sp>
        <p:nvSpPr>
          <p:cNvPr id="16" name="Google Shape;506;p28">
            <a:extLst>
              <a:ext uri="{FF2B5EF4-FFF2-40B4-BE49-F238E27FC236}">
                <a16:creationId xmlns:a16="http://schemas.microsoft.com/office/drawing/2014/main" id="{4B2405FC-8694-401A-9E4A-462A161906CB}"/>
              </a:ext>
            </a:extLst>
          </p:cNvPr>
          <p:cNvSpPr txBox="1">
            <a:spLocks/>
          </p:cNvSpPr>
          <p:nvPr/>
        </p:nvSpPr>
        <p:spPr>
          <a:xfrm>
            <a:off x="700119" y="1368780"/>
            <a:ext cx="3534300" cy="3242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Tx/>
              <a:buChar char="-"/>
            </a:pPr>
            <a:r>
              <a:rPr lang="en-CA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Get 1 song from the user add it to the “playlist”</a:t>
            </a:r>
          </a:p>
          <a:p>
            <a:pPr marL="285750" indent="-285750">
              <a:buFontTx/>
              <a:buChar char="-"/>
            </a:pPr>
            <a:endParaRPr lang="en-CA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CA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Get a 2</a:t>
            </a:r>
            <a:r>
              <a:rPr lang="en-CA" baseline="300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nd</a:t>
            </a:r>
            <a:r>
              <a:rPr lang="en-CA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song from the user add it to the “playlist”</a:t>
            </a:r>
          </a:p>
          <a:p>
            <a:pPr marL="285750" indent="-285750">
              <a:buFontTx/>
              <a:buChar char="-"/>
            </a:pPr>
            <a:endParaRPr lang="en-CA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CA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“Shuffle” the playlist by sorting the first 2 alphabetically.</a:t>
            </a:r>
          </a:p>
          <a:p>
            <a:pPr marL="285750" indent="-285750">
              <a:buFontTx/>
              <a:buChar char="-"/>
            </a:pPr>
            <a:endParaRPr lang="en-CA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CA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Then add the 3</a:t>
            </a:r>
            <a:r>
              <a:rPr lang="en-CA" baseline="300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rd</a:t>
            </a:r>
            <a:r>
              <a:rPr lang="en-CA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song</a:t>
            </a:r>
          </a:p>
          <a:p>
            <a:pPr marL="285750" indent="-285750">
              <a:buFontTx/>
              <a:buChar char="-"/>
            </a:pPr>
            <a:endParaRPr lang="en-CA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CA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Then reverse the list to “shuffle” it more</a:t>
            </a:r>
          </a:p>
          <a:p>
            <a:pPr marL="285750" indent="-285750">
              <a:buFontTx/>
              <a:buChar char="-"/>
            </a:pPr>
            <a:endParaRPr lang="en-CA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CA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Print that list</a:t>
            </a:r>
          </a:p>
        </p:txBody>
      </p:sp>
      <p:sp>
        <p:nvSpPr>
          <p:cNvPr id="17" name="Google Shape;689;p32">
            <a:extLst>
              <a:ext uri="{FF2B5EF4-FFF2-40B4-BE49-F238E27FC236}">
                <a16:creationId xmlns:a16="http://schemas.microsoft.com/office/drawing/2014/main" id="{703DC2E5-1437-4322-B436-56F996B5F81C}"/>
              </a:ext>
            </a:extLst>
          </p:cNvPr>
          <p:cNvSpPr/>
          <p:nvPr/>
        </p:nvSpPr>
        <p:spPr>
          <a:xfrm>
            <a:off x="5026124" y="1368779"/>
            <a:ext cx="3158652" cy="32424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507;p28">
            <a:extLst>
              <a:ext uri="{FF2B5EF4-FFF2-40B4-BE49-F238E27FC236}">
                <a16:creationId xmlns:a16="http://schemas.microsoft.com/office/drawing/2014/main" id="{8FEBEFE2-E53C-4E56-AA7C-941AB94C71EA}"/>
              </a:ext>
            </a:extLst>
          </p:cNvPr>
          <p:cNvSpPr txBox="1">
            <a:spLocks/>
          </p:cNvSpPr>
          <p:nvPr/>
        </p:nvSpPr>
        <p:spPr>
          <a:xfrm>
            <a:off x="5026124" y="1497075"/>
            <a:ext cx="3158652" cy="686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CA" sz="3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“PLAYLIST”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B05342-A4E3-4485-9A56-D6F680FC71CE}"/>
              </a:ext>
            </a:extLst>
          </p:cNvPr>
          <p:cNvSpPr/>
          <p:nvPr/>
        </p:nvSpPr>
        <p:spPr>
          <a:xfrm>
            <a:off x="5266764" y="2408938"/>
            <a:ext cx="793377" cy="2650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song1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7B7FA9-962B-43E7-A123-06A0AE2B4125}"/>
              </a:ext>
            </a:extLst>
          </p:cNvPr>
          <p:cNvSpPr/>
          <p:nvPr/>
        </p:nvSpPr>
        <p:spPr>
          <a:xfrm>
            <a:off x="5266764" y="2830283"/>
            <a:ext cx="793377" cy="2650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song1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2B2205B-6483-439A-A464-AA007A25B9FF}"/>
              </a:ext>
            </a:extLst>
          </p:cNvPr>
          <p:cNvSpPr/>
          <p:nvPr/>
        </p:nvSpPr>
        <p:spPr>
          <a:xfrm>
            <a:off x="6229063" y="2817970"/>
            <a:ext cx="793377" cy="2650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song2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575527C-133F-4F74-B61F-2C1A869303E5}"/>
              </a:ext>
            </a:extLst>
          </p:cNvPr>
          <p:cNvSpPr/>
          <p:nvPr/>
        </p:nvSpPr>
        <p:spPr>
          <a:xfrm>
            <a:off x="5266764" y="3251628"/>
            <a:ext cx="793377" cy="2650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song1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2192885-EB4F-49D9-9916-5E70612405CC}"/>
              </a:ext>
            </a:extLst>
          </p:cNvPr>
          <p:cNvSpPr/>
          <p:nvPr/>
        </p:nvSpPr>
        <p:spPr>
          <a:xfrm>
            <a:off x="6229063" y="3239315"/>
            <a:ext cx="793377" cy="2650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song2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9178FE3-15FE-43D1-B523-D38EFA2395FB}"/>
              </a:ext>
            </a:extLst>
          </p:cNvPr>
          <p:cNvSpPr/>
          <p:nvPr/>
        </p:nvSpPr>
        <p:spPr>
          <a:xfrm>
            <a:off x="5266764" y="3685286"/>
            <a:ext cx="793377" cy="2650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song1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496DB2-F94C-4BC5-9679-90217E7D9DD3}"/>
              </a:ext>
            </a:extLst>
          </p:cNvPr>
          <p:cNvSpPr/>
          <p:nvPr/>
        </p:nvSpPr>
        <p:spPr>
          <a:xfrm>
            <a:off x="6229063" y="3672973"/>
            <a:ext cx="793377" cy="2650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song2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0D81A0-2A0B-4339-A17D-A38A6E652DBB}"/>
              </a:ext>
            </a:extLst>
          </p:cNvPr>
          <p:cNvSpPr/>
          <p:nvPr/>
        </p:nvSpPr>
        <p:spPr>
          <a:xfrm>
            <a:off x="7191362" y="3672973"/>
            <a:ext cx="793377" cy="2650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song3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89D83BD-F8BE-43B7-AAFD-5B9BE98D6DBE}"/>
              </a:ext>
            </a:extLst>
          </p:cNvPr>
          <p:cNvSpPr/>
          <p:nvPr/>
        </p:nvSpPr>
        <p:spPr>
          <a:xfrm>
            <a:off x="5266763" y="4118944"/>
            <a:ext cx="793377" cy="2650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song3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09F06B5-9062-4F2E-AB60-4AC75B89A2CF}"/>
              </a:ext>
            </a:extLst>
          </p:cNvPr>
          <p:cNvSpPr/>
          <p:nvPr/>
        </p:nvSpPr>
        <p:spPr>
          <a:xfrm>
            <a:off x="6229062" y="4118944"/>
            <a:ext cx="793377" cy="2650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song2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6D37A7-3546-4414-8EC5-6497FDF0B683}"/>
              </a:ext>
            </a:extLst>
          </p:cNvPr>
          <p:cNvSpPr/>
          <p:nvPr/>
        </p:nvSpPr>
        <p:spPr>
          <a:xfrm>
            <a:off x="7191361" y="4118944"/>
            <a:ext cx="793377" cy="2650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song1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B83DF90-29A2-47E5-9409-ED22B7B626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</a:extLst>
          </a:blip>
          <a:srcRect l="39451" t="33504" r="34078" b="40224"/>
          <a:stretch/>
        </p:blipFill>
        <p:spPr>
          <a:xfrm>
            <a:off x="7823442" y="4237"/>
            <a:ext cx="1240878" cy="123151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7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 panose="02000000000000000000" pitchFamily="2" charset="0"/>
                <a:ea typeface="Roboto" panose="02000000000000000000" pitchFamily="2" charset="0"/>
              </a:rPr>
              <a:t>GOOD </a:t>
            </a:r>
            <a:r>
              <a:rPr lang="en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LUCK</a:t>
            </a:r>
            <a:endParaRPr dirty="0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Google Shape;507;p28">
            <a:extLst>
              <a:ext uri="{FF2B5EF4-FFF2-40B4-BE49-F238E27FC236}">
                <a16:creationId xmlns:a16="http://schemas.microsoft.com/office/drawing/2014/main" id="{EED30759-CBA8-416C-B0F5-BCF2F649D6B8}"/>
              </a:ext>
            </a:extLst>
          </p:cNvPr>
          <p:cNvSpPr txBox="1">
            <a:spLocks/>
          </p:cNvSpPr>
          <p:nvPr/>
        </p:nvSpPr>
        <p:spPr>
          <a:xfrm>
            <a:off x="2832847" y="3481658"/>
            <a:ext cx="3532094" cy="1099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CA" dirty="0">
                <a:latin typeface="Roboto Light" panose="02000000000000000000" pitchFamily="2" charset="0"/>
                <a:ea typeface="Roboto Light" panose="02000000000000000000" pitchFamily="2" charset="0"/>
              </a:rPr>
              <a:t>Good Luck on the task, reach out on discord for help by making a ticket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34A96C-63A8-441E-8A2D-979897DFBF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</a:extLst>
          </a:blip>
          <a:srcRect l="39451" t="33504" r="34078" b="40224"/>
          <a:stretch/>
        </p:blipFill>
        <p:spPr>
          <a:xfrm>
            <a:off x="6783993" y="1739153"/>
            <a:ext cx="485511" cy="4818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FC6BF0-F13C-4BAB-9F09-CCDE09E022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</a:extLst>
          </a:blip>
          <a:srcRect l="39451" t="33504" r="34078" b="40224"/>
          <a:stretch/>
        </p:blipFill>
        <p:spPr>
          <a:xfrm>
            <a:off x="8454852" y="1561204"/>
            <a:ext cx="179302" cy="177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7231B3-D108-4F2E-B8E4-AC3448E263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</a:extLst>
          </a:blip>
          <a:srcRect l="39451" t="33504" r="34078" b="40224"/>
          <a:stretch/>
        </p:blipFill>
        <p:spPr>
          <a:xfrm>
            <a:off x="6950699" y="3311948"/>
            <a:ext cx="210089" cy="2085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075FAE-4C4D-49A0-AEB6-DBC265E90C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</a:extLst>
          </a:blip>
          <a:srcRect l="39451" t="33504" r="34078" b="40224"/>
          <a:stretch/>
        </p:blipFill>
        <p:spPr>
          <a:xfrm>
            <a:off x="6259896" y="754399"/>
            <a:ext cx="210089" cy="2085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EA1CF2-521D-4149-AE03-D42D13F0A7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</a:extLst>
          </a:blip>
          <a:srcRect l="39451" t="33504" r="34078" b="40224"/>
          <a:stretch/>
        </p:blipFill>
        <p:spPr>
          <a:xfrm>
            <a:off x="1631740" y="1980076"/>
            <a:ext cx="485511" cy="4818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C250EC-1A84-4F45-BA33-A577714EC2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</a:extLst>
          </a:blip>
          <a:srcRect l="39451" t="33504" r="34078" b="40224"/>
          <a:stretch/>
        </p:blipFill>
        <p:spPr>
          <a:xfrm>
            <a:off x="5221201" y="2393801"/>
            <a:ext cx="179302" cy="1779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3E544F-7FF2-4563-8996-0BC1FA8B23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</a:extLst>
          </a:blip>
          <a:srcRect l="39451" t="33504" r="34078" b="40224"/>
          <a:stretch/>
        </p:blipFill>
        <p:spPr>
          <a:xfrm>
            <a:off x="8086887" y="376804"/>
            <a:ext cx="547268" cy="5431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5FAF76-4A5D-4A17-9671-E99E83075A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</a:extLst>
          </a:blip>
          <a:srcRect l="39451" t="33504" r="34078" b="40224"/>
          <a:stretch/>
        </p:blipFill>
        <p:spPr>
          <a:xfrm>
            <a:off x="8148643" y="-157333"/>
            <a:ext cx="485511" cy="4818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F3D40C-C420-4C18-B376-6E39DA79DD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</a:extLst>
          </a:blip>
          <a:srcRect l="39451" t="33504" r="34078" b="40224"/>
          <a:stretch/>
        </p:blipFill>
        <p:spPr>
          <a:xfrm>
            <a:off x="87272" y="4458353"/>
            <a:ext cx="547268" cy="5431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648D9C-E5F8-463E-9E20-EE3B14F19B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</a:extLst>
          </a:blip>
          <a:srcRect l="39451" t="33504" r="34078" b="40224"/>
          <a:stretch/>
        </p:blipFill>
        <p:spPr>
          <a:xfrm>
            <a:off x="118150" y="3976506"/>
            <a:ext cx="485511" cy="4818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B1D78C9-9D72-411E-B28E-08F04097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</a:extLst>
          </a:blip>
          <a:srcRect l="39451" t="33504" r="34078" b="40224"/>
          <a:stretch/>
        </p:blipFill>
        <p:spPr>
          <a:xfrm>
            <a:off x="255860" y="3620247"/>
            <a:ext cx="210089" cy="2085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673350" y="3396800"/>
            <a:ext cx="120548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Light" panose="02000000000000000000" pitchFamily="2" charset="0"/>
                <a:ea typeface="Roboto Light" panose="02000000000000000000" pitchFamily="2" charset="0"/>
              </a:rPr>
              <a:t>WEEKLY TASK</a:t>
            </a:r>
            <a:endParaRPr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6666298" y="3829675"/>
            <a:ext cx="1307069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latin typeface="Roboto Thin" panose="02000000000000000000" pitchFamily="2" charset="0"/>
                <a:ea typeface="Roboto Thin" panose="02000000000000000000" pitchFamily="2" charset="0"/>
              </a:rPr>
              <a:t>Reinforce your learning</a:t>
            </a:r>
            <a:endParaRPr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974168" y="2823364"/>
            <a:ext cx="2150700" cy="10805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Light" panose="02000000000000000000" pitchFamily="2" charset="0"/>
                <a:ea typeface="Roboto Light" panose="02000000000000000000" pitchFamily="2" charset="0"/>
              </a:rPr>
              <a:t>LIST MANIPULATION</a:t>
            </a:r>
            <a:endParaRPr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199750" y="2807401"/>
            <a:ext cx="2152500" cy="8235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Light" panose="02000000000000000000" pitchFamily="2" charset="0"/>
                <a:ea typeface="Roboto Light" panose="02000000000000000000" pitchFamily="2" charset="0"/>
              </a:rPr>
              <a:t>LIST BASICS</a:t>
            </a:r>
            <a:endParaRPr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214335" y="3506223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latin typeface="Roboto Thin" panose="02000000000000000000" pitchFamily="2" charset="0"/>
                <a:ea typeface="Roboto Thin" panose="02000000000000000000" pitchFamily="2" charset="0"/>
              </a:rPr>
              <a:t>Lists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latin typeface="Roboto Thin" panose="02000000000000000000" pitchFamily="2" charset="0"/>
                <a:ea typeface="Roboto Thin" panose="02000000000000000000" pitchFamily="2" charset="0"/>
              </a:rPr>
              <a:t>List Indexing</a:t>
            </a:r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 panose="02000000000000000000" pitchFamily="2" charset="0"/>
                <a:ea typeface="Roboto" panose="02000000000000000000" pitchFamily="2" charset="0"/>
              </a:rPr>
              <a:t>00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4011913" y="3729880"/>
            <a:ext cx="1755600" cy="770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Thin" panose="02000000000000000000" pitchFamily="2" charset="0"/>
                <a:ea typeface="Roboto Thin" panose="02000000000000000000" pitchFamily="2" charset="0"/>
              </a:rPr>
              <a:t>Add to a List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Thin" panose="02000000000000000000" pitchFamily="2" charset="0"/>
                <a:ea typeface="Roboto Thin" panose="02000000000000000000" pitchFamily="2" charset="0"/>
              </a:rPr>
              <a:t>Remove from a List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Thin" panose="02000000000000000000" pitchFamily="2" charset="0"/>
                <a:ea typeface="Roboto Thin" panose="02000000000000000000" pitchFamily="2" charset="0"/>
              </a:rPr>
              <a:t>Sort a List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 panose="02000000000000000000" pitchFamily="2" charset="0"/>
                <a:ea typeface="Roboto" panose="02000000000000000000" pitchFamily="2" charset="0"/>
              </a:rPr>
              <a:t>01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 panose="02000000000000000000" pitchFamily="2" charset="0"/>
                <a:ea typeface="Roboto" panose="02000000000000000000" pitchFamily="2" charset="0"/>
              </a:rPr>
              <a:t>DAY PLAN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 panose="02000000000000000000" pitchFamily="2" charset="0"/>
                <a:ea typeface="Roboto" panose="02000000000000000000" pitchFamily="2" charset="0"/>
              </a:rPr>
              <a:t>02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6797850" y="1692614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1342298" y="169553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C0683893-4237-4924-99CC-9D46554B11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</a:extLst>
          </a:blip>
          <a:srcRect l="39451" t="33504" r="34078" b="40224"/>
          <a:stretch/>
        </p:blipFill>
        <p:spPr>
          <a:xfrm>
            <a:off x="7973367" y="3982896"/>
            <a:ext cx="1067828" cy="10597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384857" y="2159599"/>
            <a:ext cx="4397963" cy="18137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 panose="02000000000000000000" pitchFamily="2" charset="0"/>
                <a:ea typeface="Roboto" panose="02000000000000000000" pitchFamily="2" charset="0"/>
              </a:rPr>
              <a:t>LIST BASICS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756134" y="2122225"/>
            <a:ext cx="1138581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00</a:t>
            </a:r>
            <a:endParaRPr dirty="0">
              <a:solidFill>
                <a:schemeClr val="dk2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CF422A2-0FDE-4C2C-907B-46EBCB4C7D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</a:extLst>
          </a:blip>
          <a:srcRect l="39451" t="33504" r="34078" b="40224"/>
          <a:stretch/>
        </p:blipFill>
        <p:spPr>
          <a:xfrm>
            <a:off x="198027" y="3921163"/>
            <a:ext cx="1067828" cy="10597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700119" y="1368780"/>
            <a:ext cx="3534300" cy="26687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latin typeface="Roboto Thin" panose="02000000000000000000" pitchFamily="2" charset="0"/>
                <a:ea typeface="Roboto Thin" panose="02000000000000000000" pitchFamily="2" charset="0"/>
              </a:rPr>
              <a:t>Lists are used to store multiple items in a single variable.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latin typeface="Roboto Thin" panose="02000000000000000000" pitchFamily="2" charset="0"/>
                <a:ea typeface="Roboto Thin" panose="02000000000000000000" pitchFamily="2" charset="0"/>
              </a:rPr>
              <a:t>They are created using square brackets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latin typeface="Roboto Thin" panose="02000000000000000000" pitchFamily="2" charset="0"/>
                <a:ea typeface="Roboto Thin" panose="02000000000000000000" pitchFamily="2" charset="0"/>
              </a:rPr>
              <a:t>They are ordered, and can be accessed like strings, can be changed, and allows for duplicates.</a:t>
            </a: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700119" y="532270"/>
            <a:ext cx="2686500" cy="6869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 panose="02000000000000000000" pitchFamily="2" charset="0"/>
                <a:ea typeface="Roboto" panose="02000000000000000000" pitchFamily="2" charset="0"/>
              </a:rPr>
              <a:t>LISTS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1" name="Picture 70">
            <a:extLst>
              <a:ext uri="{FF2B5EF4-FFF2-40B4-BE49-F238E27FC236}">
                <a16:creationId xmlns:a16="http://schemas.microsoft.com/office/drawing/2014/main" id="{5A69EA03-A684-4D88-9219-FA07558E20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</a:extLst>
          </a:blip>
          <a:srcRect l="39451" t="33504" r="34078" b="40224"/>
          <a:stretch/>
        </p:blipFill>
        <p:spPr>
          <a:xfrm>
            <a:off x="7203003" y="3831299"/>
            <a:ext cx="1240878" cy="12315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0DD8DA-D608-4F8F-A8BB-6A6C468C6D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1788" y="1877224"/>
            <a:ext cx="4865194" cy="14817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384857" y="2159599"/>
            <a:ext cx="4835947" cy="18137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 panose="02000000000000000000" pitchFamily="2" charset="0"/>
                <a:ea typeface="Roboto" panose="02000000000000000000" pitchFamily="2" charset="0"/>
              </a:rPr>
              <a:t>LIST MANIPULATION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756134" y="2122225"/>
            <a:ext cx="1138581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01</a:t>
            </a:r>
            <a:endParaRPr dirty="0">
              <a:solidFill>
                <a:schemeClr val="dk2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CF422A2-0FDE-4C2C-907B-46EBCB4C7D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</a:extLst>
          </a:blip>
          <a:srcRect l="39451" t="33504" r="34078" b="40224"/>
          <a:stretch/>
        </p:blipFill>
        <p:spPr>
          <a:xfrm>
            <a:off x="198027" y="3921163"/>
            <a:ext cx="1067828" cy="105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43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0"/>
          <p:cNvSpPr/>
          <p:nvPr/>
        </p:nvSpPr>
        <p:spPr>
          <a:xfrm>
            <a:off x="6298563" y="2325424"/>
            <a:ext cx="2237928" cy="13046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610" name="Google Shape;610;p30"/>
          <p:cNvSpPr/>
          <p:nvPr/>
        </p:nvSpPr>
        <p:spPr>
          <a:xfrm>
            <a:off x="3535363" y="3306627"/>
            <a:ext cx="2237928" cy="13046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609" name="Google Shape;609;p30"/>
          <p:cNvSpPr/>
          <p:nvPr/>
        </p:nvSpPr>
        <p:spPr>
          <a:xfrm>
            <a:off x="876093" y="1914572"/>
            <a:ext cx="2237928" cy="13143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6475897" y="234018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</a:t>
            </a:r>
            <a:r>
              <a:rPr lang="en" dirty="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xtend()</a:t>
            </a:r>
            <a:endParaRPr dirty="0">
              <a:solidFill>
                <a:schemeClr val="bg2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3684014" y="330662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pop</a:t>
            </a:r>
            <a:r>
              <a:rPr lang="en" dirty="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()</a:t>
            </a:r>
            <a:endParaRPr dirty="0">
              <a:solidFill>
                <a:schemeClr val="bg2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1079493" y="1973844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append</a:t>
            </a:r>
            <a:r>
              <a:rPr lang="en" dirty="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()</a:t>
            </a:r>
            <a:endParaRPr dirty="0">
              <a:solidFill>
                <a:schemeClr val="bg2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1079493" y="2466144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bg2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Adds an item to the end of the list</a:t>
            </a:r>
            <a:endParaRPr dirty="0">
              <a:solidFill>
                <a:schemeClr val="bg2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3"/>
          </p:nvPr>
        </p:nvSpPr>
        <p:spPr>
          <a:xfrm>
            <a:off x="6475897" y="283248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bg2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A</a:t>
            </a:r>
            <a:r>
              <a:rPr lang="en" dirty="0">
                <a:solidFill>
                  <a:schemeClr val="bg2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dd another list to the end of the current list</a:t>
            </a:r>
            <a:endParaRPr dirty="0">
              <a:solidFill>
                <a:schemeClr val="bg2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5"/>
          </p:nvPr>
        </p:nvSpPr>
        <p:spPr>
          <a:xfrm>
            <a:off x="3582314" y="3798927"/>
            <a:ext cx="2084700" cy="7474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bg2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Inserts an item at a specific index</a:t>
            </a:r>
            <a:endParaRPr dirty="0">
              <a:solidFill>
                <a:schemeClr val="bg2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53" name="Google Shape;507;p28">
            <a:extLst>
              <a:ext uri="{FF2B5EF4-FFF2-40B4-BE49-F238E27FC236}">
                <a16:creationId xmlns:a16="http://schemas.microsoft.com/office/drawing/2014/main" id="{7F8522FC-B8B8-4716-9DCC-45F65C8FC434}"/>
              </a:ext>
            </a:extLst>
          </p:cNvPr>
          <p:cNvSpPr txBox="1">
            <a:spLocks/>
          </p:cNvSpPr>
          <p:nvPr/>
        </p:nvSpPr>
        <p:spPr>
          <a:xfrm>
            <a:off x="700119" y="532270"/>
            <a:ext cx="4669740" cy="686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algn="l"/>
            <a:r>
              <a:rPr lang="en-CA" sz="3000" dirty="0">
                <a:latin typeface="Roboto" panose="02000000000000000000" pitchFamily="2" charset="0"/>
                <a:ea typeface="Roboto" panose="02000000000000000000" pitchFamily="2" charset="0"/>
              </a:rPr>
              <a:t>ADDING TO A LIST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8CB540D4-8ED3-40F4-B02B-B532DD0EDF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</a:extLst>
          </a:blip>
          <a:srcRect l="39451" t="33504" r="34078" b="40224"/>
          <a:stretch/>
        </p:blipFill>
        <p:spPr>
          <a:xfrm>
            <a:off x="7203003" y="3831299"/>
            <a:ext cx="1240878" cy="123151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0"/>
          <p:cNvSpPr/>
          <p:nvPr/>
        </p:nvSpPr>
        <p:spPr>
          <a:xfrm>
            <a:off x="6298563" y="2325424"/>
            <a:ext cx="2237928" cy="13046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610" name="Google Shape;610;p30"/>
          <p:cNvSpPr/>
          <p:nvPr/>
        </p:nvSpPr>
        <p:spPr>
          <a:xfrm>
            <a:off x="3535363" y="3306627"/>
            <a:ext cx="2237928" cy="13046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609" name="Google Shape;609;p30"/>
          <p:cNvSpPr/>
          <p:nvPr/>
        </p:nvSpPr>
        <p:spPr>
          <a:xfrm>
            <a:off x="876093" y="1914572"/>
            <a:ext cx="2237928" cy="13143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6475897" y="234018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clear</a:t>
            </a:r>
            <a:r>
              <a:rPr lang="en" dirty="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()</a:t>
            </a:r>
            <a:endParaRPr dirty="0">
              <a:solidFill>
                <a:schemeClr val="bg2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3684014" y="330662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pop</a:t>
            </a:r>
            <a:r>
              <a:rPr lang="en" dirty="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()</a:t>
            </a:r>
            <a:endParaRPr dirty="0">
              <a:solidFill>
                <a:schemeClr val="bg2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1079493" y="1973844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remove</a:t>
            </a:r>
            <a:r>
              <a:rPr lang="en" dirty="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()</a:t>
            </a:r>
            <a:endParaRPr dirty="0">
              <a:solidFill>
                <a:schemeClr val="bg2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1079493" y="2466144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bg2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R</a:t>
            </a:r>
            <a:r>
              <a:rPr lang="en" dirty="0">
                <a:solidFill>
                  <a:schemeClr val="bg2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emoves the specific item</a:t>
            </a:r>
            <a:endParaRPr dirty="0">
              <a:solidFill>
                <a:schemeClr val="bg2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3"/>
          </p:nvPr>
        </p:nvSpPr>
        <p:spPr>
          <a:xfrm>
            <a:off x="6475897" y="2832485"/>
            <a:ext cx="1881300" cy="7975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bg2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Remove all content from the list, list still exists</a:t>
            </a:r>
            <a:endParaRPr dirty="0">
              <a:solidFill>
                <a:schemeClr val="bg2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5"/>
          </p:nvPr>
        </p:nvSpPr>
        <p:spPr>
          <a:xfrm>
            <a:off x="3582314" y="3798927"/>
            <a:ext cx="2084700" cy="7474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bg2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R</a:t>
            </a:r>
            <a:r>
              <a:rPr lang="en" dirty="0">
                <a:solidFill>
                  <a:schemeClr val="bg2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emove an item at the specific index</a:t>
            </a:r>
            <a:endParaRPr dirty="0">
              <a:solidFill>
                <a:schemeClr val="bg2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53" name="Google Shape;507;p28">
            <a:extLst>
              <a:ext uri="{FF2B5EF4-FFF2-40B4-BE49-F238E27FC236}">
                <a16:creationId xmlns:a16="http://schemas.microsoft.com/office/drawing/2014/main" id="{7F8522FC-B8B8-4716-9DCC-45F65C8FC434}"/>
              </a:ext>
            </a:extLst>
          </p:cNvPr>
          <p:cNvSpPr txBox="1">
            <a:spLocks/>
          </p:cNvSpPr>
          <p:nvPr/>
        </p:nvSpPr>
        <p:spPr>
          <a:xfrm>
            <a:off x="700119" y="532270"/>
            <a:ext cx="4669740" cy="686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algn="l"/>
            <a:r>
              <a:rPr lang="en-CA" sz="3000" dirty="0">
                <a:latin typeface="Roboto" panose="02000000000000000000" pitchFamily="2" charset="0"/>
                <a:ea typeface="Roboto" panose="02000000000000000000" pitchFamily="2" charset="0"/>
              </a:rPr>
              <a:t>REMOVING FROM A LIST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D1AF18-AFA3-4AB7-9DD1-3243E0052A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</a:extLst>
          </a:blip>
          <a:srcRect l="39451" t="33504" r="34078" b="40224"/>
          <a:stretch/>
        </p:blipFill>
        <p:spPr>
          <a:xfrm>
            <a:off x="1079493" y="3721227"/>
            <a:ext cx="1240878" cy="123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11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0"/>
          <p:cNvSpPr/>
          <p:nvPr/>
        </p:nvSpPr>
        <p:spPr>
          <a:xfrm>
            <a:off x="6298563" y="2325424"/>
            <a:ext cx="2237928" cy="13046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610" name="Google Shape;610;p30"/>
          <p:cNvSpPr/>
          <p:nvPr/>
        </p:nvSpPr>
        <p:spPr>
          <a:xfrm>
            <a:off x="3535363" y="3306627"/>
            <a:ext cx="2237928" cy="13046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609" name="Google Shape;609;p30"/>
          <p:cNvSpPr/>
          <p:nvPr/>
        </p:nvSpPr>
        <p:spPr>
          <a:xfrm>
            <a:off x="876093" y="1914572"/>
            <a:ext cx="2237928" cy="13143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6475897" y="234018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reverse</a:t>
            </a:r>
            <a:r>
              <a:rPr lang="en" dirty="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()</a:t>
            </a:r>
            <a:endParaRPr dirty="0">
              <a:solidFill>
                <a:schemeClr val="bg2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3535363" y="3437626"/>
            <a:ext cx="2237928" cy="5246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sort</a:t>
            </a:r>
            <a:r>
              <a:rPr lang="en" sz="1800" dirty="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(reverse = True)</a:t>
            </a:r>
            <a:endParaRPr sz="1800" dirty="0">
              <a:solidFill>
                <a:schemeClr val="bg2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1052599" y="1848338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sort</a:t>
            </a:r>
            <a:r>
              <a:rPr lang="en" dirty="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()</a:t>
            </a:r>
            <a:endParaRPr dirty="0">
              <a:solidFill>
                <a:schemeClr val="bg2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1052599" y="2340637"/>
            <a:ext cx="1881300" cy="7627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bg2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Sort the list alphanumerically or ascending</a:t>
            </a:r>
            <a:endParaRPr dirty="0">
              <a:solidFill>
                <a:schemeClr val="bg2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3"/>
          </p:nvPr>
        </p:nvSpPr>
        <p:spPr>
          <a:xfrm>
            <a:off x="6475897" y="283248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bg2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Reverses the current order of the list</a:t>
            </a:r>
            <a:endParaRPr dirty="0">
              <a:solidFill>
                <a:schemeClr val="bg2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5"/>
          </p:nvPr>
        </p:nvSpPr>
        <p:spPr>
          <a:xfrm>
            <a:off x="3611977" y="3827265"/>
            <a:ext cx="2084700" cy="6197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bg2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Sort the list in the descending order</a:t>
            </a:r>
            <a:endParaRPr dirty="0">
              <a:solidFill>
                <a:schemeClr val="bg2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53" name="Google Shape;507;p28">
            <a:extLst>
              <a:ext uri="{FF2B5EF4-FFF2-40B4-BE49-F238E27FC236}">
                <a16:creationId xmlns:a16="http://schemas.microsoft.com/office/drawing/2014/main" id="{7F8522FC-B8B8-4716-9DCC-45F65C8FC434}"/>
              </a:ext>
            </a:extLst>
          </p:cNvPr>
          <p:cNvSpPr txBox="1">
            <a:spLocks/>
          </p:cNvSpPr>
          <p:nvPr/>
        </p:nvSpPr>
        <p:spPr>
          <a:xfrm>
            <a:off x="700119" y="532270"/>
            <a:ext cx="4669740" cy="686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algn="l"/>
            <a:r>
              <a:rPr lang="en-CA" sz="3000" dirty="0">
                <a:latin typeface="Roboto" panose="02000000000000000000" pitchFamily="2" charset="0"/>
                <a:ea typeface="Roboto" panose="02000000000000000000" pitchFamily="2" charset="0"/>
              </a:rPr>
              <a:t>SORTING A LIST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8CB540D4-8ED3-40F4-B02B-B532DD0EDF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</a:extLst>
          </a:blip>
          <a:srcRect l="39451" t="33504" r="34078" b="40224"/>
          <a:stretch/>
        </p:blipFill>
        <p:spPr>
          <a:xfrm>
            <a:off x="7203003" y="3831299"/>
            <a:ext cx="1240878" cy="123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05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384857" y="2159599"/>
            <a:ext cx="4835947" cy="18137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 panose="02000000000000000000" pitchFamily="2" charset="0"/>
                <a:ea typeface="Roboto" panose="02000000000000000000" pitchFamily="2" charset="0"/>
              </a:rPr>
              <a:t>TASK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756134" y="2122225"/>
            <a:ext cx="1138581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02</a:t>
            </a:r>
            <a:endParaRPr dirty="0">
              <a:solidFill>
                <a:schemeClr val="dk2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CF422A2-0FDE-4C2C-907B-46EBCB4C7D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</a:extLst>
          </a:blip>
          <a:srcRect l="39451" t="33504" r="34078" b="40224"/>
          <a:stretch/>
        </p:blipFill>
        <p:spPr>
          <a:xfrm>
            <a:off x="198027" y="3921163"/>
            <a:ext cx="1067828" cy="105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78018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286</Words>
  <Application>Microsoft Office PowerPoint</Application>
  <PresentationFormat>On-screen Show (16:9)</PresentationFormat>
  <Paragraphs>74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Advent Pro SemiBold</vt:lpstr>
      <vt:lpstr>Arial</vt:lpstr>
      <vt:lpstr>Fira Sans Condensed Medium</vt:lpstr>
      <vt:lpstr>Fira Sans Extra Condensed Medium</vt:lpstr>
      <vt:lpstr>Maven Pro</vt:lpstr>
      <vt:lpstr>Roboto</vt:lpstr>
      <vt:lpstr>Roboto Black</vt:lpstr>
      <vt:lpstr>Roboto Light</vt:lpstr>
      <vt:lpstr>Roboto Thin</vt:lpstr>
      <vt:lpstr>Share Tech</vt:lpstr>
      <vt:lpstr>Data Science Consulting by Slidesgo</vt:lpstr>
      <vt:lpstr>LISTS  IN PYTHON</vt:lpstr>
      <vt:lpstr>WEEKLY TASK</vt:lpstr>
      <vt:lpstr>LIST BASICS</vt:lpstr>
      <vt:lpstr>LISTS</vt:lpstr>
      <vt:lpstr>LIST MANIPULATION</vt:lpstr>
      <vt:lpstr>extend()</vt:lpstr>
      <vt:lpstr>clear()</vt:lpstr>
      <vt:lpstr>reverse()</vt:lpstr>
      <vt:lpstr>TASK</vt:lpstr>
      <vt:lpstr>PowerPoint Presentation</vt:lpstr>
      <vt:lpstr>GOOD LUCK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 IN PYTHON</dc:title>
  <cp:lastModifiedBy>Sam Assareymuriyil</cp:lastModifiedBy>
  <cp:revision>34</cp:revision>
  <dcterms:modified xsi:type="dcterms:W3CDTF">2021-02-11T05:04:09Z</dcterms:modified>
</cp:coreProperties>
</file>