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04" r:id="rId3"/>
    <p:sldId id="305" r:id="rId4"/>
    <p:sldId id="380" r:id="rId5"/>
    <p:sldId id="362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6DF3"/>
    <a:srgbClr val="44B3E0"/>
    <a:srgbClr val="00BC8F"/>
    <a:srgbClr val="CF8BF5"/>
    <a:srgbClr val="A82BED"/>
    <a:srgbClr val="239ECF"/>
    <a:srgbClr val="87CEEB"/>
    <a:srgbClr val="C5C000"/>
    <a:srgbClr val="FFF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BD2FD-8759-4C86-B3D9-B665D4FA12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66F518-7488-49FC-9FBA-B5E133A01EA4}">
      <dgm:prSet/>
      <dgm:spPr/>
      <dgm:t>
        <a:bodyPr/>
        <a:lstStyle/>
        <a:p>
          <a:r>
            <a:rPr lang="en-US" dirty="0"/>
            <a:t>Naive Bayes (NB)</a:t>
          </a:r>
        </a:p>
      </dgm:t>
    </dgm:pt>
    <dgm:pt modelId="{E17D5E2A-2ACD-44EA-A78B-C73C3906B8E7}" type="sibTrans" cxnId="{C8EA11D6-37DF-493F-AC08-FAF44D8BF0A6}">
      <dgm:prSet/>
      <dgm:spPr/>
      <dgm:t>
        <a:bodyPr/>
        <a:lstStyle/>
        <a:p>
          <a:endParaRPr lang="en-US"/>
        </a:p>
      </dgm:t>
    </dgm:pt>
    <dgm:pt modelId="{2DADBC08-DC25-4E14-8E4B-1A8DD294B03D}" type="parTrans" cxnId="{C8EA11D6-37DF-493F-AC08-FAF44D8BF0A6}">
      <dgm:prSet/>
      <dgm:spPr/>
      <dgm:t>
        <a:bodyPr/>
        <a:lstStyle/>
        <a:p>
          <a:endParaRPr lang="en-US"/>
        </a:p>
      </dgm:t>
    </dgm:pt>
    <dgm:pt modelId="{D8612DDB-3B85-4685-9A8D-D2CE0F529E5E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6DB71B85-03DD-4245-8A8B-27B6370A1654}" type="sibTrans" cxnId="{31EC2C28-40C3-46A2-9C98-A395237A65A4}">
      <dgm:prSet/>
      <dgm:spPr/>
      <dgm:t>
        <a:bodyPr/>
        <a:lstStyle/>
        <a:p>
          <a:endParaRPr lang="en-US"/>
        </a:p>
      </dgm:t>
    </dgm:pt>
    <dgm:pt modelId="{082C6EAC-C3D4-49B7-B27C-BA036452A7A2}" type="parTrans" cxnId="{31EC2C28-40C3-46A2-9C98-A395237A65A4}">
      <dgm:prSet/>
      <dgm:spPr/>
      <dgm:t>
        <a:bodyPr/>
        <a:lstStyle/>
        <a:p>
          <a:endParaRPr lang="en-US"/>
        </a:p>
      </dgm:t>
    </dgm:pt>
    <dgm:pt modelId="{C722991A-E0F4-4EAE-B55E-EA099EC84AFD}">
      <dgm:prSet/>
      <dgm:spPr/>
      <dgm:t>
        <a:bodyPr/>
        <a:lstStyle/>
        <a:p>
          <a:r>
            <a:rPr lang="en-US" dirty="0"/>
            <a:t>Support vector Machine (SVM)</a:t>
          </a:r>
        </a:p>
      </dgm:t>
    </dgm:pt>
    <dgm:pt modelId="{D3CEA5C5-A54C-41D2-90BC-6D46E9D9B7F3}" type="sibTrans" cxnId="{7305FF8A-5ABE-4723-9C46-B87940817CC2}">
      <dgm:prSet/>
      <dgm:spPr/>
      <dgm:t>
        <a:bodyPr/>
        <a:lstStyle/>
        <a:p>
          <a:endParaRPr lang="en-US"/>
        </a:p>
      </dgm:t>
    </dgm:pt>
    <dgm:pt modelId="{6D612D54-5550-4C30-9DE8-531C5E2CA4C5}" type="parTrans" cxnId="{7305FF8A-5ABE-4723-9C46-B87940817CC2}">
      <dgm:prSet/>
      <dgm:spPr/>
      <dgm:t>
        <a:bodyPr/>
        <a:lstStyle/>
        <a:p>
          <a:endParaRPr lang="en-US"/>
        </a:p>
      </dgm:t>
    </dgm:pt>
    <dgm:pt modelId="{05160366-BFF7-47B8-BE60-B29F48BE5DB2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1B04D576-B442-4DC0-BC0F-63E0E41CC878}" type="sibTrans" cxnId="{0CABC4CA-A99E-4710-BEB7-58EC821EE8F8}">
      <dgm:prSet/>
      <dgm:spPr/>
      <dgm:t>
        <a:bodyPr/>
        <a:lstStyle/>
        <a:p>
          <a:endParaRPr lang="en-US"/>
        </a:p>
      </dgm:t>
    </dgm:pt>
    <dgm:pt modelId="{DB44E1AB-85FD-4A43-9FCD-C62849F52561}" type="parTrans" cxnId="{0CABC4CA-A99E-4710-BEB7-58EC821EE8F8}">
      <dgm:prSet/>
      <dgm:spPr/>
      <dgm:t>
        <a:bodyPr/>
        <a:lstStyle/>
        <a:p>
          <a:endParaRPr lang="en-US"/>
        </a:p>
      </dgm:t>
    </dgm:pt>
    <dgm:pt modelId="{D9ABA257-D7BC-4EFB-8109-F3EAD6FDD585}">
      <dgm:prSet/>
      <dgm:spPr/>
      <dgm:t>
        <a:bodyPr/>
        <a:lstStyle/>
        <a:p>
          <a:r>
            <a:rPr lang="en-US" dirty="0"/>
            <a:t>Logistic Regression(LR)</a:t>
          </a:r>
        </a:p>
      </dgm:t>
    </dgm:pt>
    <dgm:pt modelId="{D392CA88-D2F0-42FD-8D07-7BB402148349}" type="parTrans" cxnId="{95ED9AE8-A4B8-4FFC-A0D4-5D8D2D7C2896}">
      <dgm:prSet/>
      <dgm:spPr/>
      <dgm:t>
        <a:bodyPr/>
        <a:lstStyle/>
        <a:p>
          <a:endParaRPr lang="en-US"/>
        </a:p>
      </dgm:t>
    </dgm:pt>
    <dgm:pt modelId="{6C456603-B25D-49F8-A98E-87EC5FF5E6C2}" type="sibTrans" cxnId="{95ED9AE8-A4B8-4FFC-A0D4-5D8D2D7C2896}">
      <dgm:prSet/>
      <dgm:spPr/>
      <dgm:t>
        <a:bodyPr/>
        <a:lstStyle/>
        <a:p>
          <a:endParaRPr lang="en-US"/>
        </a:p>
      </dgm:t>
    </dgm:pt>
    <dgm:pt modelId="{E1A9FF30-FE30-4E66-8219-49BF6D9D6A66}">
      <dgm:prSet/>
      <dgm:spPr/>
      <dgm:t>
        <a:bodyPr/>
        <a:lstStyle/>
        <a:p>
          <a:r>
            <a:rPr lang="en-US" dirty="0"/>
            <a:t>Artificial Neural Network(ANN)</a:t>
          </a:r>
        </a:p>
      </dgm:t>
    </dgm:pt>
    <dgm:pt modelId="{8651ACD1-AA9F-41EE-BFF0-C7E30024231B}" type="parTrans" cxnId="{1B5BD478-7F43-454C-9DC5-B1A7ED713516}">
      <dgm:prSet/>
      <dgm:spPr/>
      <dgm:t>
        <a:bodyPr/>
        <a:lstStyle/>
        <a:p>
          <a:endParaRPr lang="en-US"/>
        </a:p>
      </dgm:t>
    </dgm:pt>
    <dgm:pt modelId="{025977C3-4633-49BA-A7CE-C7FBFB88AF4A}" type="sibTrans" cxnId="{1B5BD478-7F43-454C-9DC5-B1A7ED713516}">
      <dgm:prSet/>
      <dgm:spPr/>
      <dgm:t>
        <a:bodyPr/>
        <a:lstStyle/>
        <a:p>
          <a:endParaRPr lang="en-US"/>
        </a:p>
      </dgm:t>
    </dgm:pt>
    <dgm:pt modelId="{D617A385-24CA-4765-9FC4-7E6E3A2D9652}">
      <dgm:prSet/>
      <dgm:spPr/>
      <dgm:t>
        <a:bodyPr/>
        <a:lstStyle/>
        <a:p>
          <a:r>
            <a:rPr lang="en-US" dirty="0"/>
            <a:t>Long-short-term Memory(LSTM)</a:t>
          </a:r>
        </a:p>
      </dgm:t>
    </dgm:pt>
    <dgm:pt modelId="{007F7E77-92F5-4FE2-BCA5-7F817403E664}" type="parTrans" cxnId="{6105A08D-57FC-438C-85AD-BDC7DC8E0511}">
      <dgm:prSet/>
      <dgm:spPr/>
      <dgm:t>
        <a:bodyPr/>
        <a:lstStyle/>
        <a:p>
          <a:endParaRPr lang="en-US"/>
        </a:p>
      </dgm:t>
    </dgm:pt>
    <dgm:pt modelId="{F14B2071-6600-4517-877F-E9EB2E046AA9}" type="sibTrans" cxnId="{6105A08D-57FC-438C-85AD-BDC7DC8E0511}">
      <dgm:prSet/>
      <dgm:spPr/>
      <dgm:t>
        <a:bodyPr/>
        <a:lstStyle/>
        <a:p>
          <a:endParaRPr lang="en-US"/>
        </a:p>
      </dgm:t>
    </dgm:pt>
    <dgm:pt modelId="{477F213C-D2A0-4967-B50D-9A3343B2738A}" type="pres">
      <dgm:prSet presAssocID="{879BD2FD-8759-4C86-B3D9-B665D4FA125C}" presName="linear" presStyleCnt="0">
        <dgm:presLayoutVars>
          <dgm:animLvl val="lvl"/>
          <dgm:resizeHandles val="exact"/>
        </dgm:presLayoutVars>
      </dgm:prSet>
      <dgm:spPr/>
    </dgm:pt>
    <dgm:pt modelId="{B48252C7-4E37-4B4A-BB6E-9D925E736657}" type="pres">
      <dgm:prSet presAssocID="{6C66F518-7488-49FC-9FBA-B5E133A01EA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55C067A1-527D-4AE8-9FC6-DCFD3D90BE97}" type="pres">
      <dgm:prSet presAssocID="{E17D5E2A-2ACD-44EA-A78B-C73C3906B8E7}" presName="spacer" presStyleCnt="0"/>
      <dgm:spPr/>
    </dgm:pt>
    <dgm:pt modelId="{087B29E1-175E-4E44-81D4-FC4739E719F2}" type="pres">
      <dgm:prSet presAssocID="{D8612DDB-3B85-4685-9A8D-D2CE0F529E5E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A0EC1E0-4607-4195-AF1F-35FCF4494D01}" type="pres">
      <dgm:prSet presAssocID="{6DB71B85-03DD-4245-8A8B-27B6370A1654}" presName="spacer" presStyleCnt="0"/>
      <dgm:spPr/>
    </dgm:pt>
    <dgm:pt modelId="{61B90163-A06A-41E2-ABDF-CBD6DD67484B}" type="pres">
      <dgm:prSet presAssocID="{C722991A-E0F4-4EAE-B55E-EA099EC84AF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5DB0F43-3B63-4FBB-9477-B64D2347FF09}" type="pres">
      <dgm:prSet presAssocID="{D3CEA5C5-A54C-41D2-90BC-6D46E9D9B7F3}" presName="spacer" presStyleCnt="0"/>
      <dgm:spPr/>
    </dgm:pt>
    <dgm:pt modelId="{1D8CAED1-4073-4FFB-A29B-0123A185B260}" type="pres">
      <dgm:prSet presAssocID="{05160366-BFF7-47B8-BE60-B29F48BE5DB2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72B1AE7-DA79-47E7-B04B-DC4499869AE4}" type="pres">
      <dgm:prSet presAssocID="{1B04D576-B442-4DC0-BC0F-63E0E41CC878}" presName="spacer" presStyleCnt="0"/>
      <dgm:spPr/>
    </dgm:pt>
    <dgm:pt modelId="{5EC7F03F-310A-42E2-A6BD-F2B85CDFE597}" type="pres">
      <dgm:prSet presAssocID="{D9ABA257-D7BC-4EFB-8109-F3EAD6FDD5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EAB1E0A-D964-414D-933A-472480113198}" type="pres">
      <dgm:prSet presAssocID="{6C456603-B25D-49F8-A98E-87EC5FF5E6C2}" presName="spacer" presStyleCnt="0"/>
      <dgm:spPr/>
    </dgm:pt>
    <dgm:pt modelId="{5033DDAE-9E98-4984-B500-05B7D01D4181}" type="pres">
      <dgm:prSet presAssocID="{E1A9FF30-FE30-4E66-8219-49BF6D9D6A6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085C2A4-70C5-42BC-A112-F6DF84BC09AE}" type="pres">
      <dgm:prSet presAssocID="{025977C3-4633-49BA-A7CE-C7FBFB88AF4A}" presName="spacer" presStyleCnt="0"/>
      <dgm:spPr/>
    </dgm:pt>
    <dgm:pt modelId="{7CDD9E5B-FFAC-42FC-B1A3-3ADD4BE7CD4B}" type="pres">
      <dgm:prSet presAssocID="{D617A385-24CA-4765-9FC4-7E6E3A2D965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C9CA720-DDFE-4AEC-BA1F-48892AFE738E}" type="presOf" srcId="{E1A9FF30-FE30-4E66-8219-49BF6D9D6A66}" destId="{5033DDAE-9E98-4984-B500-05B7D01D4181}" srcOrd="0" destOrd="0" presId="urn:microsoft.com/office/officeart/2005/8/layout/vList2"/>
    <dgm:cxn modelId="{31EC2C28-40C3-46A2-9C98-A395237A65A4}" srcId="{879BD2FD-8759-4C86-B3D9-B665D4FA125C}" destId="{D8612DDB-3B85-4685-9A8D-D2CE0F529E5E}" srcOrd="1" destOrd="0" parTransId="{082C6EAC-C3D4-49B7-B27C-BA036452A7A2}" sibTransId="{6DB71B85-03DD-4245-8A8B-27B6370A1654}"/>
    <dgm:cxn modelId="{2DF0BC5D-D3F8-4E4A-B1E5-9497D4B0E963}" type="presOf" srcId="{D8612DDB-3B85-4685-9A8D-D2CE0F529E5E}" destId="{087B29E1-175E-4E44-81D4-FC4739E719F2}" srcOrd="0" destOrd="0" presId="urn:microsoft.com/office/officeart/2005/8/layout/vList2"/>
    <dgm:cxn modelId="{473D7247-4B67-4AB5-B700-E4C0D4A36AD1}" type="presOf" srcId="{D9ABA257-D7BC-4EFB-8109-F3EAD6FDD585}" destId="{5EC7F03F-310A-42E2-A6BD-F2B85CDFE597}" srcOrd="0" destOrd="0" presId="urn:microsoft.com/office/officeart/2005/8/layout/vList2"/>
    <dgm:cxn modelId="{22889F78-68AB-417F-8DF4-908B39D8C5DF}" type="presOf" srcId="{05160366-BFF7-47B8-BE60-B29F48BE5DB2}" destId="{1D8CAED1-4073-4FFB-A29B-0123A185B260}" srcOrd="0" destOrd="0" presId="urn:microsoft.com/office/officeart/2005/8/layout/vList2"/>
    <dgm:cxn modelId="{1B5BD478-7F43-454C-9DC5-B1A7ED713516}" srcId="{879BD2FD-8759-4C86-B3D9-B665D4FA125C}" destId="{E1A9FF30-FE30-4E66-8219-49BF6D9D6A66}" srcOrd="5" destOrd="0" parTransId="{8651ACD1-AA9F-41EE-BFF0-C7E30024231B}" sibTransId="{025977C3-4633-49BA-A7CE-C7FBFB88AF4A}"/>
    <dgm:cxn modelId="{7305FF8A-5ABE-4723-9C46-B87940817CC2}" srcId="{879BD2FD-8759-4C86-B3D9-B665D4FA125C}" destId="{C722991A-E0F4-4EAE-B55E-EA099EC84AFD}" srcOrd="2" destOrd="0" parTransId="{6D612D54-5550-4C30-9DE8-531C5E2CA4C5}" sibTransId="{D3CEA5C5-A54C-41D2-90BC-6D46E9D9B7F3}"/>
    <dgm:cxn modelId="{6105A08D-57FC-438C-85AD-BDC7DC8E0511}" srcId="{879BD2FD-8759-4C86-B3D9-B665D4FA125C}" destId="{D617A385-24CA-4765-9FC4-7E6E3A2D9652}" srcOrd="6" destOrd="0" parTransId="{007F7E77-92F5-4FE2-BCA5-7F817403E664}" sibTransId="{F14B2071-6600-4517-877F-E9EB2E046AA9}"/>
    <dgm:cxn modelId="{EB79EC91-AA47-45D7-A65A-657B4907BD7A}" type="presOf" srcId="{C722991A-E0F4-4EAE-B55E-EA099EC84AFD}" destId="{61B90163-A06A-41E2-ABDF-CBD6DD67484B}" srcOrd="0" destOrd="0" presId="urn:microsoft.com/office/officeart/2005/8/layout/vList2"/>
    <dgm:cxn modelId="{E589EAB5-2D82-4BF1-AE4A-4C152C7F1D9C}" type="presOf" srcId="{D617A385-24CA-4765-9FC4-7E6E3A2D9652}" destId="{7CDD9E5B-FFAC-42FC-B1A3-3ADD4BE7CD4B}" srcOrd="0" destOrd="0" presId="urn:microsoft.com/office/officeart/2005/8/layout/vList2"/>
    <dgm:cxn modelId="{0CABC4CA-A99E-4710-BEB7-58EC821EE8F8}" srcId="{879BD2FD-8759-4C86-B3D9-B665D4FA125C}" destId="{05160366-BFF7-47B8-BE60-B29F48BE5DB2}" srcOrd="3" destOrd="0" parTransId="{DB44E1AB-85FD-4A43-9FCD-C62849F52561}" sibTransId="{1B04D576-B442-4DC0-BC0F-63E0E41CC878}"/>
    <dgm:cxn modelId="{AB0BA0D5-E3B0-42BF-A2F9-7A06D473CF78}" type="presOf" srcId="{879BD2FD-8759-4C86-B3D9-B665D4FA125C}" destId="{477F213C-D2A0-4967-B50D-9A3343B2738A}" srcOrd="0" destOrd="0" presId="urn:microsoft.com/office/officeart/2005/8/layout/vList2"/>
    <dgm:cxn modelId="{C8EA11D6-37DF-493F-AC08-FAF44D8BF0A6}" srcId="{879BD2FD-8759-4C86-B3D9-B665D4FA125C}" destId="{6C66F518-7488-49FC-9FBA-B5E133A01EA4}" srcOrd="0" destOrd="0" parTransId="{2DADBC08-DC25-4E14-8E4B-1A8DD294B03D}" sibTransId="{E17D5E2A-2ACD-44EA-A78B-C73C3906B8E7}"/>
    <dgm:cxn modelId="{95ED9AE8-A4B8-4FFC-A0D4-5D8D2D7C2896}" srcId="{879BD2FD-8759-4C86-B3D9-B665D4FA125C}" destId="{D9ABA257-D7BC-4EFB-8109-F3EAD6FDD585}" srcOrd="4" destOrd="0" parTransId="{D392CA88-D2F0-42FD-8D07-7BB402148349}" sibTransId="{6C456603-B25D-49F8-A98E-87EC5FF5E6C2}"/>
    <dgm:cxn modelId="{3FB64EFC-9669-4F78-966B-09D25416804B}" type="presOf" srcId="{6C66F518-7488-49FC-9FBA-B5E133A01EA4}" destId="{B48252C7-4E37-4B4A-BB6E-9D925E736657}" srcOrd="0" destOrd="0" presId="urn:microsoft.com/office/officeart/2005/8/layout/vList2"/>
    <dgm:cxn modelId="{180B6262-D8C1-40DF-9609-81FB61D28CA5}" type="presParOf" srcId="{477F213C-D2A0-4967-B50D-9A3343B2738A}" destId="{B48252C7-4E37-4B4A-BB6E-9D925E736657}" srcOrd="0" destOrd="0" presId="urn:microsoft.com/office/officeart/2005/8/layout/vList2"/>
    <dgm:cxn modelId="{B1FA3655-6B2D-462A-A7D0-3F79718EEA11}" type="presParOf" srcId="{477F213C-D2A0-4967-B50D-9A3343B2738A}" destId="{55C067A1-527D-4AE8-9FC6-DCFD3D90BE97}" srcOrd="1" destOrd="0" presId="urn:microsoft.com/office/officeart/2005/8/layout/vList2"/>
    <dgm:cxn modelId="{D68B5172-CE50-4477-ADE1-CA3F8139D319}" type="presParOf" srcId="{477F213C-D2A0-4967-B50D-9A3343B2738A}" destId="{087B29E1-175E-4E44-81D4-FC4739E719F2}" srcOrd="2" destOrd="0" presId="urn:microsoft.com/office/officeart/2005/8/layout/vList2"/>
    <dgm:cxn modelId="{963E0462-1F5A-485B-9EB9-D473664692F3}" type="presParOf" srcId="{477F213C-D2A0-4967-B50D-9A3343B2738A}" destId="{FA0EC1E0-4607-4195-AF1F-35FCF4494D01}" srcOrd="3" destOrd="0" presId="urn:microsoft.com/office/officeart/2005/8/layout/vList2"/>
    <dgm:cxn modelId="{FA47EA2A-0CEA-4B54-86D9-53B46765ED87}" type="presParOf" srcId="{477F213C-D2A0-4967-B50D-9A3343B2738A}" destId="{61B90163-A06A-41E2-ABDF-CBD6DD67484B}" srcOrd="4" destOrd="0" presId="urn:microsoft.com/office/officeart/2005/8/layout/vList2"/>
    <dgm:cxn modelId="{A6AFD4DF-541E-4061-941C-182965FF93D9}" type="presParOf" srcId="{477F213C-D2A0-4967-B50D-9A3343B2738A}" destId="{F5DB0F43-3B63-4FBB-9477-B64D2347FF09}" srcOrd="5" destOrd="0" presId="urn:microsoft.com/office/officeart/2005/8/layout/vList2"/>
    <dgm:cxn modelId="{0A50CC63-7B24-4C98-8C43-EF6ACF89C206}" type="presParOf" srcId="{477F213C-D2A0-4967-B50D-9A3343B2738A}" destId="{1D8CAED1-4073-4FFB-A29B-0123A185B260}" srcOrd="6" destOrd="0" presId="urn:microsoft.com/office/officeart/2005/8/layout/vList2"/>
    <dgm:cxn modelId="{12237DE8-2A15-41A9-8CD4-ECC803D5EF28}" type="presParOf" srcId="{477F213C-D2A0-4967-B50D-9A3343B2738A}" destId="{E72B1AE7-DA79-47E7-B04B-DC4499869AE4}" srcOrd="7" destOrd="0" presId="urn:microsoft.com/office/officeart/2005/8/layout/vList2"/>
    <dgm:cxn modelId="{2C527971-6542-4EA9-B132-96B486CB6F71}" type="presParOf" srcId="{477F213C-D2A0-4967-B50D-9A3343B2738A}" destId="{5EC7F03F-310A-42E2-A6BD-F2B85CDFE597}" srcOrd="8" destOrd="0" presId="urn:microsoft.com/office/officeart/2005/8/layout/vList2"/>
    <dgm:cxn modelId="{BAA7FF15-B9AA-4101-AEA2-FAC4423867BE}" type="presParOf" srcId="{477F213C-D2A0-4967-B50D-9A3343B2738A}" destId="{AEAB1E0A-D964-414D-933A-472480113198}" srcOrd="9" destOrd="0" presId="urn:microsoft.com/office/officeart/2005/8/layout/vList2"/>
    <dgm:cxn modelId="{4AB94B69-35C2-421C-AA81-74D15BF392D7}" type="presParOf" srcId="{477F213C-D2A0-4967-B50D-9A3343B2738A}" destId="{5033DDAE-9E98-4984-B500-05B7D01D4181}" srcOrd="10" destOrd="0" presId="urn:microsoft.com/office/officeart/2005/8/layout/vList2"/>
    <dgm:cxn modelId="{1CB51F27-CE3C-4A57-999D-8C4DF69C611E}" type="presParOf" srcId="{477F213C-D2A0-4967-B50D-9A3343B2738A}" destId="{B085C2A4-70C5-42BC-A112-F6DF84BC09AE}" srcOrd="11" destOrd="0" presId="urn:microsoft.com/office/officeart/2005/8/layout/vList2"/>
    <dgm:cxn modelId="{D5B62F6F-C060-4D6E-B3F8-0035D7250C09}" type="presParOf" srcId="{477F213C-D2A0-4967-B50D-9A3343B2738A}" destId="{7CDD9E5B-FFAC-42FC-B1A3-3ADD4BE7CD4B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52C7-4E37-4B4A-BB6E-9D925E736657}">
      <dsp:nvSpPr>
        <dsp:cNvPr id="0" name=""/>
        <dsp:cNvSpPr/>
      </dsp:nvSpPr>
      <dsp:spPr>
        <a:xfrm>
          <a:off x="0" y="50258"/>
          <a:ext cx="6245265" cy="7125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Naive Bayes (NB)</a:t>
          </a:r>
        </a:p>
      </dsp:txBody>
      <dsp:txXfrm>
        <a:off x="34783" y="85041"/>
        <a:ext cx="6175699" cy="642964"/>
      </dsp:txXfrm>
    </dsp:sp>
    <dsp:sp modelId="{087B29E1-175E-4E44-81D4-FC4739E719F2}">
      <dsp:nvSpPr>
        <dsp:cNvPr id="0" name=""/>
        <dsp:cNvSpPr/>
      </dsp:nvSpPr>
      <dsp:spPr>
        <a:xfrm>
          <a:off x="0" y="846308"/>
          <a:ext cx="6245265" cy="712530"/>
        </a:xfrm>
        <a:prstGeom prst="roundRect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Decision Tree</a:t>
          </a:r>
        </a:p>
      </dsp:txBody>
      <dsp:txXfrm>
        <a:off x="34783" y="881091"/>
        <a:ext cx="6175699" cy="642964"/>
      </dsp:txXfrm>
    </dsp:sp>
    <dsp:sp modelId="{61B90163-A06A-41E2-ABDF-CBD6DD67484B}">
      <dsp:nvSpPr>
        <dsp:cNvPr id="0" name=""/>
        <dsp:cNvSpPr/>
      </dsp:nvSpPr>
      <dsp:spPr>
        <a:xfrm>
          <a:off x="0" y="1642358"/>
          <a:ext cx="6245265" cy="71253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Support vector Machine (SVM)</a:t>
          </a:r>
        </a:p>
      </dsp:txBody>
      <dsp:txXfrm>
        <a:off x="34783" y="1677141"/>
        <a:ext cx="6175699" cy="642964"/>
      </dsp:txXfrm>
    </dsp:sp>
    <dsp:sp modelId="{1D8CAED1-4073-4FFB-A29B-0123A185B260}">
      <dsp:nvSpPr>
        <dsp:cNvPr id="0" name=""/>
        <dsp:cNvSpPr/>
      </dsp:nvSpPr>
      <dsp:spPr>
        <a:xfrm>
          <a:off x="0" y="2438408"/>
          <a:ext cx="6245265" cy="71253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Random Forest</a:t>
          </a:r>
        </a:p>
      </dsp:txBody>
      <dsp:txXfrm>
        <a:off x="34783" y="2473191"/>
        <a:ext cx="6175699" cy="642964"/>
      </dsp:txXfrm>
    </dsp:sp>
    <dsp:sp modelId="{5EC7F03F-310A-42E2-A6BD-F2B85CDFE597}">
      <dsp:nvSpPr>
        <dsp:cNvPr id="0" name=""/>
        <dsp:cNvSpPr/>
      </dsp:nvSpPr>
      <dsp:spPr>
        <a:xfrm>
          <a:off x="0" y="3234458"/>
          <a:ext cx="6245265" cy="71253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Logistic Regression(LR)</a:t>
          </a:r>
        </a:p>
      </dsp:txBody>
      <dsp:txXfrm>
        <a:off x="34783" y="3269241"/>
        <a:ext cx="6175699" cy="642964"/>
      </dsp:txXfrm>
    </dsp:sp>
    <dsp:sp modelId="{5033DDAE-9E98-4984-B500-05B7D01D4181}">
      <dsp:nvSpPr>
        <dsp:cNvPr id="0" name=""/>
        <dsp:cNvSpPr/>
      </dsp:nvSpPr>
      <dsp:spPr>
        <a:xfrm>
          <a:off x="0" y="4030508"/>
          <a:ext cx="6245265" cy="712530"/>
        </a:xfrm>
        <a:prstGeom prst="roundRect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Artificial Neural Network(ANN)</a:t>
          </a:r>
        </a:p>
      </dsp:txBody>
      <dsp:txXfrm>
        <a:off x="34783" y="4065291"/>
        <a:ext cx="6175699" cy="642964"/>
      </dsp:txXfrm>
    </dsp:sp>
    <dsp:sp modelId="{7CDD9E5B-FFAC-42FC-B1A3-3ADD4BE7CD4B}">
      <dsp:nvSpPr>
        <dsp:cNvPr id="0" name=""/>
        <dsp:cNvSpPr/>
      </dsp:nvSpPr>
      <dsp:spPr>
        <a:xfrm>
          <a:off x="0" y="4826558"/>
          <a:ext cx="6245265" cy="71253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Long-short-term Memory(LSTM)</a:t>
          </a:r>
        </a:p>
      </dsp:txBody>
      <dsp:txXfrm>
        <a:off x="34783" y="4861341"/>
        <a:ext cx="6175699" cy="64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F725D-C244-4A1C-B63F-BBF17B030600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DDD7B-500B-4BE3-8466-28177580E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87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DDD7B-500B-4BE3-8466-28177580EB3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125FA-1D38-C76E-FD5B-129B75B11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0C52A-B63D-2274-7687-0EC95356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78DA-1753-74A4-1634-1A564814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5436-A678-192A-9788-DDB75D59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1C5E-AC50-331D-37EF-C18F3C7C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8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F8EA-9B9C-3985-E46F-249AB1BCF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D559B-B2D1-2C5E-3170-BA61AD19F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36599-AC70-BA70-40EE-7B41F4FE9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747F-6A46-1F4E-68E2-92135B9E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A69D7-9E33-A796-3C31-D8CF0DC4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29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9223-E7F3-D962-C882-53A677CDE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86CB2-5F38-4E27-B918-85A1F687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EA157-8B67-4D67-2AD6-1B988907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6E887-3631-1924-4C70-1E3F68B4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6DDA-A739-D5ED-BFFF-60E5E2A7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1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95FD-32E6-7A16-69F5-36BA2B5E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C1F2-7009-AE18-1001-6D00445BC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0A79-92D2-A40B-04DB-2C0982AB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64DCC-BC43-87C6-64F1-D1EA83F6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99295-8E4D-AB5D-9D2F-C93F0B57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7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B8BF-FE55-1FB1-9A7D-98C687D0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743E-6236-AED6-2C48-1137D1888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29D52-DD3E-943F-D3A4-78056C84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293D-4BF4-26C3-FBAA-1C070062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0175-1455-BECF-C4C7-42CF7F8EE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44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EF2B-6BC0-3200-F06A-982C41BA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16778-9E88-1BEC-8C7E-10FF046DB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F5D4C-F128-8B0D-5F03-703461D0E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A9C19-B189-F0F9-FB00-DA574451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69245-0C82-8D62-F5FA-F4934E0B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E624-2314-15DC-5B0D-E6EA303D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72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888BA-24BF-4856-6E48-D4E7BA212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C167-CF66-86D4-2C11-73D2F3AF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1F553-4A1A-DDC9-99FD-B3C050BA8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6E33F-90F1-ED2C-1FDF-A5B5AF58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C9880-DE46-86F7-E37B-2EA427F57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5EB39-4006-4883-38EA-D958C4E0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62CD6-6B7C-3F01-26B9-3DBED45C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1F702C-A260-1867-F720-C133D6AC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50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8324-E9D5-7782-7F03-3E00D178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11BA5-2AF4-059E-41D7-E48B26687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E6D0C-1243-02A5-A213-37543C525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ED2F0-6C44-20BD-ED12-E681F724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6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44A253-F9A6-D17E-8763-BEA50C3E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BEDAF-3815-4CA6-8386-C837810B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C9A167-77FF-54BF-CDD6-E1328521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5958-B20A-2C1A-D598-C956A3D7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D1E4-9B05-79AD-4712-18888BEC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370C2-C8BA-08F0-A5C0-41C5388B7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5FAA1-DA2F-C76C-54FB-CE274C27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2D395-ECD6-00F2-AA47-05C86951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A7ED-3B75-6F6F-832B-8A2BDD47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43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97E-3C3A-355C-949C-0CA211C1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4DD92-5B97-B8A3-C775-A28CBFA69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199B9-EDC3-4EF6-FEF3-5AE86136F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1061E-EFB6-0730-0469-0470028D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8028C-9B8B-DFA8-2CE6-AC55C5EC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0017D-DD26-EB05-C02F-4DD4BC60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914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282CF1-5F91-69D4-2B73-EE5255F1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35C0-B10C-4EDC-7BC4-4673951A3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20976-DD8F-F772-96D4-8656CCC81B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31C31-C9EB-4020-B50E-A134E676300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0BB37-AB8D-EC6F-A73D-988F8A05D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D2ABE-7839-B045-55D5-46DAD51BD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D13FAA-308B-4246-9570-3FF8BD8431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2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11B97A-2FB0-4625-8C2E-CDCB1AF68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7CC0E-200E-20AD-73AD-92AC7ED4FC03}"/>
              </a:ext>
            </a:extLst>
          </p:cNvPr>
          <p:cNvSpPr txBox="1"/>
          <p:nvPr/>
        </p:nvSpPr>
        <p:spPr>
          <a:xfrm>
            <a:off x="1057079" y="1591017"/>
            <a:ext cx="10071536" cy="8478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u="sng" dirty="0">
                <a:effectLst/>
                <a:latin typeface="+mj-lt"/>
                <a:ea typeface="+mj-ea"/>
                <a:cs typeface="+mj-cs"/>
              </a:rPr>
              <a:t>Machine Learning-Based Rainfall Prediction: Unveiling Insights and Forecasting for Improved Preparedness</a:t>
            </a:r>
            <a:endParaRPr lang="en-US" sz="2500" dirty="0"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385401-F0A5-0B05-4BC8-90B3994D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52" y="477989"/>
            <a:ext cx="3292790" cy="8478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963A3B-32A8-7E4C-D687-17714C444517}"/>
              </a:ext>
            </a:extLst>
          </p:cNvPr>
          <p:cNvSpPr txBox="1"/>
          <p:nvPr/>
        </p:nvSpPr>
        <p:spPr>
          <a:xfrm>
            <a:off x="6237712" y="4034283"/>
            <a:ext cx="54564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US" sz="2000" b="1" u="sng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Reg No./Students: </a:t>
            </a:r>
            <a:br>
              <a:rPr 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</a:br>
            <a:r>
              <a:rPr lang="en-US" sz="2000" kern="12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+mn-cs"/>
              </a:rPr>
              <a:t>126158027 – KRISHLAYA KUMAR</a:t>
            </a:r>
            <a:endParaRPr lang="en-IN" sz="20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9EBD0-CAA6-28D2-13D8-0469A9EDC2B7}"/>
              </a:ext>
            </a:extLst>
          </p:cNvPr>
          <p:cNvSpPr txBox="1"/>
          <p:nvPr/>
        </p:nvSpPr>
        <p:spPr>
          <a:xfrm>
            <a:off x="969440" y="3998396"/>
            <a:ext cx="347701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320">
              <a:spcAft>
                <a:spcPts val="600"/>
              </a:spcAft>
            </a:pPr>
            <a:r>
              <a:rPr lang="en-IN" sz="20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Guide:</a:t>
            </a: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defTabSz="274320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Dr. Venkatesan R </a:t>
            </a:r>
            <a:endParaRPr lang="en-IN" sz="20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  <a:p>
            <a:pPr defTabSz="274320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Assistant Professor III</a:t>
            </a:r>
          </a:p>
          <a:p>
            <a:pPr defTabSz="274320">
              <a:spcAft>
                <a:spcPts val="600"/>
              </a:spcAft>
            </a:pPr>
            <a:r>
              <a:rPr lang="en-IN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150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5AAE79-9AAE-3A2D-101F-88E66CDB8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76" y="873996"/>
            <a:ext cx="6253058" cy="504434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7B12C213-C9CF-0DFC-41B3-7BC51A6C9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828582"/>
            <a:ext cx="3502643" cy="281087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A98687B-8B4C-E1CF-51E9-E4688A7B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393" y="4540677"/>
            <a:ext cx="4134654" cy="13776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8DE366-2EC2-70E7-DEAE-0161E681D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191" y="21508"/>
            <a:ext cx="1208809" cy="9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5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612CB-D871-8FAC-0D31-59E62F5ED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70234"/>
              </p:ext>
            </p:extLst>
          </p:nvPr>
        </p:nvGraphicFramePr>
        <p:xfrm>
          <a:off x="1120477" y="1241463"/>
          <a:ext cx="9951040" cy="4368931"/>
        </p:xfrm>
        <a:graphic>
          <a:graphicData uri="http://schemas.openxmlformats.org/drawingml/2006/table">
            <a:tbl>
              <a:tblPr firstRow="1" bandRow="1"/>
              <a:tblGrid>
                <a:gridCol w="3168203">
                  <a:extLst>
                    <a:ext uri="{9D8B030D-6E8A-4147-A177-3AD203B41FA5}">
                      <a16:colId xmlns:a16="http://schemas.microsoft.com/office/drawing/2014/main" val="624960298"/>
                    </a:ext>
                  </a:extLst>
                </a:gridCol>
                <a:gridCol w="2579605">
                  <a:extLst>
                    <a:ext uri="{9D8B030D-6E8A-4147-A177-3AD203B41FA5}">
                      <a16:colId xmlns:a16="http://schemas.microsoft.com/office/drawing/2014/main" val="1941501557"/>
                    </a:ext>
                  </a:extLst>
                </a:gridCol>
                <a:gridCol w="4203232">
                  <a:extLst>
                    <a:ext uri="{9D8B030D-6E8A-4147-A177-3AD203B41FA5}">
                      <a16:colId xmlns:a16="http://schemas.microsoft.com/office/drawing/2014/main" val="2688549889"/>
                    </a:ext>
                  </a:extLst>
                </a:gridCol>
              </a:tblGrid>
              <a:tr h="624133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  <a:endParaRPr lang="en-US" sz="2800" dirty="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Output</a:t>
                      </a:r>
                      <a:endParaRPr lang="en-US" sz="2800" dirty="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Paper Output</a:t>
                      </a:r>
                      <a:endParaRPr lang="en-US" sz="2800" dirty="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199869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 b="1" dirty="0"/>
                        <a:t>Accuracy</a:t>
                      </a:r>
                      <a:endParaRPr lang="en-US" sz="2800" dirty="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0.84</a:t>
                      </a:r>
                      <a:endParaRPr lang="en-US" sz="280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0.84</a:t>
                      </a:r>
                      <a:endParaRPr lang="en-US" sz="2800"/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35652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 dirty="0"/>
                        <a:t>Precision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0.85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0.82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252532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 dirty="0"/>
                        <a:t>Recall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0.96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0.79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421235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 dirty="0"/>
                        <a:t>F1 Score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0.90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0.76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845310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 dirty="0"/>
                        <a:t>G-Mean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0.61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0.72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170912"/>
                  </a:ext>
                </a:extLst>
              </a:tr>
              <a:tr h="624133">
                <a:tc>
                  <a:txBody>
                    <a:bodyPr/>
                    <a:lstStyle/>
                    <a:p>
                      <a:r>
                        <a:rPr lang="en-US" sz="2800"/>
                        <a:t>ROC AUC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0.84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0.73</a:t>
                      </a:r>
                    </a:p>
                  </a:txBody>
                  <a:tcPr marL="141848" marR="141848" marT="70924" marB="709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0022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518A30D-5DB7-439F-87CA-9F120FC9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21507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5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783F9-E939-5282-A00C-48D790C2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Logistic Regression</a:t>
            </a: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372A0-0C96-D374-2E28-56119424A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1. Load Dataset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Read the preprocessed dataset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pd.read_csv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2. Drop Unnecessary Column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Remove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RISK_MM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to avoid data leakage.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3. Feature Selection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Separate independent variables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) and target variable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).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4. Train-Test Split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Divide the dataset into 80% training and 20% testing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5. Train Model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Fit the Logistic Regression model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LogisticRegression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from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sklearn.linear_model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6. Make Predictions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Predict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RainTomorrow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values on the test dataset.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7. Evaluate Performance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Compute evaluation metrics: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G-Mean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ROC-AUC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8. Visualize Results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→ Plot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ROC Curve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sklearn.metrics.roc_curve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AABA3AD-6632-49C5-10F6-012FB497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21507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55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27DE6-4353-4D89-24AB-B55E4CB5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537" y="806754"/>
            <a:ext cx="4752857" cy="52439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ACEE28-D8B5-92CE-A663-A9498CD7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178847"/>
            <a:ext cx="3502643" cy="21103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275DE9-7FB5-6B9E-7964-63975D35D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588385"/>
            <a:ext cx="3502643" cy="13244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CD1BE16-70C3-C27F-B5AB-FECC224DF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643" y="21507"/>
            <a:ext cx="1029357" cy="78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9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5F0D2A-22B1-7FA0-C6E9-B14D0C798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292638"/>
              </p:ext>
            </p:extLst>
          </p:nvPr>
        </p:nvGraphicFramePr>
        <p:xfrm>
          <a:off x="1533841" y="932781"/>
          <a:ext cx="9124319" cy="4992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647">
                  <a:extLst>
                    <a:ext uri="{9D8B030D-6E8A-4147-A177-3AD203B41FA5}">
                      <a16:colId xmlns:a16="http://schemas.microsoft.com/office/drawing/2014/main" val="221586250"/>
                    </a:ext>
                  </a:extLst>
                </a:gridCol>
                <a:gridCol w="2978529">
                  <a:extLst>
                    <a:ext uri="{9D8B030D-6E8A-4147-A177-3AD203B41FA5}">
                      <a16:colId xmlns:a16="http://schemas.microsoft.com/office/drawing/2014/main" val="2308111479"/>
                    </a:ext>
                  </a:extLst>
                </a:gridCol>
                <a:gridCol w="3193143">
                  <a:extLst>
                    <a:ext uri="{9D8B030D-6E8A-4147-A177-3AD203B41FA5}">
                      <a16:colId xmlns:a16="http://schemas.microsoft.com/office/drawing/2014/main" val="3523523039"/>
                    </a:ext>
                  </a:extLst>
                </a:gridCol>
              </a:tblGrid>
              <a:tr h="713206">
                <a:tc>
                  <a:txBody>
                    <a:bodyPr/>
                    <a:lstStyle/>
                    <a:p>
                      <a:r>
                        <a:rPr lang="en-US" sz="3300" b="1"/>
                        <a:t>Metric</a:t>
                      </a:r>
                      <a:endParaRPr lang="en-US" sz="330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Output</a:t>
                      </a:r>
                      <a:endParaRPr lang="en-US" sz="330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Paper Output</a:t>
                      </a:r>
                      <a:endParaRPr lang="en-US" sz="3300"/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1853505993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 b="1" dirty="0"/>
                        <a:t>Accuracy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0.84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0.83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1065191253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/>
                        <a:t>Precision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0.86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0.82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2285571140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/>
                        <a:t>Recall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0.94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0.74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382239232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/>
                        <a:t>F1 Score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0.90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0.65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257078023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/>
                        <a:t>G-Mean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0.67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0.77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2120177969"/>
                  </a:ext>
                </a:extLst>
              </a:tr>
              <a:tr h="713206">
                <a:tc>
                  <a:txBody>
                    <a:bodyPr/>
                    <a:lstStyle/>
                    <a:p>
                      <a:r>
                        <a:rPr lang="en-US" sz="3300"/>
                        <a:t>ROC AUC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0.85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0.67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257723281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B6B138E-896E-5B75-CA5A-4A15EF910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21507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7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C532C-19AE-647C-7D9B-58DAF0AC7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LSTM (Long Short-Term Memory)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D5873-25E1-6C30-B574-0E548485B3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94208" y="0"/>
            <a:ext cx="7430946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Read the preprocessed CSV file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Drop Unnecessary 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Remove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RISK_MM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column to avoid prediction leakage.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Separate independent variables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) and the target variable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RainTomorrow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Normalize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MinMaxScaler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to scale features to a 0–1 range.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Reshape Data for LSTM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Convert feature matrix to 3D shape: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(samples, timesteps=1, features)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.reshape()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Split the data into 80% training and 20% testing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train_test_split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Build LSTM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Sequential()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with: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LSTM()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layer for sequence learning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Dropout()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for regularization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Dense()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for classification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sigmoid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activation in the output for binary classification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Compile the Model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binary_crossentropy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as the loss function</a:t>
            </a:r>
            <a:r>
              <a:rPr lang="en-US" altLang="en-US" sz="1600" dirty="0">
                <a:latin typeface="Arial" panose="020B0604020202020204" pitchFamily="34" charset="0"/>
              </a:rPr>
              <a:t> 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Adam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as the optimizer</a:t>
            </a:r>
            <a:r>
              <a:rPr lang="en-US" altLang="en-US" sz="1600" dirty="0">
                <a:latin typeface="Arial" panose="020B0604020202020204" pitchFamily="34" charset="0"/>
              </a:rPr>
              <a:t> 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accuracy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as a metric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 the Mode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Train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.fit()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with validation split, batch size, and epochs.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Make Predictions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→ Use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.predict()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on the test set  → Apply threshold (0.5) to convert probabilities to binary predictions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Evaluate Performance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A59D5-BEF9-AB4E-631C-3D0ED373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6186" y="21507"/>
            <a:ext cx="1265814" cy="9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40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B6A988-D246-E868-2C63-28B5DAC60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536" y="806754"/>
            <a:ext cx="3902859" cy="524392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F6E4F17D-739E-55A8-AFFA-77F8D141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907392"/>
            <a:ext cx="3502643" cy="265325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EA314A-E07E-6F72-9C38-95E95D08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584691"/>
            <a:ext cx="3502643" cy="133180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1CBC1B4-C088-8F01-3C81-F3ED16C9E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064" y="21508"/>
            <a:ext cx="1291936" cy="9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29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783D54-239D-F620-CFD2-60B26B75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82211"/>
              </p:ext>
            </p:extLst>
          </p:nvPr>
        </p:nvGraphicFramePr>
        <p:xfrm>
          <a:off x="1533840" y="818481"/>
          <a:ext cx="9124319" cy="5221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647">
                  <a:extLst>
                    <a:ext uri="{9D8B030D-6E8A-4147-A177-3AD203B41FA5}">
                      <a16:colId xmlns:a16="http://schemas.microsoft.com/office/drawing/2014/main" val="41980759"/>
                    </a:ext>
                  </a:extLst>
                </a:gridCol>
                <a:gridCol w="2828907">
                  <a:extLst>
                    <a:ext uri="{9D8B030D-6E8A-4147-A177-3AD203B41FA5}">
                      <a16:colId xmlns:a16="http://schemas.microsoft.com/office/drawing/2014/main" val="4102800806"/>
                    </a:ext>
                  </a:extLst>
                </a:gridCol>
                <a:gridCol w="3342765">
                  <a:extLst>
                    <a:ext uri="{9D8B030D-6E8A-4147-A177-3AD203B41FA5}">
                      <a16:colId xmlns:a16="http://schemas.microsoft.com/office/drawing/2014/main" val="3375551489"/>
                    </a:ext>
                  </a:extLst>
                </a:gridCol>
              </a:tblGrid>
              <a:tr h="706674">
                <a:tc>
                  <a:txBody>
                    <a:bodyPr/>
                    <a:lstStyle/>
                    <a:p>
                      <a:r>
                        <a:rPr lang="en-US" sz="3300" b="1"/>
                        <a:t>Metric</a:t>
                      </a:r>
                      <a:endParaRPr lang="en-US" sz="330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b="1" dirty="0"/>
                        <a:t>Output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b="1"/>
                        <a:t>Paper Output</a:t>
                      </a:r>
                      <a:endParaRPr lang="en-US" sz="3300"/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1895656702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 b="1" dirty="0"/>
                        <a:t>Accuracy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0.85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0.83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4059236011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/>
                        <a:t>Precision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0.87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0.78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1357487999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/>
                        <a:t>Recall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0.95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0.78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3975550020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/>
                        <a:t>F1 Score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0.91 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0.81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665916140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/>
                        <a:t>G-Mean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0.68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0.85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3715865072"/>
                  </a:ext>
                </a:extLst>
              </a:tr>
              <a:tr h="752394">
                <a:tc>
                  <a:txBody>
                    <a:bodyPr/>
                    <a:lstStyle/>
                    <a:p>
                      <a:r>
                        <a:rPr lang="en-US" sz="3300" dirty="0"/>
                        <a:t>ROC AUC</a:t>
                      </a:r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0.87</a:t>
                      </a:r>
                      <a:endParaRPr lang="en-US" sz="3300" dirty="0"/>
                    </a:p>
                  </a:txBody>
                  <a:tcPr marL="167178" marR="167178" marT="83589" marB="83589" anchor="ctr"/>
                </a:tc>
                <a:tc>
                  <a:txBody>
                    <a:bodyPr/>
                    <a:lstStyle/>
                    <a:p>
                      <a:r>
                        <a:rPr lang="en-US" sz="3300" dirty="0"/>
                        <a:t>0.72</a:t>
                      </a:r>
                    </a:p>
                  </a:txBody>
                  <a:tcPr marL="167178" marR="167178" marT="83589" marB="83589" anchor="ctr"/>
                </a:tc>
                <a:extLst>
                  <a:ext uri="{0D108BD9-81ED-4DB2-BD59-A6C34878D82A}">
                    <a16:rowId xmlns:a16="http://schemas.microsoft.com/office/drawing/2014/main" val="337645527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979BCFF-9337-9FB1-9270-3268C4DA5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31898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7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173-1F01-6F92-2446-AE3E4761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/>
              <a:t>Artificial</a:t>
            </a:r>
            <a:r>
              <a:rPr lang="en-IN" dirty="0"/>
              <a:t> </a:t>
            </a:r>
            <a:r>
              <a:rPr lang="en-IN" i="1" u="sng" dirty="0"/>
              <a:t>Neural</a:t>
            </a:r>
            <a:r>
              <a:rPr lang="en-IN" dirty="0"/>
              <a:t> </a:t>
            </a:r>
            <a:r>
              <a:rPr lang="en-IN" i="1" u="sng" dirty="0"/>
              <a:t>Network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A1B0F-170D-F698-8831-A3D27E499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    Data Collection</a:t>
            </a:r>
            <a:r>
              <a:rPr lang="en-IN" dirty="0"/>
              <a:t> – Gather the required dataset for the problem.</a:t>
            </a:r>
          </a:p>
          <a:p>
            <a:r>
              <a:rPr lang="en-IN" b="1" dirty="0"/>
              <a:t>Data </a:t>
            </a:r>
            <a:r>
              <a:rPr lang="en-IN" b="1" dirty="0" err="1"/>
              <a:t>Preprocessing</a:t>
            </a:r>
            <a:r>
              <a:rPr lang="en-IN" dirty="0"/>
              <a:t> – Clean the data, handle missing values, and normalize features.</a:t>
            </a:r>
          </a:p>
          <a:p>
            <a:r>
              <a:rPr lang="en-IN" b="1" dirty="0"/>
              <a:t>Data Splitting</a:t>
            </a:r>
            <a:r>
              <a:rPr lang="en-IN" dirty="0"/>
              <a:t> – Divide the dataset into training and testing sets.</a:t>
            </a:r>
          </a:p>
          <a:p>
            <a:r>
              <a:rPr lang="en-IN" b="1" dirty="0"/>
              <a:t>Model Building</a:t>
            </a:r>
            <a:r>
              <a:rPr lang="en-IN" dirty="0"/>
              <a:t> –</a:t>
            </a:r>
          </a:p>
          <a:p>
            <a:pPr lvl="1"/>
            <a:r>
              <a:rPr lang="en-IN" dirty="0"/>
              <a:t>Define the number of layers and neurons.</a:t>
            </a:r>
          </a:p>
          <a:p>
            <a:pPr lvl="1"/>
            <a:r>
              <a:rPr lang="en-IN" dirty="0"/>
              <a:t>Choose activation functions for each layer.</a:t>
            </a:r>
          </a:p>
          <a:p>
            <a:r>
              <a:rPr lang="en-IN" b="1" dirty="0"/>
              <a:t>Model Compilation</a:t>
            </a:r>
            <a:r>
              <a:rPr lang="en-IN" dirty="0"/>
              <a:t> –</a:t>
            </a:r>
          </a:p>
          <a:p>
            <a:pPr lvl="1"/>
            <a:r>
              <a:rPr lang="en-IN" dirty="0"/>
              <a:t>Select a loss function to measure error.</a:t>
            </a:r>
          </a:p>
          <a:p>
            <a:pPr lvl="1"/>
            <a:r>
              <a:rPr lang="en-IN" dirty="0"/>
              <a:t>Choose an optimizer to reduce the error.</a:t>
            </a:r>
          </a:p>
          <a:p>
            <a:pPr lvl="1"/>
            <a:r>
              <a:rPr lang="en-IN" dirty="0"/>
              <a:t>Set performance metrics such as accuracy.</a:t>
            </a:r>
          </a:p>
          <a:p>
            <a:r>
              <a:rPr lang="en-IN" b="1" dirty="0"/>
              <a:t>Model Training</a:t>
            </a:r>
            <a:r>
              <a:rPr lang="en-IN" dirty="0"/>
              <a:t> –</a:t>
            </a:r>
          </a:p>
          <a:p>
            <a:pPr lvl="1"/>
            <a:r>
              <a:rPr lang="en-IN" dirty="0"/>
              <a:t>Train the model on the training data.</a:t>
            </a:r>
          </a:p>
          <a:p>
            <a:pPr lvl="1"/>
            <a:r>
              <a:rPr lang="en-IN" dirty="0"/>
              <a:t>Set number of epochs and batch size.</a:t>
            </a:r>
          </a:p>
          <a:p>
            <a:r>
              <a:rPr lang="en-IN" b="1" dirty="0"/>
              <a:t>Model Evaluation</a:t>
            </a:r>
            <a:r>
              <a:rPr lang="en-IN" dirty="0"/>
              <a:t> –</a:t>
            </a:r>
          </a:p>
          <a:p>
            <a:pPr lvl="1"/>
            <a:r>
              <a:rPr lang="en-IN" dirty="0"/>
              <a:t>Test the model using the testing set.</a:t>
            </a:r>
          </a:p>
          <a:p>
            <a:pPr lvl="1"/>
            <a:r>
              <a:rPr lang="en-IN" dirty="0"/>
              <a:t>Measure performance using selected metrics.</a:t>
            </a:r>
          </a:p>
          <a:p>
            <a:r>
              <a:rPr lang="en-IN" b="1" dirty="0"/>
              <a:t>Prediction</a:t>
            </a:r>
            <a:r>
              <a:rPr lang="en-IN" dirty="0"/>
              <a:t> – Use the trained model to make predictions on new or unseen data.</a:t>
            </a:r>
          </a:p>
          <a:p>
            <a:r>
              <a:rPr lang="en-IN" b="1" dirty="0"/>
              <a:t>Model Tuning</a:t>
            </a:r>
            <a:r>
              <a:rPr lang="en-IN" dirty="0"/>
              <a:t> – Adjust model parameters if performance is not satisfactory.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EB199-BC9A-14C0-A5DC-CE9630C5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31898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452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7D41-E3A9-AE41-F0EF-F92F068D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/>
              <a:t>Artificial</a:t>
            </a:r>
            <a:r>
              <a:rPr lang="en-IN" dirty="0"/>
              <a:t> </a:t>
            </a:r>
            <a:r>
              <a:rPr lang="en-IN" i="1" u="sng" dirty="0"/>
              <a:t>Neural</a:t>
            </a:r>
            <a:r>
              <a:rPr lang="en-IN" dirty="0"/>
              <a:t> </a:t>
            </a:r>
            <a:r>
              <a:rPr lang="en-IN" i="1" u="sng" dirty="0"/>
              <a:t>Network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4ECDB-0690-A895-B199-84FFB781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31898"/>
            <a:ext cx="1416415" cy="108051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492F81-87C0-CF37-C8B6-894B8443E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333" y="1696699"/>
            <a:ext cx="5929842" cy="3414258"/>
          </a:xfrm>
        </p:spPr>
      </p:pic>
    </p:spTree>
    <p:extLst>
      <p:ext uri="{BB962C8B-B14F-4D97-AF65-F5344CB8AC3E}">
        <p14:creationId xmlns:p14="http://schemas.microsoft.com/office/powerpoint/2010/main" val="113584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D2D73-3F72-4DA1-BE4E-1DE9A77C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                            </a:t>
            </a:r>
            <a:r>
              <a:rPr lang="en-US" sz="7400" b="1"/>
              <a:t>MODELS</a:t>
            </a:r>
            <a:endParaRPr lang="en-IN" sz="7400" b="1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C09707-394E-4C0F-37E3-C2B03B7FD2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14569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483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997B-022B-9197-1D0C-08A28806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u="sng" dirty="0"/>
              <a:t>Artificial</a:t>
            </a:r>
            <a:r>
              <a:rPr lang="en-IN" dirty="0"/>
              <a:t> </a:t>
            </a:r>
            <a:r>
              <a:rPr lang="en-IN" i="1" u="sng" dirty="0"/>
              <a:t>Neural</a:t>
            </a:r>
            <a:r>
              <a:rPr lang="en-IN" dirty="0"/>
              <a:t> </a:t>
            </a:r>
            <a:r>
              <a:rPr lang="en-IN" i="1" u="sng" dirty="0"/>
              <a:t>Network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C9B478-F6C8-94B8-672B-7B09435E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56" y="1523244"/>
            <a:ext cx="6057745" cy="443970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74AA52-83F2-A295-016F-4106E1A25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585" y="31898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12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90FB-8832-7087-23E4-972EAF300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76"/>
            <a:ext cx="10724848" cy="747637"/>
          </a:xfrm>
        </p:spPr>
        <p:txBody>
          <a:bodyPr/>
          <a:lstStyle/>
          <a:p>
            <a:r>
              <a:rPr lang="en-IN" i="1" u="sng" dirty="0"/>
              <a:t>Accuracy</a:t>
            </a:r>
            <a:r>
              <a:rPr lang="en-IN" dirty="0"/>
              <a:t> </a:t>
            </a:r>
            <a:r>
              <a:rPr lang="en-IN" i="1" u="sng" dirty="0"/>
              <a:t>Comparison</a:t>
            </a:r>
            <a:endParaRPr lang="en-US" i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489B1C-0ED7-65E2-7713-55C812E68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84473"/>
              </p:ext>
            </p:extLst>
          </p:nvPr>
        </p:nvGraphicFramePr>
        <p:xfrm>
          <a:off x="838200" y="1825625"/>
          <a:ext cx="10515597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9935143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151976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1734307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ALGORITHM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BASE PAPER VALUE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ACTUAL VALUE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32577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Naive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45134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Decision Tree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5103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SVM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06937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LSTM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2345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Logistic regression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95744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IN" dirty="0"/>
                        <a:t>Artificial Neural Network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89778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A3B61FC-00A6-ADDA-46D1-05AB0BA6E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31898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2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A2E31-0776-291E-B4A3-144058DF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153572"/>
            <a:ext cx="3741761" cy="4461163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NAÏVE BAYES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26B0-762C-3565-9CCD-DCDF3B180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sz="2000" dirty="0"/>
              <a:t>Load Dataset → Read the </a:t>
            </a:r>
            <a:r>
              <a:rPr lang="en-IN" sz="2000" dirty="0" err="1"/>
              <a:t>preprocessed</a:t>
            </a:r>
            <a:r>
              <a:rPr lang="en-IN" sz="2000" dirty="0"/>
              <a:t> dataset.</a:t>
            </a:r>
          </a:p>
          <a:p>
            <a:r>
              <a:rPr lang="en-IN" sz="2000" dirty="0"/>
              <a:t>Encode Categorical Features → Convert "Yes/No" to 0 and 1.</a:t>
            </a:r>
          </a:p>
          <a:p>
            <a:r>
              <a:rPr lang="en-IN" sz="2000" dirty="0"/>
              <a:t>Feature Selection → Separate independent (X) and dependent (y) variables.</a:t>
            </a:r>
          </a:p>
          <a:p>
            <a:r>
              <a:rPr lang="en-IN" sz="2000" dirty="0"/>
              <a:t>Standardization → Normalize numerical features.</a:t>
            </a:r>
          </a:p>
          <a:p>
            <a:r>
              <a:rPr lang="en-IN" sz="2000" dirty="0"/>
              <a:t>Train-Test Split → 80% training, 20% testing.</a:t>
            </a:r>
          </a:p>
          <a:p>
            <a:r>
              <a:rPr lang="en-IN" sz="2000" dirty="0"/>
              <a:t>Train Model → Fit Naïve Bayes classifier (</a:t>
            </a:r>
            <a:r>
              <a:rPr lang="en-IN" sz="2000" dirty="0" err="1"/>
              <a:t>GaussianNB</a:t>
            </a:r>
            <a:r>
              <a:rPr lang="en-IN" sz="2000" dirty="0"/>
              <a:t>()).</a:t>
            </a:r>
          </a:p>
          <a:p>
            <a:r>
              <a:rPr lang="en-IN" sz="2000" dirty="0"/>
              <a:t>Make Predictions → Predict </a:t>
            </a:r>
            <a:r>
              <a:rPr lang="en-IN" sz="2000" dirty="0" err="1"/>
              <a:t>RainTomorrow</a:t>
            </a:r>
            <a:r>
              <a:rPr lang="en-IN" sz="2000" dirty="0"/>
              <a:t> for test data.</a:t>
            </a:r>
          </a:p>
          <a:p>
            <a:r>
              <a:rPr lang="en-IN" sz="2000" dirty="0"/>
              <a:t>Evaluate Performance → Check Accuracy, Precision, Recall, and F1-score.</a:t>
            </a:r>
          </a:p>
          <a:p>
            <a:r>
              <a:rPr lang="en-IN" sz="2000" dirty="0"/>
              <a:t>Visualize Results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b="1" u="sng" dirty="0"/>
              <a:t>Bayes Theorem:</a:t>
            </a:r>
          </a:p>
          <a:p>
            <a:r>
              <a:rPr lang="en-IN" sz="2000" dirty="0"/>
              <a:t>P(A|B)= [P(A)*P(B|A)]/P(B)</a:t>
            </a:r>
          </a:p>
          <a:p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1AC565-64F9-B7BF-A14F-664D26ACA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1" y="0"/>
            <a:ext cx="1485971" cy="11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88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A9B3-A559-F720-E460-93724E36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B63407-5C8D-4FED-63CF-E1A3C2A662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15" y="1780020"/>
            <a:ext cx="5721048" cy="3058075"/>
          </a:xfrm>
        </p:spPr>
      </p:pic>
    </p:spTree>
    <p:extLst>
      <p:ext uri="{BB962C8B-B14F-4D97-AF65-F5344CB8AC3E}">
        <p14:creationId xmlns:p14="http://schemas.microsoft.com/office/powerpoint/2010/main" val="139167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C8E3FC-4D2F-2193-4AC0-D7D294AEF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13574"/>
              </p:ext>
            </p:extLst>
          </p:nvPr>
        </p:nvGraphicFramePr>
        <p:xfrm>
          <a:off x="767655" y="643467"/>
          <a:ext cx="10656691" cy="5571069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</a:tblPr>
              <a:tblGrid>
                <a:gridCol w="3148057">
                  <a:extLst>
                    <a:ext uri="{9D8B030D-6E8A-4147-A177-3AD203B41FA5}">
                      <a16:colId xmlns:a16="http://schemas.microsoft.com/office/drawing/2014/main" val="2640584023"/>
                    </a:ext>
                  </a:extLst>
                </a:gridCol>
                <a:gridCol w="3678558">
                  <a:extLst>
                    <a:ext uri="{9D8B030D-6E8A-4147-A177-3AD203B41FA5}">
                      <a16:colId xmlns:a16="http://schemas.microsoft.com/office/drawing/2014/main" val="3952760452"/>
                    </a:ext>
                  </a:extLst>
                </a:gridCol>
                <a:gridCol w="3830076">
                  <a:extLst>
                    <a:ext uri="{9D8B030D-6E8A-4147-A177-3AD203B41FA5}">
                      <a16:colId xmlns:a16="http://schemas.microsoft.com/office/drawing/2014/main" val="855883554"/>
                    </a:ext>
                  </a:extLst>
                </a:gridCol>
              </a:tblGrid>
              <a:tr h="79586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218583" marR="168141" marT="168141" marB="16814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218583" marR="168141" marT="168141" marB="1681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Paper Result</a:t>
                      </a:r>
                    </a:p>
                  </a:txBody>
                  <a:tcPr marL="218583" marR="168141" marT="168141" marB="16814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85614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marL="218583" marR="168141" marT="168141" marB="16814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bg1"/>
                          </a:solidFill>
                        </a:rPr>
                        <a:t>0.</a:t>
                      </a:r>
                      <a:r>
                        <a:rPr lang="en-IN" sz="2600" cap="none" spc="0" dirty="0">
                          <a:solidFill>
                            <a:schemeClr val="bg1"/>
                          </a:solidFill>
                        </a:rPr>
                        <a:t>81</a:t>
                      </a:r>
                      <a:endParaRPr lang="en-US" sz="260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0.81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86916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Precision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bg1"/>
                          </a:solidFill>
                        </a:rPr>
                        <a:t>0.89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0.79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308383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Recall</a:t>
                      </a:r>
                    </a:p>
                  </a:txBody>
                  <a:tcPr marL="218583" marR="168141" marT="168141" marB="16814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bg1"/>
                          </a:solidFill>
                        </a:rPr>
                        <a:t>0.82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0.81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593657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F1-Score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0.85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0.80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649195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bg1"/>
                          </a:solidFill>
                        </a:rPr>
                        <a:t>G-Mean</a:t>
                      </a:r>
                    </a:p>
                  </a:txBody>
                  <a:tcPr marL="218583" marR="168141" marT="168141" marB="168141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0.72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0.77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275645"/>
                  </a:ext>
                </a:extLst>
              </a:tr>
              <a:tr h="7958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ROC AUC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bg1"/>
                          </a:solidFill>
                        </a:rPr>
                        <a:t>0.82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bg1"/>
                          </a:solidFill>
                        </a:rPr>
                        <a:t>0.77</a:t>
                      </a:r>
                    </a:p>
                  </a:txBody>
                  <a:tcPr marL="218583" marR="168141" marT="168141" marB="168141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64624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380479D-8C2F-3ED5-BEF3-5C38CB93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710" y="37856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6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5887E-043F-1F1F-ACDA-735EA86E8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1153572"/>
            <a:ext cx="3794637" cy="4461163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FFFFFF"/>
                </a:solidFill>
              </a:rPr>
              <a:t>Decision Tree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28870C-E668-56D3-9F73-1BE4E1E29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 Dataset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Read the preprocessed weather dataset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Encode Categorical Features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Convert values like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"Yes/No"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"Rainy/Sunny"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to numeric values using Label Encoding or One-Hot Encoding.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Independent variables (X): All predictor features (e.g., Temperature, Humidity,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Dependent variable (y): Target feature (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RainTomorrow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 Missing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Replace or drop missing entries if any.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Standardization (optional)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While not required for Decision Tree, it may help when used with other models or hybrid approaches.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Split the dataset (e.g., 80% training, 20% testing).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 Model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Fit 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DecisionTreeClassifier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from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sklearn.tree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on the training data.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Make Predictions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Predict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RainTomorrow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using the test data.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Evaluate Performance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Use metrics such as Accuracy, Precision, Recall, F1-Score, ROC AUC, and G-Mean.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Visualize Tree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Plot the Decision Tree using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plot_tree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or export as a graph for better understanding.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7B7BF4-AC90-1CC4-A16A-A07192DD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981" y="0"/>
            <a:ext cx="1485971" cy="113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B39C93-0FFA-D470-233F-0F07E106F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01" y="810997"/>
            <a:ext cx="5243929" cy="52439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78652-11BC-BAB6-9436-D6CEBE58D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047498"/>
            <a:ext cx="3502643" cy="23730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white sheet with black text&#10;&#10;AI-generated content may be incorrect.">
            <a:extLst>
              <a:ext uri="{FF2B5EF4-FFF2-40B4-BE49-F238E27FC236}">
                <a16:creationId xmlns:a16="http://schemas.microsoft.com/office/drawing/2014/main" id="{1DA44FDE-9E3E-81CE-289B-AE94CFB6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553" y="4446259"/>
            <a:ext cx="3143655" cy="16086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9EFD8C-273A-1CE8-09A4-276E5D6C3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2312" y="5591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1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9E1632-09E3-311F-B3D2-0C51C9119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96275"/>
              </p:ext>
            </p:extLst>
          </p:nvPr>
        </p:nvGraphicFramePr>
        <p:xfrm>
          <a:off x="1120477" y="1245893"/>
          <a:ext cx="9951042" cy="4360069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3280861">
                  <a:extLst>
                    <a:ext uri="{9D8B030D-6E8A-4147-A177-3AD203B41FA5}">
                      <a16:colId xmlns:a16="http://schemas.microsoft.com/office/drawing/2014/main" val="2958922962"/>
                    </a:ext>
                  </a:extLst>
                </a:gridCol>
                <a:gridCol w="2706592">
                  <a:extLst>
                    <a:ext uri="{9D8B030D-6E8A-4147-A177-3AD203B41FA5}">
                      <a16:colId xmlns:a16="http://schemas.microsoft.com/office/drawing/2014/main" val="900682221"/>
                    </a:ext>
                  </a:extLst>
                </a:gridCol>
                <a:gridCol w="3963589">
                  <a:extLst>
                    <a:ext uri="{9D8B030D-6E8A-4147-A177-3AD203B41FA5}">
                      <a16:colId xmlns:a16="http://schemas.microsoft.com/office/drawing/2014/main" val="2840498979"/>
                    </a:ext>
                  </a:extLst>
                </a:gridCol>
              </a:tblGrid>
              <a:tr h="622867"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71069" marR="131592" marT="131592" marB="1315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 marL="171069" marR="131592" marT="131592" marB="1315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cap="none" spc="0">
                          <a:solidFill>
                            <a:schemeClr val="bg1"/>
                          </a:solidFill>
                        </a:rPr>
                        <a:t>Paper output</a:t>
                      </a:r>
                    </a:p>
                  </a:txBody>
                  <a:tcPr marL="171069" marR="131592" marT="131592" marB="13159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950466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1069" marR="131592" marT="131592" marB="1315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0.78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cap="none" spc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en-US" sz="20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9017779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Precision 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0.87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0.80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197630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Recall </a:t>
                      </a:r>
                    </a:p>
                  </a:txBody>
                  <a:tcPr marL="171069" marR="131592" marT="131592" marB="1315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0.85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786202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F1 Score 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0.86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0.79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782744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G-Mean</a:t>
                      </a:r>
                    </a:p>
                  </a:txBody>
                  <a:tcPr marL="171069" marR="131592" marT="131592" marB="13159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753419"/>
                  </a:ext>
                </a:extLst>
              </a:tr>
              <a:tr h="622867"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ROC AUC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cap="none" spc="0" dirty="0">
                          <a:solidFill>
                            <a:schemeClr val="tx1"/>
                          </a:solidFill>
                        </a:rPr>
                        <a:t>0.68</a:t>
                      </a:r>
                    </a:p>
                  </a:txBody>
                  <a:tcPr marL="171069" marR="131592" marT="131592" marB="13159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16414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C0C1226A-86DC-13FC-261E-D30DBAF4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21507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531E7C-7F66-457D-3252-476BCAFB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Support Vector Machine (SVM)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AD12C6-C8D6-41D0-C884-9E2B8ABAF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5811" y="804672"/>
            <a:ext cx="6775561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Load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Read the preprocessed dataset.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Drop Unnecessary Column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Remove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RISK_MM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to avoid data leakage.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Separate independent variables (X) and target variable (y).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Divide data into 80% training and 20% testing.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Fit the Support Vector Machine with RBF kernel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SVC(kernel='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rbf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')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Make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Predict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RainTomorrow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on test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Evaluate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Compute Accuracy, Precision, Recall, F1-Score, G-Mean, and ROC-AUC.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Visualize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→ Plot ROC Curve.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A846-7CD4-0A01-09B6-2F5F150E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585" y="21507"/>
            <a:ext cx="1416415" cy="108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1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91D0D58-FEA0-45F4-94DB-01F03BE4275A}">
  <we:reference id="wa104379279" version="2.1.0.0" store="en-GB" storeType="OMEX"/>
  <we:alternateReferences>
    <we:reference id="WA104379279" version="2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</TotalTime>
  <Words>1144</Words>
  <Application>Microsoft Office PowerPoint</Application>
  <PresentationFormat>Widescreen</PresentationFormat>
  <Paragraphs>232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Calibri</vt:lpstr>
      <vt:lpstr>Times New Roman</vt:lpstr>
      <vt:lpstr>Office Theme</vt:lpstr>
      <vt:lpstr>PowerPoint Presentation</vt:lpstr>
      <vt:lpstr>                            MODELS</vt:lpstr>
      <vt:lpstr>NAÏVE BAYES</vt:lpstr>
      <vt:lpstr>NAIVE BAYES</vt:lpstr>
      <vt:lpstr>PowerPoint Presentation</vt:lpstr>
      <vt:lpstr>Decision Tree</vt:lpstr>
      <vt:lpstr>PowerPoint Presentation</vt:lpstr>
      <vt:lpstr>PowerPoint Presentation</vt:lpstr>
      <vt:lpstr>Support Vector Machine (SVM)</vt:lpstr>
      <vt:lpstr>PowerPoint Presentation</vt:lpstr>
      <vt:lpstr>PowerPoint Presentation</vt:lpstr>
      <vt:lpstr>Logistic Regression</vt:lpstr>
      <vt:lpstr>PowerPoint Presentation</vt:lpstr>
      <vt:lpstr>PowerPoint Presentation</vt:lpstr>
      <vt:lpstr>LSTM (Long Short-Term Memory)</vt:lpstr>
      <vt:lpstr>PowerPoint Presentation</vt:lpstr>
      <vt:lpstr>PowerPoint Presentation</vt:lpstr>
      <vt:lpstr>Artificial Neural Network </vt:lpstr>
      <vt:lpstr>Artificial Neural Network </vt:lpstr>
      <vt:lpstr>Artificial Neural Network </vt:lpstr>
      <vt:lpstr>Accuracy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Kumar</dc:creator>
  <cp:lastModifiedBy>Sivasis Das</cp:lastModifiedBy>
  <cp:revision>33</cp:revision>
  <dcterms:created xsi:type="dcterms:W3CDTF">2025-02-02T17:24:03Z</dcterms:created>
  <dcterms:modified xsi:type="dcterms:W3CDTF">2025-05-13T16:07:09Z</dcterms:modified>
</cp:coreProperties>
</file>