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77b653502_2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77b653502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77b653502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77b653502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77b653502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77b653502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77b653502_2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77b653502_2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77b653502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77b653502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77b653502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77b653502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77b653502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77b653502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77b653502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77b653502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77b653502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77b653502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77b653502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77b653502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77b653502_1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77b653502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2c668e377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2c668e37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77b65350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77b65350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77b653502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77b653502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77b653502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77b653502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77b653502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77b653502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77b653502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77b653502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77b653502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77b653502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77b653502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77b653502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77b653502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77b653502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77b653502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77b653502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77b653502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77b653502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77b653502_2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77b653502_2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77b653502_2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77b653502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2c668e377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62c668e37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77b65350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77b65350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77b653502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77b653502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77b653502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77b653502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77b653502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77b653502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77b653502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77b653502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77b653502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77b653502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tutorialspoint.com/reactjs/reactjs_component_api.ht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w3schools.com/react/react_forms.asp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w3schools.com/react/react_forms.asp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0"/>
            <a:ext cx="8520600" cy="150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Reactjs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04206"/>
            <a:ext cx="9144000" cy="3351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8575" y="558100"/>
            <a:ext cx="996525" cy="86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340500"/>
            <a:ext cx="8520600" cy="49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</a:rPr>
              <a:t>React Components</a:t>
            </a:r>
            <a:endParaRPr sz="2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Components are independent and reusable bits of code. They serve the same purpose as JavaScript functions, but work in isolation and returns HTML via a render function.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Components come in two types, Class components and Function components, in this tutorial we will concentrate on Class component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Component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rgbClr val="999999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state </a:t>
            </a:r>
            <a:r>
              <a:rPr lang="en" sz="1150">
                <a:solidFill>
                  <a:srgbClr val="9A6E3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6699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"red"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};}</a:t>
            </a:r>
            <a:endParaRPr sz="1150">
              <a:solidFill>
                <a:srgbClr val="999999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Hi, I am a Car!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&gt;;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999999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ReactDOM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(&lt;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/&gt;,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document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6699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'root'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150">
              <a:solidFill>
                <a:srgbClr val="999999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</a:rPr>
              <a:t>Create a Function Component</a:t>
            </a:r>
            <a:endParaRPr sz="1150">
              <a:solidFill>
                <a:srgbClr val="999999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Hi, I am also a Car!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&gt;;}</a:t>
            </a:r>
            <a:endParaRPr sz="1150">
              <a:solidFill>
                <a:srgbClr val="999999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999999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131875" y="181325"/>
            <a:ext cx="8520600" cy="49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</a:rPr>
              <a:t>Props</a:t>
            </a:r>
            <a:endParaRPr sz="2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Component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I am a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Car!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&gt;;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ReactDOM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(&lt;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6699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"/&gt;,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document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6699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'root'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150">
              <a:solidFill>
                <a:srgbClr val="999999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</a:rPr>
              <a:t>Components in Components</a:t>
            </a:r>
            <a:endParaRPr sz="2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Component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I am a Car!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&gt;;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Garage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Component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Who lives in my Garage?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ReactDOM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(&lt;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Garage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/&gt;,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document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6699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'root'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150">
              <a:solidFill>
                <a:srgbClr val="999999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131875" y="181325"/>
            <a:ext cx="8520600" cy="49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</a:rPr>
              <a:t>Props Validation</a:t>
            </a:r>
            <a:r>
              <a:rPr lang="en" sz="105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00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00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00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6600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Component</a:t>
            </a: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render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chemeClr val="dk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&lt;div&gt;&lt;h3&gt;</a:t>
            </a:r>
            <a:r>
              <a:rPr lang="en" sz="1050">
                <a:solidFill>
                  <a:srgbClr val="6600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5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propArray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}&lt;/</a:t>
            </a: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&lt;h3&gt;</a:t>
            </a:r>
            <a:r>
              <a:rPr lang="en" sz="1050">
                <a:solidFill>
                  <a:srgbClr val="6600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5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propBool 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"True..."</a:t>
            </a: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"False..."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}&lt;/</a:t>
            </a: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&lt;h3&gt;</a:t>
            </a:r>
            <a:r>
              <a:rPr lang="en" sz="1050">
                <a:solidFill>
                  <a:srgbClr val="6600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5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propFunc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)}&lt;/</a:t>
            </a: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&lt;h3&gt;</a:t>
            </a:r>
            <a:r>
              <a:rPr lang="en" sz="1050">
                <a:solidFill>
                  <a:srgbClr val="6600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5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propNumber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}&lt;/</a:t>
            </a: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&lt;h3&gt;</a:t>
            </a:r>
            <a:r>
              <a:rPr lang="en" sz="1050">
                <a:solidFill>
                  <a:srgbClr val="6600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5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propString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}&lt;/</a:t>
            </a: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&lt;h3&gt;</a:t>
            </a:r>
            <a:r>
              <a:rPr lang="en" sz="1050">
                <a:solidFill>
                  <a:srgbClr val="6600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5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propObject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objectName1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}&lt;/</a:t>
            </a: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chemeClr val="dk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&lt;h3&gt;</a:t>
            </a:r>
            <a:r>
              <a:rPr lang="en" sz="1050">
                <a:solidFill>
                  <a:srgbClr val="6600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5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propObject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objectName2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}&lt;/</a:t>
            </a: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&lt;h3&gt;</a:t>
            </a:r>
            <a:r>
              <a:rPr lang="en" sz="1050">
                <a:solidFill>
                  <a:srgbClr val="6600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5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propObject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objectName3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}&lt;/</a:t>
            </a: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 sz="1050">
              <a:solidFill>
                <a:schemeClr val="dk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600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propTypes 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chemeClr val="dk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propArray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00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6600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PropTypes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isRequired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propBool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00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6600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PropTypes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isRequired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chemeClr val="dk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propFunc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00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6600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PropTypes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propNumber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00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6600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PropTypes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chemeClr val="dk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propString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00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6600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PropTypes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propObject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00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6600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PropTypes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600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defaultProps 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propArray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00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0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0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0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0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propBool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chemeClr val="dk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propFunc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r>
              <a:rPr lang="en" sz="105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e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propNumber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propString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"String value..."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chemeClr val="dk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   propObject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objectName1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"objectValue1"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objectName2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"objectValue2"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objectName3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"objectValue3"</a:t>
            </a:r>
            <a:endParaRPr sz="1050">
              <a:solidFill>
                <a:schemeClr val="dk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 sz="10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00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" sz="10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666600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-89925" y="0"/>
            <a:ext cx="85206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</a:rPr>
              <a:t>Components in Files</a:t>
            </a:r>
            <a:endParaRPr sz="2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This is the new file, we named it "App.js":</a:t>
            </a:r>
            <a:endParaRPr sz="2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React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6699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ReactDOM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6699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'react-dom'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Component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Hi, I am a Car!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&gt;;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Car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rgbClr val="999999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Now we import the "App.js" file in the application, and we can use the Car component as if it was created here.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React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6699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ReactDOM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6699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'react-dom'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Car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6699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'./App.js'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ReactDOM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(&lt;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/&gt;,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document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6699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'root'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150">
              <a:solidFill>
                <a:srgbClr val="999999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idx="1" type="body"/>
          </p:nvPr>
        </p:nvSpPr>
        <p:spPr>
          <a:xfrm>
            <a:off x="311700" y="143375"/>
            <a:ext cx="8520600" cy="44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</a:rPr>
              <a:t>React Props</a:t>
            </a:r>
            <a:endParaRPr sz="2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</a:rPr>
              <a:t>Props data pass</a:t>
            </a:r>
            <a:endParaRPr sz="2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Send the "brand" property from the Garage component to the Car component: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Component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I am a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brand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&gt;;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Garage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Component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Who lives in my garage?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u="sng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en" sz="1150" u="sng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u="sng">
                <a:solidFill>
                  <a:srgbClr val="6699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brand</a:t>
            </a:r>
            <a:r>
              <a:rPr lang="en" sz="1150" u="sng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150" u="sng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Ford</a:t>
            </a:r>
            <a:r>
              <a:rPr lang="en" sz="1150" u="sng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50" u="sng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ReactDOM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(&lt;</a:t>
            </a:r>
            <a:r>
              <a:rPr b="1" lang="en" sz="1150" u="sng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Garage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/&gt;,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document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6699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'root'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150">
              <a:solidFill>
                <a:srgbClr val="999999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idx="1" type="body"/>
          </p:nvPr>
        </p:nvSpPr>
        <p:spPr>
          <a:xfrm>
            <a:off x="311700" y="143375"/>
            <a:ext cx="8520600" cy="44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</a:rPr>
              <a:t>React Props</a:t>
            </a:r>
            <a:endParaRPr sz="2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</a:rPr>
              <a:t>Props Constructor</a:t>
            </a:r>
            <a:endParaRPr sz="2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Component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I am a Car!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&gt;;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ReactDOM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(&lt;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6699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Mustang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"/&gt;,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document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6699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'root'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150">
              <a:solidFill>
                <a:srgbClr val="999999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/>
          <p:nvPr>
            <p:ph idx="1" type="body"/>
          </p:nvPr>
        </p:nvSpPr>
        <p:spPr>
          <a:xfrm>
            <a:off x="311700" y="143375"/>
            <a:ext cx="8520600" cy="44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</a:rPr>
              <a:t>State</a:t>
            </a:r>
            <a:endParaRPr sz="2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Component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state </a:t>
            </a:r>
            <a:r>
              <a:rPr lang="en" sz="1150">
                <a:solidFill>
                  <a:srgbClr val="9A6E3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  brand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6699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"Ford"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  model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6699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"Mustang"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  color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6699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"red"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  year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1964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999999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changeColor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A6E3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A6E3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setState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6699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"blue"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999999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My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brand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}&lt;/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It is a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from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year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button  </a:t>
            </a:r>
            <a:r>
              <a:rPr lang="en" sz="1150">
                <a:solidFill>
                  <a:srgbClr val="6699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6699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={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changeColor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}&gt;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Change color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999999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 sz="1150">
              <a:solidFill>
                <a:srgbClr val="999999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https://www.tutorialspoint.com/reactjs/reactjs_component_api.htm</a:t>
            </a:r>
            <a:endParaRPr sz="2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/>
          <p:nvPr>
            <p:ph idx="1" type="body"/>
          </p:nvPr>
        </p:nvSpPr>
        <p:spPr>
          <a:xfrm>
            <a:off x="311700" y="439500"/>
            <a:ext cx="8520600" cy="41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</a:rPr>
              <a:t>Lifecycle of Components</a:t>
            </a:r>
            <a:endParaRPr sz="2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Each component in React has a lifecycle which you can monitor and manipulate during its three main phases.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three phases are: </a:t>
            </a:r>
            <a:r>
              <a:rPr b="1" lang="en" sz="1150" u="sng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Mounting, Updating, and Unmounting.</a:t>
            </a:r>
            <a:endParaRPr b="1" sz="1150" u="sng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/>
          <p:nvPr>
            <p:ph idx="1" type="body"/>
          </p:nvPr>
        </p:nvSpPr>
        <p:spPr>
          <a:xfrm>
            <a:off x="311700" y="-81925"/>
            <a:ext cx="85206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</a:rPr>
              <a:t>Mounting</a:t>
            </a:r>
            <a:endParaRPr sz="2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Mounting means putting elements into the DOM.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React has four built-in methods that gets called, in this order, when mounting a component: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AutoNum type="arabicPeriod"/>
            </a:pPr>
            <a:r>
              <a:rPr lang="en" sz="125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constructor()</a:t>
            </a:r>
            <a:endParaRPr sz="1250">
              <a:solidFill>
                <a:srgbClr val="DC143C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AutoNum type="arabicPeriod"/>
            </a:pPr>
            <a:r>
              <a:rPr lang="en" sz="125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getDerivedStateFromProps()</a:t>
            </a:r>
            <a:endParaRPr sz="1250">
              <a:solidFill>
                <a:srgbClr val="DC143C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AutoNum type="arabicPeriod"/>
            </a:pPr>
            <a:r>
              <a:rPr lang="en" sz="125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render()</a:t>
            </a:r>
            <a:endParaRPr sz="1250">
              <a:solidFill>
                <a:srgbClr val="DC143C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AutoNum type="arabicPeriod"/>
            </a:pPr>
            <a:r>
              <a:rPr lang="en" sz="125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componentDidMount()</a:t>
            </a:r>
            <a:endParaRPr sz="1250">
              <a:solidFill>
                <a:srgbClr val="DC143C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getDerivedStateFromProps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" sz="125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getDerivedStateFromProps()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method is called right before rendering the element(s) in the DOM.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Render: 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" sz="125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render()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method is required, and is the method that actual outputs HTML to the DOM.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componentDidMount: 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" sz="125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componentDidMount()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method is called after the component is rendered.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componentDidMount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setTimeout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(()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A6E3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setState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favoritecolor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6699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"yellow"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999999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/>
          <p:nvPr>
            <p:ph idx="1" type="body"/>
          </p:nvPr>
        </p:nvSpPr>
        <p:spPr>
          <a:xfrm>
            <a:off x="0" y="-228600"/>
            <a:ext cx="9144000" cy="53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</a:rPr>
              <a:t>Updating</a:t>
            </a:r>
            <a:endParaRPr sz="2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next phase in the lifecycle is when a component is </a:t>
            </a:r>
            <a:r>
              <a:rPr i="1"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updated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 A component is updated whenever there is a change in the component's </a:t>
            </a:r>
            <a:r>
              <a:rPr lang="en" sz="125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or </a:t>
            </a:r>
            <a:r>
              <a:rPr lang="en" sz="125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 React has five built-in methods that gets called, in this order, when a component is updated: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AutoNum type="arabicPeriod"/>
            </a:pPr>
            <a:r>
              <a:rPr lang="en" sz="125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getDerivedStateFromProps()</a:t>
            </a:r>
            <a:endParaRPr sz="1250">
              <a:solidFill>
                <a:srgbClr val="DC143C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AutoNum type="arabicPeriod"/>
            </a:pPr>
            <a:r>
              <a:rPr lang="en" sz="125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shouldComponentUpdate()</a:t>
            </a:r>
            <a:endParaRPr sz="1250">
              <a:solidFill>
                <a:srgbClr val="DC143C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AutoNum type="arabicPeriod"/>
            </a:pPr>
            <a:r>
              <a:rPr lang="en" sz="125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render()</a:t>
            </a:r>
            <a:endParaRPr sz="1250">
              <a:solidFill>
                <a:srgbClr val="DC143C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AutoNum type="arabicPeriod"/>
            </a:pPr>
            <a:r>
              <a:rPr lang="en" sz="125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getSnapshotBeforeUpdate()</a:t>
            </a:r>
            <a:endParaRPr sz="1250">
              <a:solidFill>
                <a:srgbClr val="DC143C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AutoNum type="arabicPeriod"/>
            </a:pPr>
            <a:r>
              <a:rPr lang="en" sz="125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componentDidUpdate()</a:t>
            </a:r>
            <a:endParaRPr sz="1250">
              <a:solidFill>
                <a:srgbClr val="DC143C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getDerivedStateFromProps: 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Also at </a:t>
            </a:r>
            <a:r>
              <a:rPr i="1"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updates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the </a:t>
            </a:r>
            <a:r>
              <a:rPr lang="en" sz="125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getDerivedStateFromProps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method is called. This is the first method that is called when a component gets updated.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shouldComponentUpdate: 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 the </a:t>
            </a:r>
            <a:r>
              <a:rPr lang="en" sz="125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shouldComponentUpdate()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method you can return a Boolean value that specifies whether React should continue with the rendering or not. 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shouldComponentUpdate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999999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getSnapshotBeforeUpdate: 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 the </a:t>
            </a:r>
            <a:r>
              <a:rPr lang="en" sz="125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getSnapshotBeforeUpdate()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method you have access to the </a:t>
            </a:r>
            <a:r>
              <a:rPr lang="en" sz="125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and </a:t>
            </a:r>
            <a:r>
              <a:rPr lang="en" sz="125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before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the update, meaning that even after the update, you can check what the values were </a:t>
            </a:r>
            <a:r>
              <a:rPr i="1"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before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the update.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componentDidUpdate: 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" sz="125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componentDidUpdate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method is called after the component is updated in the DOM.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componentDidUpdate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document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6699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"mydiv"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innerHTML </a:t>
            </a:r>
            <a:r>
              <a:rPr lang="en" sz="1150">
                <a:solidFill>
                  <a:srgbClr val="9A6E3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6699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"The updated favorite is "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A6E3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favoritecolor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999999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187"/>
            <a:ext cx="9143999" cy="5127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2"/>
          <p:cNvSpPr txBox="1"/>
          <p:nvPr>
            <p:ph idx="1" type="body"/>
          </p:nvPr>
        </p:nvSpPr>
        <p:spPr>
          <a:xfrm>
            <a:off x="0" y="0"/>
            <a:ext cx="8996700" cy="5143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</a:rPr>
              <a:t>Unmounting</a:t>
            </a:r>
            <a:endParaRPr sz="2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next phase in the lifecycle is when a component is removed from the DOM, or </a:t>
            </a:r>
            <a:r>
              <a:rPr i="1"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unmounting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as React likes to call it.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React has only one built-in method that gets called when a component is unmounted: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25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componentWillUnmount()</a:t>
            </a:r>
            <a:endParaRPr sz="1250">
              <a:solidFill>
                <a:srgbClr val="DC143C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Container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Component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state </a:t>
            </a:r>
            <a:r>
              <a:rPr lang="en" sz="1150">
                <a:solidFill>
                  <a:srgbClr val="9A6E3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show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 u="sng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delHeader</a:t>
            </a:r>
            <a:r>
              <a:rPr lang="en" sz="1150" u="sng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u="sng">
                <a:solidFill>
                  <a:srgbClr val="9A6E3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 u="sng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u="sng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150" u="sng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u="sng">
                <a:solidFill>
                  <a:srgbClr val="9A6E3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150" u="sng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u="sng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150" u="sng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 u="sng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50" u="sng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 u="sng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setState</a:t>
            </a:r>
            <a:r>
              <a:rPr lang="en" sz="1150" u="sng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r>
              <a:rPr lang="en" sz="1150" u="sng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show</a:t>
            </a:r>
            <a:r>
              <a:rPr lang="en" sz="1150" u="sng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50" u="sng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u="sng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150" u="sng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r>
              <a:rPr lang="en" sz="1150" u="sng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 u="sng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 u="sng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myheader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50" u="sng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150" u="sng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150" u="sng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en" sz="1150" u="sng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150" u="sng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show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  myheader </a:t>
            </a:r>
            <a:r>
              <a:rPr lang="en" sz="1150">
                <a:solidFill>
                  <a:srgbClr val="9A6E3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Child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/&gt;;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" sz="1150" u="sng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50" u="sng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" sz="1150" u="sng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myheader</a:t>
            </a:r>
            <a:r>
              <a:rPr b="1" lang="en" sz="1150" u="sng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lang="en" sz="1150">
                <a:solidFill>
                  <a:srgbClr val="6699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50" u="sng">
                <a:solidFill>
                  <a:srgbClr val="6699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b="1" lang="en" sz="1150" u="sng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={</a:t>
            </a:r>
            <a:r>
              <a:rPr b="1" lang="en" sz="1150" u="sng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150" u="sng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150" u="sng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delHeader</a:t>
            </a:r>
            <a:r>
              <a:rPr b="1" lang="en" sz="1150" u="sng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Delete Header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Child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Component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componentWillUnmount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6699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"The component named Header is about to be unmounted."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Hello World!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ReactDOM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(&lt;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Container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/&gt;,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document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6699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'root'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150">
              <a:solidFill>
                <a:srgbClr val="999999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3"/>
          <p:cNvSpPr txBox="1"/>
          <p:nvPr>
            <p:ph idx="1" type="body"/>
          </p:nvPr>
        </p:nvSpPr>
        <p:spPr>
          <a:xfrm>
            <a:off x="0" y="0"/>
            <a:ext cx="90324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highlight>
                  <a:srgbClr val="FFFFFF"/>
                </a:highlight>
              </a:rPr>
              <a:t>React Events</a:t>
            </a:r>
            <a:endParaRPr sz="2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https://www.w3schools.com/react/react_forms.asp</a:t>
            </a:r>
            <a:endParaRPr sz="2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React has the same events as HTML: click, change, mouseover etc.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Football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Component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shoot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A6E3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A6E3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lang="en" sz="1150">
                <a:solidFill>
                  <a:srgbClr val="6699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={()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A6E3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shoot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6699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"Goal"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)}&gt;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Take the shot!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ReactDOM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(&lt;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Football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/&gt;,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document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6699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'root'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150">
              <a:solidFill>
                <a:srgbClr val="999999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Football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Component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shoot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lang="en" sz="1150">
                <a:solidFill>
                  <a:srgbClr val="6699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={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shoot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bind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6699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"Goal"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)}&gt;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Take the shot!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ReactDOM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(&lt;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Football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/&gt;,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document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6699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'root'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150">
              <a:solidFill>
                <a:srgbClr val="999999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/>
          <p:nvPr>
            <p:ph idx="1" type="body"/>
          </p:nvPr>
        </p:nvSpPr>
        <p:spPr>
          <a:xfrm>
            <a:off x="0" y="0"/>
            <a:ext cx="90324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highlight>
                  <a:srgbClr val="FFFFFF"/>
                </a:highlight>
              </a:rPr>
              <a:t>React Events contd</a:t>
            </a:r>
            <a:r>
              <a:rPr lang="en" sz="2700">
                <a:solidFill>
                  <a:schemeClr val="dk1"/>
                </a:solidFill>
                <a:highlight>
                  <a:srgbClr val="FFFFFF"/>
                </a:highlight>
              </a:rPr>
              <a:t>...</a:t>
            </a:r>
            <a:endParaRPr sz="2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50">
                <a:solidFill>
                  <a:schemeClr val="dk1"/>
                </a:solidFill>
                <a:highlight>
                  <a:srgbClr val="FFFFFF"/>
                </a:highlight>
              </a:rPr>
              <a:t>React Event Object</a:t>
            </a:r>
            <a:endParaRPr sz="1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React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6699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ReactDOM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6699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'react-dom'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Football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Component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shoot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A6E3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A6E3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70809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/*'b' represents the React event that triggered the function, in this case the 'click' event*/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(&lt;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button  </a:t>
            </a:r>
            <a:r>
              <a:rPr lang="en" sz="1150">
                <a:solidFill>
                  <a:srgbClr val="6699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={(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ev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A6E3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shoot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6699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"Goal"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ev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)}&gt;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Take the shot!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ReactDOM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(&lt;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Football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/&gt;,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document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6699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'root'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5"/>
          <p:cNvSpPr txBox="1"/>
          <p:nvPr>
            <p:ph idx="1" type="body"/>
          </p:nvPr>
        </p:nvSpPr>
        <p:spPr>
          <a:xfrm>
            <a:off x="0" y="0"/>
            <a:ext cx="90324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highlight>
                  <a:srgbClr val="FFFFFF"/>
                </a:highlight>
              </a:rPr>
              <a:t>React Events contd...</a:t>
            </a:r>
            <a:endParaRPr sz="2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50">
                <a:solidFill>
                  <a:schemeClr val="dk1"/>
                </a:solidFill>
                <a:highlight>
                  <a:srgbClr val="FFFFFF"/>
                </a:highlight>
              </a:rPr>
              <a:t>React Event Object 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With the </a:t>
            </a:r>
            <a:r>
              <a:rPr lang="en" sz="125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bind()</a:t>
            </a:r>
            <a:endParaRPr sz="1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Football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Component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shoot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A6E3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A6E3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70809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/*'b' represents the React event that triggered the function,in this case the 'click' event    */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lang="en" sz="1150">
                <a:solidFill>
                  <a:srgbClr val="6699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={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shoot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bind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6699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"Goal"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)}&gt;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Take the shot!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ReactDOM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(&lt;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Football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/&gt;,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document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6699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'root'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150">
              <a:solidFill>
                <a:srgbClr val="999999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77AA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/>
          <p:nvPr>
            <p:ph idx="1" type="body"/>
          </p:nvPr>
        </p:nvSpPr>
        <p:spPr>
          <a:xfrm>
            <a:off x="0" y="95100"/>
            <a:ext cx="9144000" cy="50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highlight>
                  <a:srgbClr val="FFFFFF"/>
                </a:highlight>
              </a:rPr>
              <a:t>React Forms</a:t>
            </a:r>
            <a:endParaRPr sz="1300">
              <a:solidFill>
                <a:schemeClr val="dk1"/>
              </a:solidFill>
              <a:highlight>
                <a:srgbClr val="4CAF50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Just like in HTML, React uses forms to allow users to interact with the web page.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Handling forms is about how you handle the data when it changes value or gets submitted.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 HTML, form data is usually handled by the DOM.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 React, form data is usually handled by the components.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When the data is handled by the components, all the data is stored in the component </a:t>
            </a:r>
            <a:r>
              <a:rPr lang="en" sz="125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You can control changes by adding event handlers in the </a:t>
            </a:r>
            <a:r>
              <a:rPr lang="en" sz="125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attribute: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7"/>
          <p:cNvSpPr txBox="1"/>
          <p:nvPr>
            <p:ph idx="1" type="body"/>
          </p:nvPr>
        </p:nvSpPr>
        <p:spPr>
          <a:xfrm>
            <a:off x="0" y="95100"/>
            <a:ext cx="9144000" cy="50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highlight>
                  <a:srgbClr val="FFFFFF"/>
                </a:highlight>
              </a:rPr>
              <a:t>React Forms</a:t>
            </a:r>
            <a:endParaRPr sz="2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https://www.w3schools.com/react/react_forms.asp</a:t>
            </a:r>
            <a:endParaRPr sz="2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MyForm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Component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state </a:t>
            </a:r>
            <a:r>
              <a:rPr lang="en" sz="1150">
                <a:solidFill>
                  <a:srgbClr val="9A6E3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username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6699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150" u="sng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myChangeHandler</a:t>
            </a:r>
            <a:r>
              <a:rPr b="1" lang="en" sz="1150" u="sng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50" u="sng">
                <a:solidFill>
                  <a:srgbClr val="9A6E3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150" u="sng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50" u="sng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50" u="sng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b="1" lang="en" sz="1150" u="sng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150" u="sng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50" u="sng">
                <a:solidFill>
                  <a:srgbClr val="9A6E3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en" sz="1150" u="sng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50" u="sng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" sz="1150" u="sng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150" u="sng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150" u="sng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150" u="sng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setState</a:t>
            </a:r>
            <a:r>
              <a:rPr b="1" lang="en" sz="1150" u="sng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r>
              <a:rPr b="1" lang="en" sz="1150" u="sng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b="1" lang="en" sz="1150" u="sng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150" u="sng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event</a:t>
            </a:r>
            <a:r>
              <a:rPr b="1" lang="en" sz="1150" u="sng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150" u="sng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b="1" lang="en" sz="1150" u="sng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150" u="sng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en" sz="1150" u="sng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r>
              <a:rPr b="1" lang="en" sz="1150" u="sng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150" u="sng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50" u="sng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Hello </a:t>
            </a:r>
            <a:r>
              <a:rPr b="1" lang="en" sz="1150" u="sng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" sz="1150" u="sng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150" u="sng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150" u="sng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en" sz="1150" u="sng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150" u="sng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b="1" lang="en" sz="1150" u="sng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Enter your name: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input   </a:t>
            </a:r>
            <a:r>
              <a:rPr lang="en" sz="1150">
                <a:solidFill>
                  <a:srgbClr val="6699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='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50" u="sng">
                <a:solidFill>
                  <a:srgbClr val="6699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b="1" lang="en" sz="1150" u="sng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={</a:t>
            </a:r>
            <a:r>
              <a:rPr b="1" lang="en" sz="1150" u="sng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150" u="sng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150" u="sng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myChangeHandler</a:t>
            </a:r>
            <a:r>
              <a:rPr b="1" lang="en" sz="1150" u="sng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ReactDOM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(&lt;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MyForm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/&gt;,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document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6699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'root'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150">
              <a:solidFill>
                <a:srgbClr val="999999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8"/>
          <p:cNvSpPr txBox="1"/>
          <p:nvPr>
            <p:ph idx="1" type="body"/>
          </p:nvPr>
        </p:nvSpPr>
        <p:spPr>
          <a:xfrm>
            <a:off x="0" y="0"/>
            <a:ext cx="90684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solidFill>
                  <a:schemeClr val="dk1"/>
                </a:solidFill>
                <a:highlight>
                  <a:srgbClr val="FFFFFF"/>
                </a:highlight>
              </a:rPr>
              <a:t>Styling React Using CSS</a:t>
            </a:r>
            <a:endParaRPr sz="2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</a:rPr>
              <a:t>Inline Styling</a:t>
            </a:r>
            <a:endParaRPr sz="2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MyHeader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Component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h1 </a:t>
            </a:r>
            <a:r>
              <a:rPr lang="en" sz="1150">
                <a:solidFill>
                  <a:srgbClr val="6699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={{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6699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"red"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}}&gt;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Hello Style!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Add a little style!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 sz="1150">
              <a:solidFill>
                <a:srgbClr val="999999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camelCased Property Names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Since the inline CSS is written in a JavaScript object, properties with two names, like </a:t>
            </a:r>
            <a:r>
              <a:rPr lang="en" sz="125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must be written with camel case syntax</a:t>
            </a:r>
            <a:endParaRPr sz="1150">
              <a:solidFill>
                <a:srgbClr val="999999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h1 </a:t>
            </a:r>
            <a:r>
              <a:rPr lang="en" sz="1150">
                <a:solidFill>
                  <a:srgbClr val="6699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={{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backgroundColor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6699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"lightblue"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}}&gt;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Hello Style!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999999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9"/>
          <p:cNvSpPr txBox="1"/>
          <p:nvPr>
            <p:ph idx="1" type="body"/>
          </p:nvPr>
        </p:nvSpPr>
        <p:spPr>
          <a:xfrm>
            <a:off x="0" y="0"/>
            <a:ext cx="90684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highlight>
                  <a:srgbClr val="FFFFFF"/>
                </a:highlight>
              </a:rPr>
              <a:t>Styling React Using CSS</a:t>
            </a:r>
            <a:endParaRPr sz="2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JavaScript Object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You can also create an object with styling information, and refer to it in the style attribute: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mystyle </a:t>
            </a:r>
            <a:r>
              <a:rPr lang="en" sz="1150">
                <a:solidFill>
                  <a:srgbClr val="9A6E3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  color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6699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"white"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  backgroundColor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6699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"DodgerBlue"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  padding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6699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"10px"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  fontFamily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6699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"Arial"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h1 </a:t>
            </a:r>
            <a:r>
              <a:rPr lang="en" sz="1150">
                <a:solidFill>
                  <a:srgbClr val="6699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={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mystyle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}&gt;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Hello Style!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Add a little style!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0"/>
          <p:cNvSpPr txBox="1"/>
          <p:nvPr>
            <p:ph idx="1" type="body"/>
          </p:nvPr>
        </p:nvSpPr>
        <p:spPr>
          <a:xfrm>
            <a:off x="0" y="0"/>
            <a:ext cx="90684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highlight>
                  <a:srgbClr val="FFFFFF"/>
                </a:highlight>
              </a:rPr>
              <a:t>Styling React Using CSS</a:t>
            </a:r>
            <a:endParaRPr sz="2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</a:rPr>
              <a:t>CSS Stylesheet</a:t>
            </a:r>
            <a:endParaRPr sz="2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App.css: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Create a new file called "App.css" and insert some CSS code in it: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6699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#282c34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white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40px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font-family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Arial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text-align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center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999999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1"/>
          <p:cNvSpPr txBox="1"/>
          <p:nvPr>
            <p:ph idx="1" type="body"/>
          </p:nvPr>
        </p:nvSpPr>
        <p:spPr>
          <a:xfrm>
            <a:off x="0" y="0"/>
            <a:ext cx="90684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highlight>
                  <a:srgbClr val="FFFFFF"/>
                </a:highlight>
              </a:rPr>
              <a:t>Styling React Using CSS</a:t>
            </a:r>
            <a:endParaRPr sz="2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index.js:</a:t>
            </a:r>
            <a:endParaRPr>
              <a:solidFill>
                <a:schemeClr val="dk1"/>
              </a:solidFill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React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6699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ReactDOM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6699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'react-dom'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6699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'./App.css'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MyHeader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Component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Hello Style!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Add a little style!.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}}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ReactDOM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(&lt;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MyHeader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/&gt;,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document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6699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'root'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150">
              <a:solidFill>
                <a:srgbClr val="999999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35850" y="878100"/>
            <a:ext cx="6111300" cy="3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React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6699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ReactDOM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6699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'react-dom'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Component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Hello World!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&gt;;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ReactDOM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(&lt;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/&gt;,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document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6699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'root'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150">
              <a:solidFill>
                <a:srgbClr val="999999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0" y="0"/>
            <a:ext cx="6183000" cy="8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</a:rPr>
              <a:t>Learning by Examples</a:t>
            </a:r>
            <a:endParaRPr sz="22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0" y="3673925"/>
            <a:ext cx="63264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C:\Users\Your Name&gt;npm install -g create-react-app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C:\Users\Your Name&gt;npx create-react-app myfirstreact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2"/>
          <p:cNvSpPr txBox="1"/>
          <p:nvPr>
            <p:ph idx="1" type="body"/>
          </p:nvPr>
        </p:nvSpPr>
        <p:spPr>
          <a:xfrm>
            <a:off x="0" y="0"/>
            <a:ext cx="90684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highlight>
                  <a:srgbClr val="FFFFFF"/>
                </a:highlight>
              </a:rPr>
              <a:t>Styling React Using CSS</a:t>
            </a:r>
            <a:endParaRPr sz="2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Mystyle.module.css: </a:t>
            </a:r>
            <a:r>
              <a:rPr lang="en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Create a new file called "mystyle.module.css" and insert some CSS code in it: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6699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.bigblue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DodgerBlue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40px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font-family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Arial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text-align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center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rgbClr val="999999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index.js:</a:t>
            </a:r>
            <a:endParaRPr>
              <a:solidFill>
                <a:schemeClr val="dk1"/>
              </a:solidFill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React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6699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ReactDOM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6699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'react-dom'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styles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6699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'./mystyle.module.css'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Component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h1 </a:t>
            </a:r>
            <a:r>
              <a:rPr lang="en" sz="1150">
                <a:solidFill>
                  <a:srgbClr val="6699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={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styles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bigblue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}&gt;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Hello Car!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&gt;;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}}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Car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rgbClr val="999999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77AA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6200" y="228601"/>
            <a:ext cx="9218794" cy="456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215050"/>
            <a:ext cx="8520600" cy="43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</a:rPr>
              <a:t>What is React?</a:t>
            </a:r>
            <a:endParaRPr sz="2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React is a JavaScript library created by Facebook.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React is a tool for building UI components.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</a:rPr>
              <a:t>How does React Work?</a:t>
            </a:r>
            <a:endParaRPr sz="2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152400" marR="15240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CC"/>
                </a:highlight>
                <a:latin typeface="Verdana"/>
                <a:ea typeface="Verdana"/>
                <a:cs typeface="Verdana"/>
                <a:sym typeface="Verdana"/>
              </a:rPr>
              <a:t>React creates a VIRTUAL DOM in memory.</a:t>
            </a:r>
            <a:endParaRPr sz="1150">
              <a:solidFill>
                <a:schemeClr val="dk1"/>
              </a:solidFill>
              <a:highlight>
                <a:srgbClr val="FFFFCC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Instead of manipulating the browser's DOM directly, React creates a virtual DOM in memory, where it does all the necessary manipulating, before making the changes in the browser DOM.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52400" marR="15240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CC"/>
                </a:highlight>
                <a:latin typeface="Verdana"/>
                <a:ea typeface="Verdana"/>
                <a:cs typeface="Verdana"/>
                <a:sym typeface="Verdana"/>
              </a:rPr>
              <a:t>React only changes what needs to be changed!</a:t>
            </a:r>
            <a:endParaRPr sz="1150">
              <a:solidFill>
                <a:schemeClr val="dk1"/>
              </a:solidFill>
              <a:highlight>
                <a:srgbClr val="FFFFCC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250925"/>
            <a:ext cx="8520600" cy="42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</a:rPr>
              <a:t>What is ES6?</a:t>
            </a:r>
            <a:endParaRPr sz="2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ES6 stands for ECMAScript 6.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ECMAScript was created to standardize JavaScript, and ES6 is the 6th version of ECMAScript, it was published in 2015, and is also known as ECMAScript 2015.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</a:rPr>
              <a:t>Why Should I Learn ES6?</a:t>
            </a:r>
            <a:endParaRPr sz="2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React uses ES6, and you should be familiar with some of the new features like: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Classes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Arrow Functions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Variables (let, const, var)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61300"/>
            <a:ext cx="8520600" cy="44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brand </a:t>
            </a:r>
            <a:r>
              <a:rPr lang="en" sz="1150">
                <a:solidFill>
                  <a:srgbClr val="9A6E3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mycar </a:t>
            </a:r>
            <a:r>
              <a:rPr lang="en" sz="1150">
                <a:solidFill>
                  <a:srgbClr val="9A6E3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6699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"Ford"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50">
              <a:solidFill>
                <a:srgbClr val="999999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With Arrow Function: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A6E3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A6E3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6699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"Hello World!"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999999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999999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5813" y="4429113"/>
            <a:ext cx="444817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" y="4314813"/>
            <a:ext cx="4371975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340500"/>
            <a:ext cx="8520600" cy="42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</a:rPr>
              <a:t>Variables</a:t>
            </a:r>
            <a:endParaRPr sz="2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 you use </a:t>
            </a:r>
            <a:r>
              <a:rPr lang="en" sz="125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outside of a function, it belongs to the global scope.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 you use </a:t>
            </a:r>
            <a:r>
              <a:rPr lang="en" sz="125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inside of a function, it belongs to that function.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 you use </a:t>
            </a:r>
            <a:r>
              <a:rPr lang="en" sz="125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inside of a block, i.e. a for loop, the variable is still available outside of that block.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52400" marR="15240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150">
                <a:solidFill>
                  <a:schemeClr val="dk1"/>
                </a:solidFill>
                <a:highlight>
                  <a:srgbClr val="FFFFCC"/>
                </a:highlight>
                <a:latin typeface="Verdana"/>
                <a:ea typeface="Verdana"/>
                <a:cs typeface="Verdana"/>
                <a:sym typeface="Verdana"/>
              </a:rPr>
              <a:t> has a </a:t>
            </a:r>
            <a:r>
              <a:rPr i="1" lang="en" sz="1150">
                <a:solidFill>
                  <a:schemeClr val="dk1"/>
                </a:solidFill>
                <a:highlight>
                  <a:srgbClr val="FFFFCC"/>
                </a:highlight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lang="en" sz="1150">
                <a:solidFill>
                  <a:schemeClr val="dk1"/>
                </a:solidFill>
                <a:highlight>
                  <a:srgbClr val="FFFFCC"/>
                </a:highlight>
                <a:latin typeface="Verdana"/>
                <a:ea typeface="Verdana"/>
                <a:cs typeface="Verdana"/>
                <a:sym typeface="Verdana"/>
              </a:rPr>
              <a:t> scope, not a </a:t>
            </a:r>
            <a:r>
              <a:rPr i="1" lang="en" sz="1150">
                <a:solidFill>
                  <a:schemeClr val="dk1"/>
                </a:solidFill>
                <a:highlight>
                  <a:srgbClr val="FFFFCC"/>
                </a:highlight>
                <a:latin typeface="Verdana"/>
                <a:ea typeface="Verdana"/>
                <a:cs typeface="Verdana"/>
                <a:sym typeface="Verdana"/>
              </a:rPr>
              <a:t>block</a:t>
            </a:r>
            <a:r>
              <a:rPr lang="en" sz="1150">
                <a:solidFill>
                  <a:schemeClr val="dk1"/>
                </a:solidFill>
                <a:highlight>
                  <a:srgbClr val="FFFFCC"/>
                </a:highlight>
                <a:latin typeface="Verdana"/>
                <a:ea typeface="Verdana"/>
                <a:cs typeface="Verdana"/>
                <a:sym typeface="Verdana"/>
              </a:rPr>
              <a:t> scope.</a:t>
            </a:r>
            <a:endParaRPr sz="1150">
              <a:solidFill>
                <a:schemeClr val="dk1"/>
              </a:solidFill>
              <a:highlight>
                <a:srgbClr val="FFFFCC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150">
                <a:solidFill>
                  <a:schemeClr val="dk1"/>
                </a:solidFill>
                <a:highlight>
                  <a:srgbClr val="FFFFCC"/>
                </a:highlight>
                <a:latin typeface="Verdana"/>
                <a:ea typeface="Verdana"/>
                <a:cs typeface="Verdana"/>
                <a:sym typeface="Verdana"/>
              </a:rPr>
              <a:t> has a </a:t>
            </a:r>
            <a:r>
              <a:rPr i="1" lang="en" sz="1150">
                <a:solidFill>
                  <a:schemeClr val="dk1"/>
                </a:solidFill>
                <a:highlight>
                  <a:srgbClr val="FFFFCC"/>
                </a:highlight>
                <a:latin typeface="Verdana"/>
                <a:ea typeface="Verdana"/>
                <a:cs typeface="Verdana"/>
                <a:sym typeface="Verdana"/>
              </a:rPr>
              <a:t>block</a:t>
            </a:r>
            <a:r>
              <a:rPr lang="en" sz="1150">
                <a:solidFill>
                  <a:schemeClr val="dk1"/>
                </a:solidFill>
                <a:highlight>
                  <a:srgbClr val="FFFFCC"/>
                </a:highlight>
                <a:latin typeface="Verdana"/>
                <a:ea typeface="Verdana"/>
                <a:cs typeface="Verdana"/>
                <a:sym typeface="Verdana"/>
              </a:rPr>
              <a:t> scope.</a:t>
            </a:r>
            <a:endParaRPr sz="1150">
              <a:solidFill>
                <a:schemeClr val="dk1"/>
              </a:solidFill>
              <a:highlight>
                <a:srgbClr val="FFFFCC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150">
                <a:solidFill>
                  <a:schemeClr val="dk1"/>
                </a:solidFill>
                <a:highlight>
                  <a:srgbClr val="FFFFCC"/>
                </a:highlight>
                <a:latin typeface="Verdana"/>
                <a:ea typeface="Verdana"/>
                <a:cs typeface="Verdana"/>
                <a:sym typeface="Verdana"/>
              </a:rPr>
              <a:t> has a </a:t>
            </a:r>
            <a:r>
              <a:rPr i="1" lang="en" sz="1150">
                <a:solidFill>
                  <a:schemeClr val="dk1"/>
                </a:solidFill>
                <a:highlight>
                  <a:srgbClr val="FFFFCC"/>
                </a:highlight>
                <a:latin typeface="Verdana"/>
                <a:ea typeface="Verdana"/>
                <a:cs typeface="Verdana"/>
                <a:sym typeface="Verdana"/>
              </a:rPr>
              <a:t>block</a:t>
            </a:r>
            <a:r>
              <a:rPr lang="en" sz="1150">
                <a:solidFill>
                  <a:schemeClr val="dk1"/>
                </a:solidFill>
                <a:highlight>
                  <a:srgbClr val="FFFFCC"/>
                </a:highlight>
                <a:latin typeface="Verdana"/>
                <a:ea typeface="Verdana"/>
                <a:cs typeface="Verdana"/>
                <a:sym typeface="Verdana"/>
              </a:rPr>
              <a:t> scope.</a:t>
            </a:r>
            <a:endParaRPr sz="1150">
              <a:solidFill>
                <a:schemeClr val="dk1"/>
              </a:solidFill>
              <a:highlight>
                <a:srgbClr val="FFFFCC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is a variable that once it has been created, its value can never change.</a:t>
            </a:r>
            <a:endParaRPr sz="1150">
              <a:solidFill>
                <a:schemeClr val="dk1"/>
              </a:solidFill>
              <a:highlight>
                <a:srgbClr val="FFFFCC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408125"/>
            <a:ext cx="8520600" cy="43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</a:rPr>
              <a:t>The Render Function</a:t>
            </a:r>
            <a:endParaRPr sz="2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" sz="125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ReactDOM.render()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function takes two arguments, HTML code and an HTML element.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purpose of the function is to display the specified HTML code inside the specified HTML element.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ReactDOM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(&lt;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&gt;,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document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6699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'root'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150">
              <a:solidFill>
                <a:srgbClr val="999999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The result is displayed in the </a:t>
            </a:r>
            <a:r>
              <a:rPr lang="en" sz="125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&lt;div id="root"&gt;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element:</a:t>
            </a:r>
            <a:endParaRPr sz="1150">
              <a:solidFill>
                <a:srgbClr val="999999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en" sz="1150">
                <a:solidFill>
                  <a:srgbClr val="6699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"&gt;&lt;/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999999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65780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