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5" r:id="rId3"/>
  </p:sldMasterIdLst>
  <p:notesMasterIdLst>
    <p:notesMasterId r:id="rId14"/>
  </p:notesMasterIdLst>
  <p:sldIdLst>
    <p:sldId id="256" r:id="rId4"/>
    <p:sldId id="260" r:id="rId5"/>
    <p:sldId id="261" r:id="rId6"/>
    <p:sldId id="262" r:id="rId7"/>
    <p:sldId id="263" r:id="rId8"/>
    <p:sldId id="264" r:id="rId9"/>
    <p:sldId id="265" r:id="rId10"/>
    <p:sldId id="257" r:id="rId11"/>
    <p:sldId id="258"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95" autoAdjust="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572C4-F52C-44A1-95AE-6F7C182708A9}" type="datetimeFigureOut">
              <a:rPr lang="en-US" smtClean="0"/>
              <a:t>4/6/2020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53086-E8A2-4990-801E-1123C4D5CF61}" type="slidenum">
              <a:rPr lang="en-US" smtClean="0"/>
              <a:t>‹#›</a:t>
            </a:fld>
            <a:endParaRPr lang="en-US"/>
          </a:p>
        </p:txBody>
      </p:sp>
    </p:spTree>
    <p:extLst>
      <p:ext uri="{BB962C8B-B14F-4D97-AF65-F5344CB8AC3E}">
        <p14:creationId xmlns:p14="http://schemas.microsoft.com/office/powerpoint/2010/main" val="3002494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53086-E8A2-4990-801E-1123C4D5CF61}" type="slidenum">
              <a:rPr lang="en-US" smtClean="0"/>
              <a:t>1</a:t>
            </a:fld>
            <a:endParaRPr lang="en-US"/>
          </a:p>
        </p:txBody>
      </p:sp>
    </p:spTree>
    <p:extLst>
      <p:ext uri="{BB962C8B-B14F-4D97-AF65-F5344CB8AC3E}">
        <p14:creationId xmlns:p14="http://schemas.microsoft.com/office/powerpoint/2010/main" val="37270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406 error response indicates that the API is not able to generate any of the client’s preferred media types, as indicated by the Accept request header. For example, a client request for data formatted as </a:t>
            </a:r>
            <a:r>
              <a:rPr lang="en-US" dirty="0" smtClean="0"/>
              <a:t>application/xml</a:t>
            </a:r>
            <a:r>
              <a:rPr lang="en-US" sz="1200" b="0" i="0" kern="1200" dirty="0" smtClean="0">
                <a:solidFill>
                  <a:schemeClr val="tx1"/>
                </a:solidFill>
                <a:effectLst/>
                <a:latin typeface="+mn-lt"/>
                <a:ea typeface="+mn-ea"/>
                <a:cs typeface="+mn-cs"/>
              </a:rPr>
              <a:t> will receive a 406 response if the API is only willing to format data as </a:t>
            </a:r>
            <a:r>
              <a:rPr lang="en-US" dirty="0" smtClean="0"/>
              <a:t>application/</a:t>
            </a:r>
            <a:r>
              <a:rPr lang="en-US" dirty="0" err="1" smtClean="0"/>
              <a:t>json</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412 error response indicates that the client specified one or more preconditions in its request headers, effectively telling the REST API to carry out its request only if certain conditions were met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server either does not recognize the request method, or it lacks the ability to fulfill the request. Usually, this implies future availability (e.g., a new feature of a web-service API).</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B6A5B26-7918-4926-BADB-EA23FE2BAEBC}"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621488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A5B26-7918-4926-BADB-EA23FE2BAEBC}"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73790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A5B26-7918-4926-BADB-EA23FE2BAEBC}"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51045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 a file is subordinate to a directory containing it or a row is subordinate to a database table. Talking strictly in terms of REST, POST methods are used to create a new resource into the collection of resources.</a:t>
            </a:r>
          </a:p>
          <a:p>
            <a:endParaRPr lang="en-US" dirty="0"/>
          </a:p>
        </p:txBody>
      </p:sp>
      <p:sp>
        <p:nvSpPr>
          <p:cNvPr id="4" name="Slide Number Placeholder 3"/>
          <p:cNvSpPr>
            <a:spLocks noGrp="1"/>
          </p:cNvSpPr>
          <p:nvPr>
            <p:ph type="sldNum" sz="quarter" idx="10"/>
          </p:nvPr>
        </p:nvSpPr>
        <p:spPr/>
        <p:txBody>
          <a:bodyPr/>
          <a:lstStyle/>
          <a:p>
            <a:fld id="{BB6A5B26-7918-4926-BADB-EA23FE2BAEBC}"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587973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A5B26-7918-4926-BADB-EA23FE2BAEBC}"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44737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A5B26-7918-4926-BADB-EA23FE2BAEBC}"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26698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A5B26-7918-4926-BADB-EA23FE2BAEBC}"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732269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200 response should include a response body.</a:t>
            </a:r>
            <a:endParaRPr lang="en-US" dirty="0"/>
          </a:p>
        </p:txBody>
      </p:sp>
      <p:sp>
        <p:nvSpPr>
          <p:cNvPr id="4" name="Slide Number Placeholder 3"/>
          <p:cNvSpPr>
            <a:spLocks noGrp="1"/>
          </p:cNvSpPr>
          <p:nvPr>
            <p:ph type="sldNum" sz="quarter" idx="10"/>
          </p:nvPr>
        </p:nvSpPr>
        <p:spPr/>
        <p:txBody>
          <a:bodyPr/>
          <a:lstStyle/>
          <a:p>
            <a:fld id="{BB6A5B26-7918-4926-BADB-EA23FE2BAEBC}"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771380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303 response indicates that a controller resource has finished its work, but instead of sending a potentially unwanted response body, it sends the client the URI of a response resource. This can be the URI of a temporary status message, or the URI to some already existing, more permanent, resource.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307 response indicates that the REST API is not going to process the client’s request. Instead, the client should resubmit the request to the URI specified by the response message’s Location header. However, future requests should still use the original URI</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API responds with a 405 error to indicate that the client tried to use an HTTP method that the resource does not allow. For instance, a read-only resource could support only GET and HEAD, while a controller resource might allow GET and POST, but not PUT or DELETE</a:t>
            </a:r>
            <a:endParaRPr lang="en-US" dirty="0"/>
          </a:p>
        </p:txBody>
      </p:sp>
      <p:sp>
        <p:nvSpPr>
          <p:cNvPr id="4" name="Slide Number Placeholder 3"/>
          <p:cNvSpPr>
            <a:spLocks noGrp="1"/>
          </p:cNvSpPr>
          <p:nvPr>
            <p:ph type="sldNum" sz="quarter" idx="10"/>
          </p:nvPr>
        </p:nvSpPr>
        <p:spPr/>
        <p:txBody>
          <a:bodyPr/>
          <a:lstStyle/>
          <a:p>
            <a:fld id="{BB6A5B26-7918-4926-BADB-EA23FE2BAEBC}"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573650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B66E37-39A9-4D41-8D66-F68629340B4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C1656-692A-4A76-A6C1-5714A96924B6}" type="slidenum">
              <a:rPr lang="en-US" smtClean="0"/>
              <a:t>‹#›</a:t>
            </a:fld>
            <a:endParaRPr lang="en-US"/>
          </a:p>
        </p:txBody>
      </p:sp>
    </p:spTree>
    <p:extLst>
      <p:ext uri="{BB962C8B-B14F-4D97-AF65-F5344CB8AC3E}">
        <p14:creationId xmlns:p14="http://schemas.microsoft.com/office/powerpoint/2010/main" val="216922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B66E37-39A9-4D41-8D66-F68629340B4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C1656-692A-4A76-A6C1-5714A96924B6}" type="slidenum">
              <a:rPr lang="en-US" smtClean="0"/>
              <a:t>‹#›</a:t>
            </a:fld>
            <a:endParaRPr lang="en-US"/>
          </a:p>
        </p:txBody>
      </p:sp>
    </p:spTree>
    <p:extLst>
      <p:ext uri="{BB962C8B-B14F-4D97-AF65-F5344CB8AC3E}">
        <p14:creationId xmlns:p14="http://schemas.microsoft.com/office/powerpoint/2010/main" val="257820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B66E37-39A9-4D41-8D66-F68629340B4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C1656-692A-4A76-A6C1-5714A96924B6}" type="slidenum">
              <a:rPr lang="en-US" smtClean="0"/>
              <a:t>‹#›</a:t>
            </a:fld>
            <a:endParaRPr lang="en-US"/>
          </a:p>
        </p:txBody>
      </p:sp>
    </p:spTree>
    <p:extLst>
      <p:ext uri="{BB962C8B-B14F-4D97-AF65-F5344CB8AC3E}">
        <p14:creationId xmlns:p14="http://schemas.microsoft.com/office/powerpoint/2010/main" val="879062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7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397236162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9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4199054884"/>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1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1200655070"/>
      </p:ext>
    </p:extLst>
  </p:cSld>
  <p:clrMapOvr>
    <a:masterClrMapping/>
  </p:clrMapOvr>
  <p:extLst mod="1">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4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266225436"/>
      </p:ext>
    </p:extLst>
  </p:cSld>
  <p:clrMapOvr>
    <a:masterClrMapping/>
  </p:clrMapOvr>
  <p:extLst mod="1">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17467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3878675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5293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420599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B66E37-39A9-4D41-8D66-F68629340B4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C1656-692A-4A76-A6C1-5714A96924B6}" type="slidenum">
              <a:rPr lang="en-US" smtClean="0"/>
              <a:t>‹#›</a:t>
            </a:fld>
            <a:endParaRPr lang="en-US"/>
          </a:p>
        </p:txBody>
      </p:sp>
    </p:spTree>
    <p:extLst>
      <p:ext uri="{BB962C8B-B14F-4D97-AF65-F5344CB8AC3E}">
        <p14:creationId xmlns:p14="http://schemas.microsoft.com/office/powerpoint/2010/main" val="2705028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9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877271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extLst>
      <p:ext uri="{BB962C8B-B14F-4D97-AF65-F5344CB8AC3E}">
        <p14:creationId xmlns:p14="http://schemas.microsoft.com/office/powerpoint/2010/main" val="1090979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13910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rgbClr val="FFFFFF"/>
              </a:solidFill>
            </a:endParaRPr>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Tree>
    <p:extLst>
      <p:ext uri="{BB962C8B-B14F-4D97-AF65-F5344CB8AC3E}">
        <p14:creationId xmlns:p14="http://schemas.microsoft.com/office/powerpoint/2010/main" val="385315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B66E37-39A9-4D41-8D66-F68629340B4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C1656-692A-4A76-A6C1-5714A96924B6}" type="slidenum">
              <a:rPr lang="en-US" smtClean="0"/>
              <a:t>‹#›</a:t>
            </a:fld>
            <a:endParaRPr lang="en-US"/>
          </a:p>
        </p:txBody>
      </p:sp>
    </p:spTree>
    <p:extLst>
      <p:ext uri="{BB962C8B-B14F-4D97-AF65-F5344CB8AC3E}">
        <p14:creationId xmlns:p14="http://schemas.microsoft.com/office/powerpoint/2010/main" val="402206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B66E37-39A9-4D41-8D66-F68629340B4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C1656-692A-4A76-A6C1-5714A96924B6}" type="slidenum">
              <a:rPr lang="en-US" smtClean="0"/>
              <a:t>‹#›</a:t>
            </a:fld>
            <a:endParaRPr lang="en-US"/>
          </a:p>
        </p:txBody>
      </p:sp>
    </p:spTree>
    <p:extLst>
      <p:ext uri="{BB962C8B-B14F-4D97-AF65-F5344CB8AC3E}">
        <p14:creationId xmlns:p14="http://schemas.microsoft.com/office/powerpoint/2010/main" val="344934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B66E37-39A9-4D41-8D66-F68629340B40}"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0C1656-692A-4A76-A6C1-5714A96924B6}" type="slidenum">
              <a:rPr lang="en-US" smtClean="0"/>
              <a:t>‹#›</a:t>
            </a:fld>
            <a:endParaRPr lang="en-US"/>
          </a:p>
        </p:txBody>
      </p:sp>
    </p:spTree>
    <p:extLst>
      <p:ext uri="{BB962C8B-B14F-4D97-AF65-F5344CB8AC3E}">
        <p14:creationId xmlns:p14="http://schemas.microsoft.com/office/powerpoint/2010/main" val="284561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B66E37-39A9-4D41-8D66-F68629340B40}"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0C1656-692A-4A76-A6C1-5714A96924B6}" type="slidenum">
              <a:rPr lang="en-US" smtClean="0"/>
              <a:t>‹#›</a:t>
            </a:fld>
            <a:endParaRPr lang="en-US"/>
          </a:p>
        </p:txBody>
      </p:sp>
    </p:spTree>
    <p:extLst>
      <p:ext uri="{BB962C8B-B14F-4D97-AF65-F5344CB8AC3E}">
        <p14:creationId xmlns:p14="http://schemas.microsoft.com/office/powerpoint/2010/main" val="10184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66E37-39A9-4D41-8D66-F68629340B40}" type="datetimeFigureOut">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0C1656-692A-4A76-A6C1-5714A96924B6}" type="slidenum">
              <a:rPr lang="en-US" smtClean="0"/>
              <a:t>‹#›</a:t>
            </a:fld>
            <a:endParaRPr lang="en-US"/>
          </a:p>
        </p:txBody>
      </p:sp>
    </p:spTree>
    <p:extLst>
      <p:ext uri="{BB962C8B-B14F-4D97-AF65-F5344CB8AC3E}">
        <p14:creationId xmlns:p14="http://schemas.microsoft.com/office/powerpoint/2010/main" val="171800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B66E37-39A9-4D41-8D66-F68629340B4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C1656-692A-4A76-A6C1-5714A96924B6}" type="slidenum">
              <a:rPr lang="en-US" smtClean="0"/>
              <a:t>‹#›</a:t>
            </a:fld>
            <a:endParaRPr lang="en-US"/>
          </a:p>
        </p:txBody>
      </p:sp>
    </p:spTree>
    <p:extLst>
      <p:ext uri="{BB962C8B-B14F-4D97-AF65-F5344CB8AC3E}">
        <p14:creationId xmlns:p14="http://schemas.microsoft.com/office/powerpoint/2010/main" val="57427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B66E37-39A9-4D41-8D66-F68629340B4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C1656-692A-4A76-A6C1-5714A96924B6}" type="slidenum">
              <a:rPr lang="en-US" smtClean="0"/>
              <a:t>‹#›</a:t>
            </a:fld>
            <a:endParaRPr lang="en-US"/>
          </a:p>
        </p:txBody>
      </p:sp>
    </p:spTree>
    <p:extLst>
      <p:ext uri="{BB962C8B-B14F-4D97-AF65-F5344CB8AC3E}">
        <p14:creationId xmlns:p14="http://schemas.microsoft.com/office/powerpoint/2010/main" val="3931702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14.xml"/><Relationship Id="rId7"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vmlDrawing" Target="../drawings/vmlDrawing1.vml"/><Relationship Id="rId5"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6.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6.xml"/><Relationship Id="rId5" Type="http://schemas.openxmlformats.org/officeDocument/2006/relationships/slideLayout" Target="../slideLayouts/slideLayout20.xml"/><Relationship Id="rId10" Type="http://schemas.openxmlformats.org/officeDocument/2006/relationships/vmlDrawing" Target="../drawings/vmlDrawing6.v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66E37-39A9-4D41-8D66-F68629340B40}" type="datetimeFigureOut">
              <a:rPr lang="en-US" smtClean="0"/>
              <a:t>4/6/2020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C1656-692A-4A76-A6C1-5714A96924B6}" type="slidenum">
              <a:rPr lang="en-US" smtClean="0"/>
              <a:t>‹#›</a:t>
            </a:fld>
            <a:endParaRPr lang="en-US"/>
          </a:p>
        </p:txBody>
      </p:sp>
    </p:spTree>
    <p:extLst>
      <p:ext uri="{BB962C8B-B14F-4D97-AF65-F5344CB8AC3E}">
        <p14:creationId xmlns:p14="http://schemas.microsoft.com/office/powerpoint/2010/main" val="254101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6" name="think-cell Slide" r:id="rId8" imgW="270" imgH="270" progId="TCLayout.ActiveDocument.1">
                  <p:embed/>
                </p:oleObj>
              </mc:Choice>
              <mc:Fallback>
                <p:oleObj name="think-cell Slide" r:id="rId8" imgW="270" imgH="27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grpSp>
    </p:spTree>
    <p:extLst>
      <p:ext uri="{BB962C8B-B14F-4D97-AF65-F5344CB8AC3E}">
        <p14:creationId xmlns:p14="http://schemas.microsoft.com/office/powerpoint/2010/main" val="3789269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66" name="think-cell Slide" r:id="rId12" imgW="270" imgH="270" progId="TCLayout.ActiveDocument.1">
                  <p:embed/>
                </p:oleObj>
              </mc:Choice>
              <mc:Fallback>
                <p:oleObj name="think-cell Slide" r:id="rId12" imgW="270" imgH="270" progId="TCLayout.ActiveDocument.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lumMod val="65000"/>
                  </a:srgbClr>
                </a:solidFill>
                <a:cs typeface="Arial" panose="020B0604020202020204" pitchFamily="34" charset="0"/>
              </a:rPr>
              <a:pPr algn="r"/>
              <a:t>‹#›</a:t>
            </a:fld>
            <a:endParaRPr lang="en-US" sz="800" dirty="0">
              <a:solidFill>
                <a:srgbClr val="FFFFFF">
                  <a:lumMod val="65000"/>
                </a:srgb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a:solidFill>
                  <a:srgbClr val="FFFFFF">
                    <a:lumMod val="65000"/>
                  </a:srgbClr>
                </a:solidFill>
              </a:rPr>
              <a:t>© Capgemini 2018. All rights reserved  </a:t>
            </a:r>
            <a:r>
              <a:rPr lang="en-US" dirty="0">
                <a:solidFill>
                  <a:srgbClr val="12ABDB"/>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FFFF">
                    <a:lumMod val="65000"/>
                  </a:srgb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solidFill>
                  <a:srgbClr val="FFFFFF"/>
                </a:solidFill>
              </a:endParaRPr>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solidFill>
                  <a:srgbClr val="FFFFFF"/>
                </a:solidFill>
              </a:endParaRPr>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grpSp>
    </p:spTree>
    <p:extLst>
      <p:ext uri="{BB962C8B-B14F-4D97-AF65-F5344CB8AC3E}">
        <p14:creationId xmlns:p14="http://schemas.microsoft.com/office/powerpoint/2010/main" val="131239409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API Testing</a:t>
            </a:r>
            <a:endParaRPr lang="en-GB" dirty="0"/>
          </a:p>
        </p:txBody>
      </p:sp>
      <p:sp>
        <p:nvSpPr>
          <p:cNvPr id="5" name="Subtitle 4"/>
          <p:cNvSpPr>
            <a:spLocks noGrp="1"/>
          </p:cNvSpPr>
          <p:nvPr>
            <p:ph type="subTitle" idx="1"/>
          </p:nvPr>
        </p:nvSpPr>
        <p:spPr>
          <a:xfrm>
            <a:off x="5016499" y="5376231"/>
            <a:ext cx="6899275" cy="363557"/>
          </a:xfrm>
        </p:spPr>
        <p:txBody>
          <a:bodyPr/>
          <a:lstStyle/>
          <a:p>
            <a:r>
              <a:rPr lang="en-US" dirty="0" smtClean="0"/>
              <a:t>Status Code and Methods</a:t>
            </a:r>
            <a:endParaRPr lang="en-US" dirty="0"/>
          </a:p>
        </p:txBody>
      </p:sp>
    </p:spTree>
    <p:extLst>
      <p:ext uri="{BB962C8B-B14F-4D97-AF65-F5344CB8AC3E}">
        <p14:creationId xmlns:p14="http://schemas.microsoft.com/office/powerpoint/2010/main" val="2254213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Response Status Codes</a:t>
            </a:r>
            <a:endParaRPr lang="en-GB" dirty="0"/>
          </a:p>
        </p:txBody>
      </p:sp>
      <p:sp>
        <p:nvSpPr>
          <p:cNvPr id="5" name="Text Placeholder 4"/>
          <p:cNvSpPr>
            <a:spLocks noGrp="1"/>
          </p:cNvSpPr>
          <p:nvPr>
            <p:ph type="body" sz="quarter" idx="10"/>
          </p:nvPr>
        </p:nvSpPr>
        <p:spPr>
          <a:xfrm>
            <a:off x="227349" y="1214082"/>
            <a:ext cx="11700000" cy="5176653"/>
          </a:xfrm>
        </p:spPr>
        <p:txBody>
          <a:bodyPr>
            <a:normAutofit/>
          </a:bodyPr>
          <a:lstStyle/>
          <a:p>
            <a:pPr lvl="1"/>
            <a:endParaRPr lang="en-US" dirty="0"/>
          </a:p>
          <a:p>
            <a:r>
              <a:rPr lang="en-GB" sz="2400" dirty="0" smtClean="0">
                <a:solidFill>
                  <a:srgbClr val="0070C0"/>
                </a:solidFill>
              </a:rPr>
              <a:t>	406 (Not Acceptable)</a:t>
            </a:r>
          </a:p>
          <a:p>
            <a:r>
              <a:rPr lang="en-GB" sz="2400" dirty="0">
                <a:solidFill>
                  <a:srgbClr val="0070C0"/>
                </a:solidFill>
              </a:rPr>
              <a:t>	</a:t>
            </a:r>
            <a:r>
              <a:rPr lang="en-GB" sz="2400" dirty="0" smtClean="0">
                <a:solidFill>
                  <a:srgbClr val="0070C0"/>
                </a:solidFill>
              </a:rPr>
              <a:t>412 (Pre-Condition Failed)</a:t>
            </a:r>
          </a:p>
          <a:p>
            <a:r>
              <a:rPr lang="en-GB" sz="2400" dirty="0">
                <a:solidFill>
                  <a:srgbClr val="0070C0"/>
                </a:solidFill>
              </a:rPr>
              <a:t>	</a:t>
            </a:r>
            <a:r>
              <a:rPr lang="en-GB" sz="2400" dirty="0" smtClean="0">
                <a:solidFill>
                  <a:srgbClr val="0070C0"/>
                </a:solidFill>
              </a:rPr>
              <a:t>415 (Unsupported Media Type)</a:t>
            </a:r>
          </a:p>
          <a:p>
            <a:pPr marL="342900" indent="-342900">
              <a:buFont typeface="Wingdings" panose="05000000000000000000" pitchFamily="2" charset="2"/>
              <a:buChar char="Ø"/>
            </a:pPr>
            <a:r>
              <a:rPr lang="en-GB" sz="2400" dirty="0" smtClean="0">
                <a:solidFill>
                  <a:srgbClr val="0070C0"/>
                </a:solidFill>
              </a:rPr>
              <a:t>5xx-Server </a:t>
            </a:r>
            <a:r>
              <a:rPr lang="en-GB" sz="2400" dirty="0">
                <a:solidFill>
                  <a:srgbClr val="0070C0"/>
                </a:solidFill>
              </a:rPr>
              <a:t>Error(</a:t>
            </a:r>
            <a:r>
              <a:rPr lang="en-US" sz="2400" dirty="0">
                <a:solidFill>
                  <a:srgbClr val="0070C0"/>
                </a:solidFill>
              </a:rPr>
              <a:t>The server takes responsibility for these error status codes</a:t>
            </a:r>
            <a:r>
              <a:rPr lang="en-US" sz="2400" dirty="0" smtClean="0">
                <a:solidFill>
                  <a:srgbClr val="0070C0"/>
                </a:solidFill>
              </a:rPr>
              <a:t>)</a:t>
            </a:r>
          </a:p>
          <a:p>
            <a:r>
              <a:rPr lang="en-US" sz="2400" dirty="0">
                <a:solidFill>
                  <a:srgbClr val="0070C0"/>
                </a:solidFill>
              </a:rPr>
              <a:t>	</a:t>
            </a:r>
            <a:r>
              <a:rPr lang="en-US" sz="2400" dirty="0" smtClean="0">
                <a:solidFill>
                  <a:srgbClr val="0070C0"/>
                </a:solidFill>
              </a:rPr>
              <a:t>500 (Internal server Error)</a:t>
            </a:r>
          </a:p>
          <a:p>
            <a:r>
              <a:rPr lang="en-US" sz="2400" dirty="0">
                <a:solidFill>
                  <a:srgbClr val="0070C0"/>
                </a:solidFill>
              </a:rPr>
              <a:t>	</a:t>
            </a:r>
            <a:r>
              <a:rPr lang="en-US" sz="2400" dirty="0" smtClean="0">
                <a:solidFill>
                  <a:srgbClr val="0070C0"/>
                </a:solidFill>
              </a:rPr>
              <a:t>501 (Not Implemented)</a:t>
            </a:r>
          </a:p>
          <a:p>
            <a:r>
              <a:rPr lang="en-US" sz="2400" dirty="0">
                <a:solidFill>
                  <a:srgbClr val="0070C0"/>
                </a:solidFill>
              </a:rPr>
              <a:t>	</a:t>
            </a:r>
            <a:r>
              <a:rPr lang="en-US" sz="2400" dirty="0" smtClean="0">
                <a:solidFill>
                  <a:srgbClr val="0070C0"/>
                </a:solidFill>
              </a:rPr>
              <a:t>504 (Gateway </a:t>
            </a:r>
            <a:r>
              <a:rPr lang="en-US" sz="2400" dirty="0" err="1" smtClean="0">
                <a:solidFill>
                  <a:srgbClr val="0070C0"/>
                </a:solidFill>
              </a:rPr>
              <a:t>TimeOut</a:t>
            </a:r>
            <a:r>
              <a:rPr lang="en-US" sz="2400" dirty="0" smtClean="0">
                <a:solidFill>
                  <a:srgbClr val="0070C0"/>
                </a:solidFill>
              </a:rPr>
              <a:t>)</a:t>
            </a:r>
            <a:endParaRPr lang="en-GB" sz="2400" dirty="0">
              <a:solidFill>
                <a:srgbClr val="0070C0"/>
              </a:solidFill>
            </a:endParaRPr>
          </a:p>
          <a:p>
            <a:r>
              <a:rPr lang="en-US" sz="2400" dirty="0">
                <a:solidFill>
                  <a:srgbClr val="0070C0"/>
                </a:solidFill>
              </a:rPr>
              <a:t>	</a:t>
            </a:r>
            <a:endParaRPr lang="en-GB" sz="2400" dirty="0" smtClean="0">
              <a:solidFill>
                <a:srgbClr val="0070C0"/>
              </a:solidFill>
            </a:endParaRPr>
          </a:p>
          <a:p>
            <a:pPr marL="342900" indent="-342900">
              <a:buFont typeface="Wingdings" panose="05000000000000000000" pitchFamily="2" charset="2"/>
              <a:buChar char="Ø"/>
            </a:pPr>
            <a:endParaRPr lang="en-GB" sz="2400" dirty="0">
              <a:solidFill>
                <a:srgbClr val="0070C0"/>
              </a:solidFill>
            </a:endParaRPr>
          </a:p>
          <a:p>
            <a:endParaRPr lang="en-GB" dirty="0" smtClean="0">
              <a:solidFill>
                <a:srgbClr val="0070C0"/>
              </a:solidFill>
            </a:endParaRPr>
          </a:p>
          <a:p>
            <a:endParaRPr lang="en-GB" dirty="0" smtClean="0">
              <a:solidFill>
                <a:srgbClr val="0070C0"/>
              </a:solidFill>
            </a:endParaRPr>
          </a:p>
        </p:txBody>
      </p:sp>
    </p:spTree>
    <p:extLst>
      <p:ext uri="{BB962C8B-B14F-4D97-AF65-F5344CB8AC3E}">
        <p14:creationId xmlns:p14="http://schemas.microsoft.com/office/powerpoint/2010/main" val="1809299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b="1" dirty="0"/>
              <a:t>REST  API Methods</a:t>
            </a:r>
            <a:endParaRPr lang="en-GB" dirty="0"/>
          </a:p>
        </p:txBody>
      </p:sp>
      <p:sp>
        <p:nvSpPr>
          <p:cNvPr id="5" name="Text Placeholder 4"/>
          <p:cNvSpPr>
            <a:spLocks noGrp="1"/>
          </p:cNvSpPr>
          <p:nvPr>
            <p:ph type="body" sz="quarter" idx="10"/>
          </p:nvPr>
        </p:nvSpPr>
        <p:spPr>
          <a:xfrm>
            <a:off x="227349" y="1214082"/>
            <a:ext cx="11700000" cy="5176653"/>
          </a:xfrm>
        </p:spPr>
        <p:txBody>
          <a:bodyPr>
            <a:normAutofit/>
          </a:bodyPr>
          <a:lstStyle/>
          <a:p>
            <a:pPr lvl="1"/>
            <a:endParaRPr lang="en-US" dirty="0"/>
          </a:p>
          <a:p>
            <a:pPr marL="342900" indent="-342900">
              <a:buFont typeface="Wingdings" panose="05000000000000000000" pitchFamily="2" charset="2"/>
              <a:buChar char="Ø"/>
            </a:pPr>
            <a:r>
              <a:rPr lang="en-GB" sz="2400" dirty="0" smtClean="0">
                <a:solidFill>
                  <a:srgbClr val="0070C0"/>
                </a:solidFill>
              </a:rPr>
              <a:t>	</a:t>
            </a:r>
            <a:r>
              <a:rPr lang="en-US" sz="2400" dirty="0" err="1">
                <a:solidFill>
                  <a:srgbClr val="0070C0"/>
                </a:solidFill>
              </a:rPr>
              <a:t>RESTful</a:t>
            </a:r>
            <a:r>
              <a:rPr lang="en-US" sz="2400" dirty="0">
                <a:solidFill>
                  <a:srgbClr val="0070C0"/>
                </a:solidFill>
              </a:rPr>
              <a:t> APIs enable you to develop any kind of web application </a:t>
            </a:r>
            <a:r>
              <a:rPr lang="en-US" sz="2400" dirty="0" smtClean="0">
                <a:solidFill>
                  <a:srgbClr val="0070C0"/>
                </a:solidFill>
              </a:rPr>
              <a:t>	having </a:t>
            </a:r>
            <a:r>
              <a:rPr lang="en-US" sz="2400" dirty="0">
                <a:solidFill>
                  <a:srgbClr val="0070C0"/>
                </a:solidFill>
              </a:rPr>
              <a:t>all possible CRUD (create, retrieve, update, delete) </a:t>
            </a:r>
            <a:r>
              <a:rPr lang="en-US" sz="2400" dirty="0" smtClean="0">
                <a:solidFill>
                  <a:srgbClr val="0070C0"/>
                </a:solidFill>
              </a:rPr>
              <a:t>operations</a:t>
            </a:r>
          </a:p>
          <a:p>
            <a:pPr lvl="0"/>
            <a:r>
              <a:rPr lang="en-US" sz="2400" dirty="0">
                <a:solidFill>
                  <a:srgbClr val="0070C0"/>
                </a:solidFill>
              </a:rPr>
              <a:t>	HTTP GET</a:t>
            </a:r>
          </a:p>
          <a:p>
            <a:pPr lvl="0"/>
            <a:r>
              <a:rPr lang="en-US" sz="2400" dirty="0" smtClean="0">
                <a:solidFill>
                  <a:srgbClr val="0070C0"/>
                </a:solidFill>
              </a:rPr>
              <a:t>	HTTP </a:t>
            </a:r>
            <a:r>
              <a:rPr lang="en-US" sz="2400" dirty="0">
                <a:solidFill>
                  <a:srgbClr val="0070C0"/>
                </a:solidFill>
              </a:rPr>
              <a:t>POST</a:t>
            </a:r>
          </a:p>
          <a:p>
            <a:pPr lvl="0"/>
            <a:r>
              <a:rPr lang="en-US" sz="2400" dirty="0" smtClean="0">
                <a:solidFill>
                  <a:srgbClr val="0070C0"/>
                </a:solidFill>
              </a:rPr>
              <a:t>	HTTP </a:t>
            </a:r>
            <a:r>
              <a:rPr lang="en-US" sz="2400" dirty="0">
                <a:solidFill>
                  <a:srgbClr val="0070C0"/>
                </a:solidFill>
              </a:rPr>
              <a:t>PUT</a:t>
            </a:r>
          </a:p>
          <a:p>
            <a:pPr lvl="0"/>
            <a:r>
              <a:rPr lang="en-US" sz="2400" dirty="0" smtClean="0">
                <a:solidFill>
                  <a:srgbClr val="0070C0"/>
                </a:solidFill>
              </a:rPr>
              <a:t>	HTTP </a:t>
            </a:r>
            <a:r>
              <a:rPr lang="en-US" sz="2400" dirty="0">
                <a:solidFill>
                  <a:srgbClr val="0070C0"/>
                </a:solidFill>
              </a:rPr>
              <a:t>DELETE</a:t>
            </a:r>
          </a:p>
          <a:p>
            <a:pPr lvl="0"/>
            <a:r>
              <a:rPr lang="en-US" sz="2400" dirty="0" smtClean="0">
                <a:solidFill>
                  <a:srgbClr val="0070C0"/>
                </a:solidFill>
              </a:rPr>
              <a:t>	HTTP </a:t>
            </a:r>
            <a:r>
              <a:rPr lang="en-US" sz="2400" dirty="0">
                <a:solidFill>
                  <a:srgbClr val="0070C0"/>
                </a:solidFill>
              </a:rPr>
              <a:t>PATCH</a:t>
            </a:r>
          </a:p>
          <a:p>
            <a:r>
              <a:rPr lang="en-US" sz="2400" dirty="0">
                <a:solidFill>
                  <a:srgbClr val="0070C0"/>
                </a:solidFill>
              </a:rPr>
              <a:t>	</a:t>
            </a:r>
            <a:endParaRPr lang="en-GB" sz="2400" dirty="0" smtClean="0">
              <a:solidFill>
                <a:srgbClr val="0070C0"/>
              </a:solidFill>
            </a:endParaRPr>
          </a:p>
          <a:p>
            <a:pPr marL="342900" indent="-342900">
              <a:buFont typeface="Wingdings" panose="05000000000000000000" pitchFamily="2" charset="2"/>
              <a:buChar char="Ø"/>
            </a:pPr>
            <a:endParaRPr lang="en-GB" sz="2400" dirty="0">
              <a:solidFill>
                <a:srgbClr val="0070C0"/>
              </a:solidFill>
            </a:endParaRPr>
          </a:p>
          <a:p>
            <a:endParaRPr lang="en-GB" dirty="0" smtClean="0">
              <a:solidFill>
                <a:srgbClr val="0070C0"/>
              </a:solidFill>
            </a:endParaRPr>
          </a:p>
          <a:p>
            <a:endParaRPr lang="en-GB" dirty="0" smtClean="0">
              <a:solidFill>
                <a:srgbClr val="0070C0"/>
              </a:solidFill>
            </a:endParaRPr>
          </a:p>
        </p:txBody>
      </p:sp>
    </p:spTree>
    <p:extLst>
      <p:ext uri="{BB962C8B-B14F-4D97-AF65-F5344CB8AC3E}">
        <p14:creationId xmlns:p14="http://schemas.microsoft.com/office/powerpoint/2010/main" val="581144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b="1" dirty="0" smtClean="0"/>
              <a:t>HTTP GET</a:t>
            </a:r>
            <a:endParaRPr lang="en-GB" dirty="0"/>
          </a:p>
        </p:txBody>
      </p:sp>
      <p:sp>
        <p:nvSpPr>
          <p:cNvPr id="5" name="Text Placeholder 4"/>
          <p:cNvSpPr>
            <a:spLocks noGrp="1"/>
          </p:cNvSpPr>
          <p:nvPr>
            <p:ph type="body" sz="quarter" idx="10"/>
          </p:nvPr>
        </p:nvSpPr>
        <p:spPr>
          <a:xfrm>
            <a:off x="227349" y="1214082"/>
            <a:ext cx="11700000" cy="5176653"/>
          </a:xfrm>
        </p:spPr>
        <p:txBody>
          <a:bodyPr>
            <a:normAutofit/>
          </a:bodyPr>
          <a:lstStyle/>
          <a:p>
            <a:pPr lvl="1"/>
            <a:endParaRPr lang="en-US" dirty="0"/>
          </a:p>
          <a:p>
            <a:pPr marL="342900" indent="-342900" algn="just">
              <a:buFont typeface="Wingdings" panose="05000000000000000000" pitchFamily="2" charset="2"/>
              <a:buChar char="Ø"/>
            </a:pPr>
            <a:r>
              <a:rPr lang="en-GB" sz="2400" dirty="0" smtClean="0">
                <a:solidFill>
                  <a:srgbClr val="0070C0"/>
                </a:solidFill>
              </a:rPr>
              <a:t>	</a:t>
            </a:r>
            <a:r>
              <a:rPr lang="en-GB" sz="2800" dirty="0" smtClean="0">
                <a:solidFill>
                  <a:srgbClr val="0070C0"/>
                </a:solidFill>
              </a:rPr>
              <a:t>GET request is used to retrieve information only, It cannot modify 	the information.</a:t>
            </a:r>
          </a:p>
          <a:p>
            <a:pPr marL="342900" indent="-342900" algn="just">
              <a:buFont typeface="Wingdings" panose="05000000000000000000" pitchFamily="2" charset="2"/>
              <a:buChar char="Ø"/>
            </a:pPr>
            <a:r>
              <a:rPr lang="en-GB" sz="2800" dirty="0" smtClean="0">
                <a:solidFill>
                  <a:srgbClr val="0070C0"/>
                </a:solidFill>
              </a:rPr>
              <a:t>      GET API’s should be idempotent, which means that making multiple 	identical requests must produce same results </a:t>
            </a:r>
            <a:r>
              <a:rPr lang="en-GB" sz="2800" dirty="0" err="1" smtClean="0">
                <a:solidFill>
                  <a:srgbClr val="0070C0"/>
                </a:solidFill>
              </a:rPr>
              <a:t>everytime</a:t>
            </a:r>
            <a:r>
              <a:rPr lang="en-GB" sz="2800" dirty="0" smtClean="0">
                <a:solidFill>
                  <a:srgbClr val="0070C0"/>
                </a:solidFill>
              </a:rPr>
              <a:t>, until another API has changed the resource on the server. </a:t>
            </a:r>
            <a:endParaRPr lang="en-GB" sz="2400" dirty="0">
              <a:solidFill>
                <a:srgbClr val="0070C0"/>
              </a:solidFill>
            </a:endParaRPr>
          </a:p>
          <a:p>
            <a:pPr marL="342900" indent="-342900" algn="just">
              <a:buFont typeface="Wingdings" panose="05000000000000000000" pitchFamily="2" charset="2"/>
              <a:buChar char="Ø"/>
            </a:pPr>
            <a:r>
              <a:rPr lang="en-GB" sz="2400" dirty="0" smtClean="0">
                <a:solidFill>
                  <a:srgbClr val="0070C0"/>
                </a:solidFill>
              </a:rPr>
              <a:t>       </a:t>
            </a:r>
            <a:r>
              <a:rPr lang="en-GB" sz="2800" dirty="0" smtClean="0">
                <a:solidFill>
                  <a:srgbClr val="0070C0"/>
                </a:solidFill>
              </a:rPr>
              <a:t>For any given HTTP GET API, if resource is found on server, then it must return HTTP response code 200.</a:t>
            </a:r>
          </a:p>
          <a:p>
            <a:pPr marL="342900" indent="-342900" algn="just">
              <a:buFont typeface="Wingdings" panose="05000000000000000000" pitchFamily="2" charset="2"/>
              <a:buChar char="Ø"/>
            </a:pPr>
            <a:endParaRPr lang="en-GB" sz="2400" dirty="0" smtClean="0">
              <a:solidFill>
                <a:srgbClr val="0070C0"/>
              </a:solidFill>
            </a:endParaRPr>
          </a:p>
          <a:p>
            <a:endParaRPr lang="en-GB" dirty="0" smtClean="0">
              <a:solidFill>
                <a:srgbClr val="0070C0"/>
              </a:solidFill>
            </a:endParaRPr>
          </a:p>
        </p:txBody>
      </p:sp>
      <p:sp>
        <p:nvSpPr>
          <p:cNvPr id="7" name="Rectangle 4"/>
          <p:cNvSpPr>
            <a:spLocks noChangeArrowheads="1"/>
          </p:cNvSpPr>
          <p:nvPr/>
        </p:nvSpPr>
        <p:spPr bwMode="auto">
          <a:xfrm>
            <a:off x="-789709" y="-9114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smtClean="0">
              <a:solidFill>
                <a:prstClr val="black"/>
              </a:solidFill>
              <a:latin typeface="Arial" panose="020B0604020202020204" pitchFamily="34" charset="0"/>
            </a:endParaRPr>
          </a:p>
        </p:txBody>
      </p:sp>
    </p:spTree>
    <p:extLst>
      <p:ext uri="{BB962C8B-B14F-4D97-AF65-F5344CB8AC3E}">
        <p14:creationId xmlns:p14="http://schemas.microsoft.com/office/powerpoint/2010/main" val="2999570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b="1" dirty="0" smtClean="0"/>
              <a:t>HTTP POST</a:t>
            </a:r>
            <a:endParaRPr lang="en-GB" dirty="0"/>
          </a:p>
        </p:txBody>
      </p:sp>
      <p:sp>
        <p:nvSpPr>
          <p:cNvPr id="5" name="Text Placeholder 4"/>
          <p:cNvSpPr>
            <a:spLocks noGrp="1"/>
          </p:cNvSpPr>
          <p:nvPr>
            <p:ph type="body" sz="quarter" idx="10"/>
          </p:nvPr>
        </p:nvSpPr>
        <p:spPr>
          <a:xfrm>
            <a:off x="227349" y="1214082"/>
            <a:ext cx="11700000" cy="5176653"/>
          </a:xfrm>
        </p:spPr>
        <p:txBody>
          <a:bodyPr>
            <a:normAutofit/>
          </a:bodyPr>
          <a:lstStyle/>
          <a:p>
            <a:pPr lvl="1"/>
            <a:endParaRPr lang="en-US" dirty="0"/>
          </a:p>
          <a:p>
            <a:pPr marL="342900" indent="-342900" algn="just">
              <a:buFont typeface="Wingdings" panose="05000000000000000000" pitchFamily="2" charset="2"/>
              <a:buChar char="Ø"/>
            </a:pPr>
            <a:r>
              <a:rPr lang="en-US" sz="2800" dirty="0" smtClean="0">
                <a:solidFill>
                  <a:srgbClr val="0070C0"/>
                </a:solidFill>
              </a:rPr>
              <a:t>Use </a:t>
            </a:r>
            <a:r>
              <a:rPr lang="en-US" sz="2800" dirty="0">
                <a:solidFill>
                  <a:srgbClr val="0070C0"/>
                </a:solidFill>
              </a:rPr>
              <a:t>POST APIs </a:t>
            </a:r>
            <a:r>
              <a:rPr lang="en-US" sz="2800" b="1" dirty="0">
                <a:solidFill>
                  <a:srgbClr val="0070C0"/>
                </a:solidFill>
              </a:rPr>
              <a:t>to create new subordinate resources</a:t>
            </a:r>
            <a:r>
              <a:rPr lang="en-GB" sz="2800" dirty="0" smtClean="0">
                <a:solidFill>
                  <a:srgbClr val="0070C0"/>
                </a:solidFill>
              </a:rPr>
              <a:t>.</a:t>
            </a:r>
          </a:p>
          <a:p>
            <a:pPr algn="just"/>
            <a:endParaRPr lang="en-GB" sz="2800" dirty="0" smtClean="0">
              <a:solidFill>
                <a:srgbClr val="0070C0"/>
              </a:solidFill>
            </a:endParaRPr>
          </a:p>
          <a:p>
            <a:pPr marL="342900" indent="-342900" algn="just">
              <a:buFont typeface="Wingdings" panose="05000000000000000000" pitchFamily="2" charset="2"/>
              <a:buChar char="Ø"/>
            </a:pPr>
            <a:r>
              <a:rPr lang="en-US" sz="2800" dirty="0" smtClean="0">
                <a:solidFill>
                  <a:srgbClr val="0070C0"/>
                </a:solidFill>
              </a:rPr>
              <a:t>Responses </a:t>
            </a:r>
            <a:r>
              <a:rPr lang="en-US" sz="2800" dirty="0">
                <a:solidFill>
                  <a:srgbClr val="0070C0"/>
                </a:solidFill>
              </a:rPr>
              <a:t>to this method are </a:t>
            </a:r>
            <a:r>
              <a:rPr lang="en-US" sz="2800" b="1" dirty="0">
                <a:solidFill>
                  <a:srgbClr val="0070C0"/>
                </a:solidFill>
              </a:rPr>
              <a:t>not </a:t>
            </a:r>
            <a:r>
              <a:rPr lang="en-US" sz="2800" b="1" dirty="0" smtClean="0">
                <a:solidFill>
                  <a:srgbClr val="0070C0"/>
                </a:solidFill>
              </a:rPr>
              <a:t>cacheable.</a:t>
            </a:r>
          </a:p>
          <a:p>
            <a:pPr algn="just"/>
            <a:endParaRPr lang="en-US" sz="2800" b="1" dirty="0" smtClean="0">
              <a:solidFill>
                <a:srgbClr val="0070C0"/>
              </a:solidFill>
            </a:endParaRPr>
          </a:p>
          <a:p>
            <a:pPr marL="342900" indent="-342900" algn="just">
              <a:buFont typeface="Wingdings" panose="05000000000000000000" pitchFamily="2" charset="2"/>
              <a:buChar char="Ø"/>
            </a:pPr>
            <a:r>
              <a:rPr lang="en-US" sz="2400" dirty="0" smtClean="0">
                <a:solidFill>
                  <a:srgbClr val="0070C0"/>
                </a:solidFill>
              </a:rPr>
              <a:t> POST </a:t>
            </a:r>
            <a:r>
              <a:rPr lang="en-US" sz="2400" dirty="0">
                <a:solidFill>
                  <a:srgbClr val="0070C0"/>
                </a:solidFill>
              </a:rPr>
              <a:t>is </a:t>
            </a:r>
            <a:r>
              <a:rPr lang="en-US" sz="2400" b="1" dirty="0">
                <a:solidFill>
                  <a:srgbClr val="0070C0"/>
                </a:solidFill>
              </a:rPr>
              <a:t>neither safe nor idempotent</a:t>
            </a:r>
            <a:r>
              <a:rPr lang="en-US" sz="2400" dirty="0">
                <a:solidFill>
                  <a:srgbClr val="0070C0"/>
                </a:solidFill>
              </a:rPr>
              <a:t> and invoking two identical </a:t>
            </a:r>
            <a:r>
              <a:rPr lang="en-US" sz="2400" dirty="0" smtClean="0">
                <a:solidFill>
                  <a:srgbClr val="0070C0"/>
                </a:solidFill>
              </a:rPr>
              <a:t>POST </a:t>
            </a:r>
            <a:r>
              <a:rPr lang="en-US" sz="2400" dirty="0">
                <a:solidFill>
                  <a:srgbClr val="0070C0"/>
                </a:solidFill>
              </a:rPr>
              <a:t>requests will result in two different resources containing the same information (except resource ids)</a:t>
            </a:r>
            <a:endParaRPr lang="en-GB" sz="2400" dirty="0">
              <a:solidFill>
                <a:srgbClr val="0070C0"/>
              </a:solidFill>
            </a:endParaRPr>
          </a:p>
          <a:p>
            <a:pPr algn="just"/>
            <a:r>
              <a:rPr lang="en-GB" sz="2400" dirty="0" smtClean="0">
                <a:solidFill>
                  <a:srgbClr val="0070C0"/>
                </a:solidFill>
              </a:rPr>
              <a:t>       </a:t>
            </a:r>
          </a:p>
          <a:p>
            <a:endParaRPr lang="en-GB" dirty="0" smtClean="0">
              <a:solidFill>
                <a:srgbClr val="0070C0"/>
              </a:solidFill>
            </a:endParaRPr>
          </a:p>
        </p:txBody>
      </p:sp>
      <p:sp>
        <p:nvSpPr>
          <p:cNvPr id="7" name="Rectangle 4"/>
          <p:cNvSpPr>
            <a:spLocks noChangeArrowheads="1"/>
          </p:cNvSpPr>
          <p:nvPr/>
        </p:nvSpPr>
        <p:spPr bwMode="auto">
          <a:xfrm>
            <a:off x="-789709" y="-9114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smtClean="0">
              <a:solidFill>
                <a:prstClr val="black"/>
              </a:solidFill>
              <a:latin typeface="Arial" panose="020B0604020202020204" pitchFamily="34" charset="0"/>
            </a:endParaRPr>
          </a:p>
        </p:txBody>
      </p:sp>
    </p:spTree>
    <p:extLst>
      <p:ext uri="{BB962C8B-B14F-4D97-AF65-F5344CB8AC3E}">
        <p14:creationId xmlns:p14="http://schemas.microsoft.com/office/powerpoint/2010/main" val="566820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b="1" dirty="0" smtClean="0"/>
              <a:t>HTTP PUT</a:t>
            </a:r>
            <a:endParaRPr lang="en-GB" dirty="0"/>
          </a:p>
        </p:txBody>
      </p:sp>
      <p:sp>
        <p:nvSpPr>
          <p:cNvPr id="5" name="Text Placeholder 4"/>
          <p:cNvSpPr>
            <a:spLocks noGrp="1"/>
          </p:cNvSpPr>
          <p:nvPr>
            <p:ph type="body" sz="quarter" idx="10"/>
          </p:nvPr>
        </p:nvSpPr>
        <p:spPr>
          <a:xfrm>
            <a:off x="227349" y="1214082"/>
            <a:ext cx="11700000" cy="5176653"/>
          </a:xfrm>
        </p:spPr>
        <p:txBody>
          <a:bodyPr>
            <a:normAutofit fontScale="92500" lnSpcReduction="10000"/>
          </a:bodyPr>
          <a:lstStyle/>
          <a:p>
            <a:pPr lvl="1"/>
            <a:endParaRPr lang="en-US" dirty="0"/>
          </a:p>
          <a:p>
            <a:pPr marL="342900" indent="-342900" algn="just">
              <a:buFont typeface="Wingdings" panose="05000000000000000000" pitchFamily="2" charset="2"/>
              <a:buChar char="Ø"/>
            </a:pPr>
            <a:r>
              <a:rPr lang="en-US" sz="2800" dirty="0">
                <a:solidFill>
                  <a:srgbClr val="0070C0"/>
                </a:solidFill>
              </a:rPr>
              <a:t>PUT </a:t>
            </a:r>
            <a:r>
              <a:rPr lang="en-US" sz="2800" dirty="0" smtClean="0">
                <a:solidFill>
                  <a:srgbClr val="0070C0"/>
                </a:solidFill>
              </a:rPr>
              <a:t>APIs is used</a:t>
            </a:r>
            <a:r>
              <a:rPr lang="en-US" sz="2800" dirty="0">
                <a:solidFill>
                  <a:srgbClr val="0070C0"/>
                </a:solidFill>
              </a:rPr>
              <a:t> </a:t>
            </a:r>
            <a:r>
              <a:rPr lang="en-US" sz="2800" b="1" dirty="0">
                <a:solidFill>
                  <a:srgbClr val="0070C0"/>
                </a:solidFill>
              </a:rPr>
              <a:t>to update existing resource</a:t>
            </a:r>
            <a:r>
              <a:rPr lang="en-US" sz="2800" dirty="0">
                <a:solidFill>
                  <a:srgbClr val="0070C0"/>
                </a:solidFill>
              </a:rPr>
              <a:t> (if resource does not exist then API may decide to create a new resource or </a:t>
            </a:r>
            <a:r>
              <a:rPr lang="en-US" sz="2800" dirty="0" smtClean="0">
                <a:solidFill>
                  <a:srgbClr val="0070C0"/>
                </a:solidFill>
              </a:rPr>
              <a:t>not)</a:t>
            </a:r>
            <a:endParaRPr lang="en-GB" sz="2800" dirty="0" smtClean="0">
              <a:solidFill>
                <a:srgbClr val="0070C0"/>
              </a:solidFill>
            </a:endParaRPr>
          </a:p>
          <a:p>
            <a:pPr algn="just"/>
            <a:endParaRPr lang="en-GB" sz="2800" dirty="0" smtClean="0">
              <a:solidFill>
                <a:srgbClr val="0070C0"/>
              </a:solidFill>
            </a:endParaRPr>
          </a:p>
          <a:p>
            <a:pPr marL="457200" indent="-457200">
              <a:buFont typeface="Wingdings" panose="05000000000000000000" pitchFamily="2" charset="2"/>
              <a:buChar char="Ø"/>
            </a:pPr>
            <a:r>
              <a:rPr lang="en-US" sz="2800" i="1" dirty="0">
                <a:solidFill>
                  <a:srgbClr val="0070C0"/>
                </a:solidFill>
              </a:rPr>
              <a:t>The </a:t>
            </a:r>
            <a:r>
              <a:rPr lang="en-US" sz="2800" dirty="0">
                <a:solidFill>
                  <a:srgbClr val="0070C0"/>
                </a:solidFill>
              </a:rPr>
              <a:t>difference</a:t>
            </a:r>
            <a:r>
              <a:rPr lang="en-US" sz="2800" i="1" dirty="0">
                <a:solidFill>
                  <a:srgbClr val="0070C0"/>
                </a:solidFill>
              </a:rPr>
              <a:t> </a:t>
            </a:r>
            <a:r>
              <a:rPr lang="en-US" sz="2800" dirty="0">
                <a:solidFill>
                  <a:srgbClr val="0070C0"/>
                </a:solidFill>
              </a:rPr>
              <a:t>between</a:t>
            </a:r>
            <a:r>
              <a:rPr lang="en-US" sz="2800" i="1" dirty="0">
                <a:solidFill>
                  <a:srgbClr val="0070C0"/>
                </a:solidFill>
              </a:rPr>
              <a:t> </a:t>
            </a:r>
            <a:r>
              <a:rPr lang="en-US" sz="2800" dirty="0">
                <a:solidFill>
                  <a:srgbClr val="0070C0"/>
                </a:solidFill>
              </a:rPr>
              <a:t>the POST and PUT APIs can be observed in request URIs</a:t>
            </a:r>
            <a:r>
              <a:rPr lang="en-US" sz="2800" i="1" dirty="0">
                <a:solidFill>
                  <a:srgbClr val="0070C0"/>
                </a:solidFill>
              </a:rPr>
              <a:t>. </a:t>
            </a:r>
            <a:r>
              <a:rPr lang="en-US" sz="2800" dirty="0">
                <a:solidFill>
                  <a:srgbClr val="0070C0"/>
                </a:solidFill>
              </a:rPr>
              <a:t>POST requests are made of resource collections whereas PUT requests are made on individual resource</a:t>
            </a:r>
            <a:r>
              <a:rPr lang="en-US" sz="2800" i="1" dirty="0" smtClean="0">
                <a:solidFill>
                  <a:srgbClr val="0070C0"/>
                </a:solidFill>
              </a:rPr>
              <a:t>.</a:t>
            </a:r>
          </a:p>
          <a:p>
            <a:endParaRPr lang="en-US" sz="2800" i="1" dirty="0" smtClean="0">
              <a:solidFill>
                <a:srgbClr val="0070C0"/>
              </a:solidFill>
            </a:endParaRPr>
          </a:p>
          <a:p>
            <a:pPr marL="457200" indent="-457200">
              <a:buFont typeface="Wingdings" panose="05000000000000000000" pitchFamily="2" charset="2"/>
              <a:buChar char="Ø"/>
            </a:pPr>
            <a:r>
              <a:rPr lang="en-US" sz="2800" dirty="0"/>
              <a:t> </a:t>
            </a:r>
            <a:r>
              <a:rPr lang="en-US" sz="2800" dirty="0">
                <a:solidFill>
                  <a:srgbClr val="0070C0"/>
                </a:solidFill>
              </a:rPr>
              <a:t>If a new resource has been </a:t>
            </a:r>
            <a:r>
              <a:rPr lang="en-US" sz="2800" dirty="0" smtClean="0">
                <a:solidFill>
                  <a:srgbClr val="0070C0"/>
                </a:solidFill>
              </a:rPr>
              <a:t>created- then the status code will be 201, but if existing resource is modified then the status code will be 200 or 204.</a:t>
            </a:r>
            <a:endParaRPr lang="en-US" sz="2800" dirty="0">
              <a:solidFill>
                <a:srgbClr val="0070C0"/>
              </a:solidFill>
            </a:endParaRPr>
          </a:p>
          <a:p>
            <a:pPr algn="just"/>
            <a:endParaRPr lang="en-US" sz="2800" b="1" dirty="0" smtClean="0">
              <a:solidFill>
                <a:srgbClr val="0070C0"/>
              </a:solidFill>
            </a:endParaRPr>
          </a:p>
          <a:p>
            <a:pPr algn="just"/>
            <a:r>
              <a:rPr lang="en-GB" sz="2400" dirty="0" smtClean="0">
                <a:solidFill>
                  <a:srgbClr val="0070C0"/>
                </a:solidFill>
              </a:rPr>
              <a:t>       </a:t>
            </a:r>
          </a:p>
          <a:p>
            <a:endParaRPr lang="en-GB" dirty="0" smtClean="0">
              <a:solidFill>
                <a:srgbClr val="0070C0"/>
              </a:solidFill>
            </a:endParaRPr>
          </a:p>
        </p:txBody>
      </p:sp>
      <p:sp>
        <p:nvSpPr>
          <p:cNvPr id="7" name="Rectangle 4"/>
          <p:cNvSpPr>
            <a:spLocks noChangeArrowheads="1"/>
          </p:cNvSpPr>
          <p:nvPr/>
        </p:nvSpPr>
        <p:spPr bwMode="auto">
          <a:xfrm>
            <a:off x="-789709" y="-9114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smtClean="0">
              <a:solidFill>
                <a:prstClr val="black"/>
              </a:solidFill>
              <a:latin typeface="Arial" panose="020B0604020202020204" pitchFamily="34" charset="0"/>
            </a:endParaRPr>
          </a:p>
        </p:txBody>
      </p:sp>
    </p:spTree>
    <p:extLst>
      <p:ext uri="{BB962C8B-B14F-4D97-AF65-F5344CB8AC3E}">
        <p14:creationId xmlns:p14="http://schemas.microsoft.com/office/powerpoint/2010/main" val="1703094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b="1" dirty="0" smtClean="0"/>
              <a:t>HTTP DELETE</a:t>
            </a:r>
            <a:endParaRPr lang="en-GB" dirty="0"/>
          </a:p>
        </p:txBody>
      </p:sp>
      <p:sp>
        <p:nvSpPr>
          <p:cNvPr id="5" name="Text Placeholder 4"/>
          <p:cNvSpPr>
            <a:spLocks noGrp="1"/>
          </p:cNvSpPr>
          <p:nvPr>
            <p:ph type="body" sz="quarter" idx="10"/>
          </p:nvPr>
        </p:nvSpPr>
        <p:spPr>
          <a:xfrm>
            <a:off x="227349" y="1214082"/>
            <a:ext cx="11700000" cy="5176653"/>
          </a:xfrm>
        </p:spPr>
        <p:txBody>
          <a:bodyPr>
            <a:normAutofit/>
          </a:bodyPr>
          <a:lstStyle/>
          <a:p>
            <a:pPr lvl="1"/>
            <a:endParaRPr lang="en-US" dirty="0"/>
          </a:p>
          <a:p>
            <a:pPr marL="342900" indent="-342900" algn="just">
              <a:buFont typeface="Wingdings" panose="05000000000000000000" pitchFamily="2" charset="2"/>
              <a:buChar char="Ø"/>
            </a:pPr>
            <a:r>
              <a:rPr lang="en-US" sz="2800" dirty="0">
                <a:solidFill>
                  <a:srgbClr val="0070C0"/>
                </a:solidFill>
              </a:rPr>
              <a:t>DELETE APIs are used </a:t>
            </a:r>
            <a:r>
              <a:rPr lang="en-US" sz="2800" b="1" dirty="0">
                <a:solidFill>
                  <a:srgbClr val="0070C0"/>
                </a:solidFill>
              </a:rPr>
              <a:t>to delete resources</a:t>
            </a:r>
            <a:r>
              <a:rPr lang="en-US" sz="2800" dirty="0">
                <a:solidFill>
                  <a:srgbClr val="0070C0"/>
                </a:solidFill>
              </a:rPr>
              <a:t> (identified by the Request-URI</a:t>
            </a:r>
            <a:r>
              <a:rPr lang="en-US" sz="2800" dirty="0" smtClean="0">
                <a:solidFill>
                  <a:srgbClr val="0070C0"/>
                </a:solidFill>
              </a:rPr>
              <a:t>).</a:t>
            </a:r>
          </a:p>
          <a:p>
            <a:pPr algn="just"/>
            <a:endParaRPr lang="en-GB" sz="2800" dirty="0" smtClean="0">
              <a:solidFill>
                <a:srgbClr val="0070C0"/>
              </a:solidFill>
            </a:endParaRPr>
          </a:p>
          <a:p>
            <a:pPr marL="457200" indent="-457200">
              <a:buFont typeface="Wingdings" panose="05000000000000000000" pitchFamily="2" charset="2"/>
              <a:buChar char="Ø"/>
            </a:pPr>
            <a:r>
              <a:rPr lang="en-US" sz="2800" dirty="0" smtClean="0">
                <a:solidFill>
                  <a:srgbClr val="0070C0"/>
                </a:solidFill>
              </a:rPr>
              <a:t>If </a:t>
            </a:r>
            <a:r>
              <a:rPr lang="en-US" sz="2800" dirty="0">
                <a:solidFill>
                  <a:srgbClr val="0070C0"/>
                </a:solidFill>
              </a:rPr>
              <a:t>you DELETE a resource, it’s removed from collection of resource. Repeatedly calling DELETE API on that resource will not change the outcome – however calling DELETE on a resource a second time will return a 404 (NOT FOUND) since it was already removed</a:t>
            </a:r>
            <a:endParaRPr lang="en-US" sz="2800" i="1" dirty="0" smtClean="0">
              <a:solidFill>
                <a:srgbClr val="0070C0"/>
              </a:solidFill>
            </a:endParaRPr>
          </a:p>
          <a:p>
            <a:endParaRPr lang="en-GB" sz="2400" dirty="0" smtClean="0">
              <a:solidFill>
                <a:srgbClr val="0070C0"/>
              </a:solidFill>
            </a:endParaRPr>
          </a:p>
          <a:p>
            <a:endParaRPr lang="en-GB" dirty="0" smtClean="0">
              <a:solidFill>
                <a:srgbClr val="0070C0"/>
              </a:solidFill>
            </a:endParaRPr>
          </a:p>
        </p:txBody>
      </p:sp>
      <p:sp>
        <p:nvSpPr>
          <p:cNvPr id="7" name="Rectangle 4"/>
          <p:cNvSpPr>
            <a:spLocks noChangeArrowheads="1"/>
          </p:cNvSpPr>
          <p:nvPr/>
        </p:nvSpPr>
        <p:spPr bwMode="auto">
          <a:xfrm>
            <a:off x="-789709" y="-9114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smtClean="0">
              <a:solidFill>
                <a:prstClr val="black"/>
              </a:solidFill>
              <a:latin typeface="Arial" panose="020B0604020202020204" pitchFamily="34" charset="0"/>
            </a:endParaRPr>
          </a:p>
        </p:txBody>
      </p:sp>
    </p:spTree>
    <p:extLst>
      <p:ext uri="{BB962C8B-B14F-4D97-AF65-F5344CB8AC3E}">
        <p14:creationId xmlns:p14="http://schemas.microsoft.com/office/powerpoint/2010/main" val="2717132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b="1" dirty="0" smtClean="0"/>
              <a:t>HTTP PATCH</a:t>
            </a:r>
            <a:endParaRPr lang="en-GB" dirty="0"/>
          </a:p>
        </p:txBody>
      </p:sp>
      <p:sp>
        <p:nvSpPr>
          <p:cNvPr id="5" name="Text Placeholder 4"/>
          <p:cNvSpPr>
            <a:spLocks noGrp="1"/>
          </p:cNvSpPr>
          <p:nvPr>
            <p:ph type="body" sz="quarter" idx="10"/>
          </p:nvPr>
        </p:nvSpPr>
        <p:spPr>
          <a:xfrm>
            <a:off x="227349" y="1214082"/>
            <a:ext cx="11700000" cy="5176653"/>
          </a:xfrm>
        </p:spPr>
        <p:txBody>
          <a:bodyPr>
            <a:normAutofit/>
          </a:bodyPr>
          <a:lstStyle/>
          <a:p>
            <a:pPr lvl="1"/>
            <a:endParaRPr lang="en-US" dirty="0"/>
          </a:p>
          <a:p>
            <a:pPr marL="342900" indent="-342900" algn="just">
              <a:buFont typeface="Wingdings" panose="05000000000000000000" pitchFamily="2" charset="2"/>
              <a:buChar char="Ø"/>
            </a:pPr>
            <a:r>
              <a:rPr lang="en-US" sz="2800" dirty="0">
                <a:solidFill>
                  <a:srgbClr val="0070C0"/>
                </a:solidFill>
              </a:rPr>
              <a:t>HTTP PATCH requests are </a:t>
            </a:r>
            <a:r>
              <a:rPr lang="en-US" sz="2800" b="1" dirty="0">
                <a:solidFill>
                  <a:srgbClr val="0070C0"/>
                </a:solidFill>
              </a:rPr>
              <a:t>to make partial update on a resource</a:t>
            </a:r>
            <a:r>
              <a:rPr lang="en-US" sz="2800" dirty="0">
                <a:solidFill>
                  <a:srgbClr val="0070C0"/>
                </a:solidFill>
              </a:rPr>
              <a:t>. If you see PUT requests also modify a resource entity so to make more clear – PATCH method is the correct choice for partially updating an existing resource and PUT should only be used if you’re replacing a resource in it’s </a:t>
            </a:r>
            <a:r>
              <a:rPr lang="en-US" sz="2800" dirty="0" smtClean="0">
                <a:solidFill>
                  <a:srgbClr val="0070C0"/>
                </a:solidFill>
              </a:rPr>
              <a:t>entirety.</a:t>
            </a:r>
          </a:p>
          <a:p>
            <a:pPr algn="just"/>
            <a:endParaRPr lang="en-US" sz="2800" dirty="0" smtClean="0">
              <a:solidFill>
                <a:srgbClr val="0070C0"/>
              </a:solidFill>
            </a:endParaRPr>
          </a:p>
          <a:p>
            <a:pPr marL="342900" indent="-342900" algn="just">
              <a:buFont typeface="Wingdings" panose="05000000000000000000" pitchFamily="2" charset="2"/>
              <a:buChar char="Ø"/>
            </a:pPr>
            <a:r>
              <a:rPr lang="en-US" sz="2800" dirty="0">
                <a:solidFill>
                  <a:srgbClr val="0070C0"/>
                </a:solidFill>
              </a:rPr>
              <a:t>PATCH method is not a replacement for the POST or PUT methods. It applies a delta (diff) rather than replacing the entire resource</a:t>
            </a:r>
            <a:endParaRPr lang="en-GB" sz="2800" dirty="0" smtClean="0">
              <a:solidFill>
                <a:srgbClr val="0070C0"/>
              </a:solidFill>
            </a:endParaRPr>
          </a:p>
          <a:p>
            <a:endParaRPr lang="en-GB" sz="2400" dirty="0" smtClean="0">
              <a:solidFill>
                <a:srgbClr val="0070C0"/>
              </a:solidFill>
            </a:endParaRPr>
          </a:p>
          <a:p>
            <a:endParaRPr lang="en-GB" dirty="0" smtClean="0">
              <a:solidFill>
                <a:srgbClr val="0070C0"/>
              </a:solidFill>
            </a:endParaRPr>
          </a:p>
        </p:txBody>
      </p:sp>
      <p:sp>
        <p:nvSpPr>
          <p:cNvPr id="7" name="Rectangle 4"/>
          <p:cNvSpPr>
            <a:spLocks noChangeArrowheads="1"/>
          </p:cNvSpPr>
          <p:nvPr/>
        </p:nvSpPr>
        <p:spPr bwMode="auto">
          <a:xfrm>
            <a:off x="-789709" y="-9114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smtClean="0">
              <a:solidFill>
                <a:prstClr val="black"/>
              </a:solidFill>
              <a:latin typeface="Arial" panose="020B0604020202020204" pitchFamily="34" charset="0"/>
            </a:endParaRPr>
          </a:p>
        </p:txBody>
      </p:sp>
    </p:spTree>
    <p:extLst>
      <p:ext uri="{BB962C8B-B14F-4D97-AF65-F5344CB8AC3E}">
        <p14:creationId xmlns:p14="http://schemas.microsoft.com/office/powerpoint/2010/main" val="1043000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Response Status Codes</a:t>
            </a:r>
            <a:endParaRPr lang="en-GB" dirty="0"/>
          </a:p>
        </p:txBody>
      </p:sp>
      <p:sp>
        <p:nvSpPr>
          <p:cNvPr id="5" name="Text Placeholder 4"/>
          <p:cNvSpPr>
            <a:spLocks noGrp="1"/>
          </p:cNvSpPr>
          <p:nvPr>
            <p:ph type="body" sz="quarter" idx="10"/>
          </p:nvPr>
        </p:nvSpPr>
        <p:spPr>
          <a:xfrm>
            <a:off x="227349" y="1214082"/>
            <a:ext cx="11700000" cy="5176653"/>
          </a:xfrm>
        </p:spPr>
        <p:txBody>
          <a:bodyPr>
            <a:normAutofit/>
          </a:bodyPr>
          <a:lstStyle/>
          <a:p>
            <a:pPr lvl="1"/>
            <a:endParaRPr lang="en-US" dirty="0"/>
          </a:p>
          <a:p>
            <a:pPr marL="342900" indent="-342900">
              <a:buFont typeface="Wingdings" panose="05000000000000000000" pitchFamily="2" charset="2"/>
              <a:buChar char="Ø"/>
            </a:pPr>
            <a:r>
              <a:rPr lang="en-GB" dirty="0" smtClean="0">
                <a:solidFill>
                  <a:srgbClr val="0070C0"/>
                </a:solidFill>
              </a:rPr>
              <a:t>1xx- Informational (</a:t>
            </a:r>
            <a:r>
              <a:rPr lang="en-US" dirty="0">
                <a:solidFill>
                  <a:srgbClr val="0070C0"/>
                </a:solidFill>
              </a:rPr>
              <a:t>Communicates transfer protocol-level </a:t>
            </a:r>
            <a:r>
              <a:rPr lang="en-US" dirty="0" smtClean="0">
                <a:solidFill>
                  <a:srgbClr val="0070C0"/>
                </a:solidFill>
              </a:rPr>
              <a:t>information)</a:t>
            </a:r>
            <a:endParaRPr lang="en-GB" dirty="0" smtClean="0">
              <a:solidFill>
                <a:srgbClr val="0070C0"/>
              </a:solidFill>
            </a:endParaRPr>
          </a:p>
          <a:p>
            <a:pPr marL="342900" indent="-342900">
              <a:buFont typeface="Wingdings" panose="05000000000000000000" pitchFamily="2" charset="2"/>
              <a:buChar char="Ø"/>
            </a:pPr>
            <a:r>
              <a:rPr lang="en-GB" dirty="0" smtClean="0">
                <a:solidFill>
                  <a:srgbClr val="0070C0"/>
                </a:solidFill>
              </a:rPr>
              <a:t>2xx-OK(</a:t>
            </a:r>
            <a:r>
              <a:rPr lang="en-US" dirty="0">
                <a:solidFill>
                  <a:srgbClr val="0070C0"/>
                </a:solidFill>
              </a:rPr>
              <a:t>Indicates that the client’s request was accepted </a:t>
            </a:r>
            <a:r>
              <a:rPr lang="en-US" dirty="0" smtClean="0">
                <a:solidFill>
                  <a:srgbClr val="0070C0"/>
                </a:solidFill>
              </a:rPr>
              <a:t>successfully)</a:t>
            </a:r>
          </a:p>
          <a:p>
            <a:r>
              <a:rPr lang="en-US" dirty="0">
                <a:solidFill>
                  <a:srgbClr val="0070C0"/>
                </a:solidFill>
              </a:rPr>
              <a:t> </a:t>
            </a:r>
            <a:r>
              <a:rPr lang="en-US" dirty="0" smtClean="0">
                <a:solidFill>
                  <a:srgbClr val="0070C0"/>
                </a:solidFill>
              </a:rPr>
              <a:t>         200-(SUCCESS)It </a:t>
            </a:r>
            <a:r>
              <a:rPr lang="en-US" dirty="0">
                <a:solidFill>
                  <a:srgbClr val="0070C0"/>
                </a:solidFill>
              </a:rPr>
              <a:t>indicates that the REST API successfully carried out whatever </a:t>
            </a:r>
            <a:r>
              <a:rPr lang="en-US" dirty="0" smtClean="0">
                <a:solidFill>
                  <a:srgbClr val="0070C0"/>
                </a:solidFill>
              </a:rPr>
              <a:t>		action </a:t>
            </a:r>
            <a:r>
              <a:rPr lang="en-US" dirty="0">
                <a:solidFill>
                  <a:srgbClr val="0070C0"/>
                </a:solidFill>
              </a:rPr>
              <a:t>the client requested, and that no more specific code in </a:t>
            </a:r>
            <a:r>
              <a:rPr lang="en-US" dirty="0" smtClean="0">
                <a:solidFill>
                  <a:srgbClr val="0070C0"/>
                </a:solidFill>
              </a:rPr>
              <a:t>the </a:t>
            </a:r>
            <a:r>
              <a:rPr lang="en-US" dirty="0">
                <a:solidFill>
                  <a:srgbClr val="0070C0"/>
                </a:solidFill>
              </a:rPr>
              <a:t>2xx series is </a:t>
            </a:r>
            <a:r>
              <a:rPr lang="en-US" dirty="0" smtClean="0">
                <a:solidFill>
                  <a:srgbClr val="0070C0"/>
                </a:solidFill>
              </a:rPr>
              <a:t>appropriate.</a:t>
            </a:r>
          </a:p>
          <a:p>
            <a:r>
              <a:rPr lang="en-US" dirty="0">
                <a:solidFill>
                  <a:srgbClr val="0070C0"/>
                </a:solidFill>
              </a:rPr>
              <a:t>	</a:t>
            </a:r>
            <a:r>
              <a:rPr lang="en-US" dirty="0" smtClean="0">
                <a:solidFill>
                  <a:srgbClr val="0070C0"/>
                </a:solidFill>
              </a:rPr>
              <a:t>  201- (Created) </a:t>
            </a:r>
            <a:r>
              <a:rPr lang="en-US" dirty="0">
                <a:solidFill>
                  <a:srgbClr val="0070C0"/>
                </a:solidFill>
              </a:rPr>
              <a:t>whenever a resource is created inside a collection</a:t>
            </a:r>
            <a:r>
              <a:rPr lang="en-US" dirty="0" smtClean="0">
                <a:solidFill>
                  <a:srgbClr val="0070C0"/>
                </a:solidFill>
              </a:rPr>
              <a:t>.</a:t>
            </a:r>
          </a:p>
          <a:p>
            <a:r>
              <a:rPr lang="en-US" dirty="0">
                <a:solidFill>
                  <a:srgbClr val="0070C0"/>
                </a:solidFill>
              </a:rPr>
              <a:t>	</a:t>
            </a:r>
            <a:r>
              <a:rPr lang="en-US" dirty="0" smtClean="0">
                <a:solidFill>
                  <a:srgbClr val="0070C0"/>
                </a:solidFill>
              </a:rPr>
              <a:t>	  </a:t>
            </a:r>
            <a:r>
              <a:rPr lang="en-US" dirty="0">
                <a:solidFill>
                  <a:srgbClr val="0070C0"/>
                </a:solidFill>
              </a:rPr>
              <a:t>The newly created resource can be referenced by the URI(s) </a:t>
            </a:r>
            <a:r>
              <a:rPr lang="en-US" dirty="0" smtClean="0">
                <a:solidFill>
                  <a:srgbClr val="0070C0"/>
                </a:solidFill>
              </a:rPr>
              <a:t>		  		  returned </a:t>
            </a:r>
            <a:r>
              <a:rPr lang="en-US" dirty="0">
                <a:solidFill>
                  <a:srgbClr val="0070C0"/>
                </a:solidFill>
              </a:rPr>
              <a:t>in the entity of the response, with the most </a:t>
            </a:r>
            <a:r>
              <a:rPr lang="en-US" dirty="0" smtClean="0">
                <a:solidFill>
                  <a:srgbClr val="0070C0"/>
                </a:solidFill>
              </a:rPr>
              <a:t>specific URI </a:t>
            </a:r>
            <a:r>
              <a:rPr lang="en-US" dirty="0">
                <a:solidFill>
                  <a:srgbClr val="0070C0"/>
                </a:solidFill>
              </a:rPr>
              <a:t>for the </a:t>
            </a:r>
            <a:r>
              <a:rPr lang="en-US" dirty="0" smtClean="0">
                <a:solidFill>
                  <a:srgbClr val="0070C0"/>
                </a:solidFill>
              </a:rPr>
              <a:t>		  resource </a:t>
            </a:r>
            <a:r>
              <a:rPr lang="en-US" dirty="0">
                <a:solidFill>
                  <a:srgbClr val="0070C0"/>
                </a:solidFill>
              </a:rPr>
              <a:t>given by a Location header </a:t>
            </a:r>
            <a:r>
              <a:rPr lang="en-US" dirty="0" smtClean="0">
                <a:solidFill>
                  <a:srgbClr val="0070C0"/>
                </a:solidFill>
              </a:rPr>
              <a:t>field</a:t>
            </a:r>
          </a:p>
          <a:p>
            <a:r>
              <a:rPr lang="en-US" dirty="0">
                <a:solidFill>
                  <a:srgbClr val="0070C0"/>
                </a:solidFill>
              </a:rPr>
              <a:t>	</a:t>
            </a:r>
            <a:r>
              <a:rPr lang="en-US" dirty="0" smtClean="0">
                <a:solidFill>
                  <a:srgbClr val="0070C0"/>
                </a:solidFill>
              </a:rPr>
              <a:t>  202-(Accepted) </a:t>
            </a:r>
            <a:r>
              <a:rPr lang="en-US" dirty="0">
                <a:solidFill>
                  <a:srgbClr val="0070C0"/>
                </a:solidFill>
              </a:rPr>
              <a:t>A 202 response is typically used for actions </a:t>
            </a:r>
            <a:r>
              <a:rPr lang="en-US" dirty="0" smtClean="0">
                <a:solidFill>
                  <a:srgbClr val="0070C0"/>
                </a:solidFill>
              </a:rPr>
              <a:t>that take </a:t>
            </a:r>
            <a:r>
              <a:rPr lang="en-US" dirty="0">
                <a:solidFill>
                  <a:srgbClr val="0070C0"/>
                </a:solidFill>
              </a:rPr>
              <a:t>a long while </a:t>
            </a:r>
            <a:r>
              <a:rPr lang="en-US" dirty="0" smtClean="0">
                <a:solidFill>
                  <a:srgbClr val="0070C0"/>
                </a:solidFill>
              </a:rPr>
              <a:t>	            to </a:t>
            </a:r>
            <a:r>
              <a:rPr lang="en-US" dirty="0">
                <a:solidFill>
                  <a:srgbClr val="0070C0"/>
                </a:solidFill>
              </a:rPr>
              <a:t>process. It indicates that the </a:t>
            </a:r>
            <a:r>
              <a:rPr lang="en-US" dirty="0" smtClean="0">
                <a:solidFill>
                  <a:srgbClr val="0070C0"/>
                </a:solidFill>
              </a:rPr>
              <a:t>request has been </a:t>
            </a:r>
            <a:r>
              <a:rPr lang="en-US" dirty="0">
                <a:solidFill>
                  <a:srgbClr val="0070C0"/>
                </a:solidFill>
              </a:rPr>
              <a:t>accepted for processing, </a:t>
            </a:r>
            <a:r>
              <a:rPr lang="en-US" dirty="0" smtClean="0">
                <a:solidFill>
                  <a:srgbClr val="0070C0"/>
                </a:solidFill>
              </a:rPr>
              <a:t>		  but </a:t>
            </a:r>
            <a:r>
              <a:rPr lang="en-US" dirty="0">
                <a:solidFill>
                  <a:srgbClr val="0070C0"/>
                </a:solidFill>
              </a:rPr>
              <a:t>the processing has not </a:t>
            </a:r>
            <a:r>
              <a:rPr lang="en-US" dirty="0" smtClean="0">
                <a:solidFill>
                  <a:srgbClr val="0070C0"/>
                </a:solidFill>
              </a:rPr>
              <a:t>been </a:t>
            </a:r>
            <a:r>
              <a:rPr lang="en-US" dirty="0">
                <a:solidFill>
                  <a:srgbClr val="0070C0"/>
                </a:solidFill>
              </a:rPr>
              <a:t>completed</a:t>
            </a:r>
            <a:r>
              <a:rPr lang="en-US" dirty="0" smtClean="0">
                <a:solidFill>
                  <a:srgbClr val="0070C0"/>
                </a:solidFill>
              </a:rPr>
              <a:t>.</a:t>
            </a:r>
          </a:p>
          <a:p>
            <a:r>
              <a:rPr lang="en-US" dirty="0">
                <a:solidFill>
                  <a:srgbClr val="0070C0"/>
                </a:solidFill>
              </a:rPr>
              <a:t>	</a:t>
            </a:r>
            <a:r>
              <a:rPr lang="en-US" dirty="0" smtClean="0">
                <a:solidFill>
                  <a:srgbClr val="0070C0"/>
                </a:solidFill>
              </a:rPr>
              <a:t>  204-(No Content)- Its in response to PUT,POST or DELETE request</a:t>
            </a:r>
          </a:p>
          <a:p>
            <a:endParaRPr lang="en-GB" sz="2400" dirty="0" smtClean="0">
              <a:solidFill>
                <a:srgbClr val="0070C0"/>
              </a:solidFill>
            </a:endParaRPr>
          </a:p>
          <a:p>
            <a:endParaRPr lang="en-GB" sz="2400" dirty="0" smtClean="0">
              <a:solidFill>
                <a:srgbClr val="0070C0"/>
              </a:solidFill>
            </a:endParaRPr>
          </a:p>
          <a:p>
            <a:pPr marL="342900" indent="-342900">
              <a:buFont typeface="Wingdings" panose="05000000000000000000" pitchFamily="2" charset="2"/>
              <a:buChar char="Ø"/>
            </a:pPr>
            <a:endParaRPr lang="en-GB" sz="2400" dirty="0">
              <a:solidFill>
                <a:srgbClr val="0070C0"/>
              </a:solidFill>
            </a:endParaRPr>
          </a:p>
          <a:p>
            <a:endParaRPr lang="en-GB" dirty="0" smtClean="0">
              <a:solidFill>
                <a:srgbClr val="0070C0"/>
              </a:solidFill>
            </a:endParaRPr>
          </a:p>
          <a:p>
            <a:endParaRPr lang="en-GB" dirty="0" smtClean="0">
              <a:solidFill>
                <a:srgbClr val="0070C0"/>
              </a:solidFill>
            </a:endParaRPr>
          </a:p>
        </p:txBody>
      </p:sp>
      <p:sp>
        <p:nvSpPr>
          <p:cNvPr id="6" name="Rectangle 3"/>
          <p:cNvSpPr>
            <a:spLocks noChangeArrowheads="1"/>
          </p:cNvSpPr>
          <p:nvPr/>
        </p:nvSpPr>
        <p:spPr bwMode="auto">
          <a:xfrm>
            <a:off x="0" y="-92333"/>
            <a:ext cx="7213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pple-system"/>
              </a:rPr>
              <a:t> </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7410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Response Status Codes</a:t>
            </a:r>
            <a:endParaRPr lang="en-GB" dirty="0"/>
          </a:p>
        </p:txBody>
      </p:sp>
      <p:sp>
        <p:nvSpPr>
          <p:cNvPr id="5" name="Text Placeholder 4"/>
          <p:cNvSpPr>
            <a:spLocks noGrp="1"/>
          </p:cNvSpPr>
          <p:nvPr>
            <p:ph type="body" sz="quarter" idx="10"/>
          </p:nvPr>
        </p:nvSpPr>
        <p:spPr>
          <a:xfrm>
            <a:off x="227349" y="1214082"/>
            <a:ext cx="11700000" cy="5643918"/>
          </a:xfrm>
        </p:spPr>
        <p:txBody>
          <a:bodyPr>
            <a:normAutofit fontScale="92500" lnSpcReduction="10000"/>
          </a:bodyPr>
          <a:lstStyle/>
          <a:p>
            <a:pPr lvl="1"/>
            <a:endParaRPr lang="en-US" dirty="0"/>
          </a:p>
          <a:p>
            <a:pPr marL="342900" indent="-342900">
              <a:buFont typeface="Wingdings" panose="05000000000000000000" pitchFamily="2" charset="2"/>
              <a:buChar char="Ø"/>
            </a:pPr>
            <a:r>
              <a:rPr lang="en-GB" sz="2400" dirty="0">
                <a:solidFill>
                  <a:srgbClr val="0070C0"/>
                </a:solidFill>
              </a:rPr>
              <a:t>3xx- Redirect(</a:t>
            </a:r>
            <a:r>
              <a:rPr lang="en-US" sz="2400" dirty="0">
                <a:solidFill>
                  <a:srgbClr val="0070C0"/>
                </a:solidFill>
              </a:rPr>
              <a:t>Indicates that the client must take some additional action in order to complete their request</a:t>
            </a:r>
            <a:r>
              <a:rPr lang="en-US" sz="2400" dirty="0" smtClean="0">
                <a:solidFill>
                  <a:srgbClr val="0070C0"/>
                </a:solidFill>
              </a:rPr>
              <a:t>)</a:t>
            </a:r>
          </a:p>
          <a:p>
            <a:r>
              <a:rPr lang="en-US" sz="2400" dirty="0">
                <a:solidFill>
                  <a:srgbClr val="0070C0"/>
                </a:solidFill>
              </a:rPr>
              <a:t>	</a:t>
            </a:r>
            <a:r>
              <a:rPr lang="en-US" sz="2400" dirty="0" smtClean="0">
                <a:solidFill>
                  <a:srgbClr val="0070C0"/>
                </a:solidFill>
              </a:rPr>
              <a:t>301 (Moved Permanently)</a:t>
            </a:r>
          </a:p>
          <a:p>
            <a:r>
              <a:rPr lang="en-US" sz="2400" dirty="0">
                <a:solidFill>
                  <a:srgbClr val="0070C0"/>
                </a:solidFill>
              </a:rPr>
              <a:t>	</a:t>
            </a:r>
            <a:r>
              <a:rPr lang="en-US" sz="2400" dirty="0" smtClean="0">
                <a:solidFill>
                  <a:srgbClr val="0070C0"/>
                </a:solidFill>
              </a:rPr>
              <a:t>302 (Found) </a:t>
            </a:r>
            <a:r>
              <a:rPr lang="en-US" sz="2400" dirty="0">
                <a:solidFill>
                  <a:srgbClr val="0070C0"/>
                </a:solidFill>
              </a:rPr>
              <a:t>An HTTP response with this status code will additionally </a:t>
            </a:r>
            <a:r>
              <a:rPr lang="en-US" sz="2400" dirty="0" smtClean="0">
                <a:solidFill>
                  <a:srgbClr val="0070C0"/>
                </a:solidFill>
              </a:rPr>
              <a:t>	provide </a:t>
            </a:r>
            <a:r>
              <a:rPr lang="en-US" sz="2400" dirty="0">
                <a:solidFill>
                  <a:srgbClr val="0070C0"/>
                </a:solidFill>
              </a:rPr>
              <a:t>a URL in the location header </a:t>
            </a:r>
            <a:r>
              <a:rPr lang="en-US" sz="2400" dirty="0" smtClean="0">
                <a:solidFill>
                  <a:srgbClr val="0070C0"/>
                </a:solidFill>
              </a:rPr>
              <a:t>field</a:t>
            </a:r>
          </a:p>
          <a:p>
            <a:r>
              <a:rPr lang="en-US" sz="2400" dirty="0">
                <a:solidFill>
                  <a:srgbClr val="0070C0"/>
                </a:solidFill>
              </a:rPr>
              <a:t>	</a:t>
            </a:r>
            <a:r>
              <a:rPr lang="en-US" sz="2400" dirty="0" smtClean="0">
                <a:solidFill>
                  <a:srgbClr val="0070C0"/>
                </a:solidFill>
              </a:rPr>
              <a:t>303 (See Other)</a:t>
            </a:r>
          </a:p>
          <a:p>
            <a:r>
              <a:rPr lang="en-US" sz="2400" dirty="0">
                <a:solidFill>
                  <a:srgbClr val="0070C0"/>
                </a:solidFill>
              </a:rPr>
              <a:t>	</a:t>
            </a:r>
            <a:r>
              <a:rPr lang="en-US" sz="2400" dirty="0" smtClean="0">
                <a:solidFill>
                  <a:srgbClr val="0070C0"/>
                </a:solidFill>
              </a:rPr>
              <a:t>304 (Not Modified)</a:t>
            </a:r>
          </a:p>
          <a:p>
            <a:r>
              <a:rPr lang="en-US" sz="2400" dirty="0">
                <a:solidFill>
                  <a:srgbClr val="0070C0"/>
                </a:solidFill>
              </a:rPr>
              <a:t>	</a:t>
            </a:r>
            <a:r>
              <a:rPr lang="en-US" sz="2400" dirty="0" smtClean="0">
                <a:solidFill>
                  <a:srgbClr val="0070C0"/>
                </a:solidFill>
              </a:rPr>
              <a:t>307 (Temporary Redirect)</a:t>
            </a:r>
            <a:endParaRPr lang="en-GB" sz="2400" dirty="0">
              <a:solidFill>
                <a:srgbClr val="0070C0"/>
              </a:solidFill>
            </a:endParaRPr>
          </a:p>
          <a:p>
            <a:pPr marL="342900" indent="-342900">
              <a:buFont typeface="Wingdings" panose="05000000000000000000" pitchFamily="2" charset="2"/>
              <a:buChar char="Ø"/>
            </a:pPr>
            <a:r>
              <a:rPr lang="en-GB" sz="2400" dirty="0">
                <a:solidFill>
                  <a:srgbClr val="0070C0"/>
                </a:solidFill>
              </a:rPr>
              <a:t>4xx- Client error(</a:t>
            </a:r>
            <a:r>
              <a:rPr lang="en-US" sz="2400" dirty="0">
                <a:solidFill>
                  <a:srgbClr val="0070C0"/>
                </a:solidFill>
              </a:rPr>
              <a:t>This category of error status codes points the finger at clients</a:t>
            </a:r>
            <a:r>
              <a:rPr lang="en-US" sz="2400" dirty="0" smtClean="0">
                <a:solidFill>
                  <a:srgbClr val="0070C0"/>
                </a:solidFill>
              </a:rPr>
              <a:t>)</a:t>
            </a:r>
          </a:p>
          <a:p>
            <a:r>
              <a:rPr lang="en-US" sz="2400" dirty="0">
                <a:solidFill>
                  <a:srgbClr val="0070C0"/>
                </a:solidFill>
              </a:rPr>
              <a:t>	</a:t>
            </a:r>
            <a:r>
              <a:rPr lang="en-US" sz="2400" dirty="0" smtClean="0">
                <a:solidFill>
                  <a:srgbClr val="0070C0"/>
                </a:solidFill>
              </a:rPr>
              <a:t>400 (Bad request)</a:t>
            </a:r>
          </a:p>
          <a:p>
            <a:r>
              <a:rPr lang="en-US" sz="2400" dirty="0">
                <a:solidFill>
                  <a:srgbClr val="0070C0"/>
                </a:solidFill>
              </a:rPr>
              <a:t>	</a:t>
            </a:r>
            <a:r>
              <a:rPr lang="en-US" sz="2400" dirty="0" smtClean="0">
                <a:solidFill>
                  <a:srgbClr val="0070C0"/>
                </a:solidFill>
              </a:rPr>
              <a:t>401 (un-authorized)</a:t>
            </a:r>
          </a:p>
          <a:p>
            <a:r>
              <a:rPr lang="en-US" sz="2400" dirty="0">
                <a:solidFill>
                  <a:srgbClr val="0070C0"/>
                </a:solidFill>
              </a:rPr>
              <a:t>	</a:t>
            </a:r>
            <a:r>
              <a:rPr lang="en-US" sz="2400" dirty="0" smtClean="0">
                <a:solidFill>
                  <a:srgbClr val="0070C0"/>
                </a:solidFill>
              </a:rPr>
              <a:t>403 (forbidden)</a:t>
            </a:r>
          </a:p>
          <a:p>
            <a:r>
              <a:rPr lang="en-US" sz="2400" dirty="0">
                <a:solidFill>
                  <a:srgbClr val="0070C0"/>
                </a:solidFill>
              </a:rPr>
              <a:t>	</a:t>
            </a:r>
            <a:r>
              <a:rPr lang="en-US" sz="2400" dirty="0" smtClean="0">
                <a:solidFill>
                  <a:srgbClr val="0070C0"/>
                </a:solidFill>
              </a:rPr>
              <a:t>404 (Not Found)</a:t>
            </a:r>
          </a:p>
          <a:p>
            <a:r>
              <a:rPr lang="en-US" sz="2400" dirty="0">
                <a:solidFill>
                  <a:srgbClr val="0070C0"/>
                </a:solidFill>
              </a:rPr>
              <a:t>	</a:t>
            </a:r>
            <a:r>
              <a:rPr lang="en-US" sz="2400" dirty="0" smtClean="0">
                <a:solidFill>
                  <a:srgbClr val="0070C0"/>
                </a:solidFill>
              </a:rPr>
              <a:t>405 (Method Not Allowed)</a:t>
            </a:r>
          </a:p>
          <a:p>
            <a:endParaRPr lang="en-GB" sz="2400" dirty="0">
              <a:solidFill>
                <a:srgbClr val="0070C0"/>
              </a:solidFill>
            </a:endParaRPr>
          </a:p>
          <a:p>
            <a:pPr marL="342900" indent="-342900">
              <a:buFont typeface="Wingdings" panose="05000000000000000000" pitchFamily="2" charset="2"/>
              <a:buChar char="Ø"/>
            </a:pPr>
            <a:endParaRPr lang="en-GB" sz="2400" dirty="0">
              <a:solidFill>
                <a:srgbClr val="0070C0"/>
              </a:solidFill>
            </a:endParaRPr>
          </a:p>
          <a:p>
            <a:endParaRPr lang="en-GB" dirty="0" smtClean="0">
              <a:solidFill>
                <a:srgbClr val="0070C0"/>
              </a:solidFill>
            </a:endParaRPr>
          </a:p>
          <a:p>
            <a:endParaRPr lang="en-GB" dirty="0" smtClean="0">
              <a:solidFill>
                <a:srgbClr val="0070C0"/>
              </a:solidFill>
            </a:endParaRPr>
          </a:p>
        </p:txBody>
      </p:sp>
    </p:spTree>
    <p:extLst>
      <p:ext uri="{BB962C8B-B14F-4D97-AF65-F5344CB8AC3E}">
        <p14:creationId xmlns:p14="http://schemas.microsoft.com/office/powerpoint/2010/main" val="1340320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349</Words>
  <Application>Microsoft Office PowerPoint</Application>
  <PresentationFormat>Widescreen</PresentationFormat>
  <Paragraphs>107</Paragraphs>
  <Slides>10</Slides>
  <Notes>10</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20" baseType="lpstr">
      <vt:lpstr>-apple-system</vt:lpstr>
      <vt:lpstr>Arial</vt:lpstr>
      <vt:lpstr>Calibri</vt:lpstr>
      <vt:lpstr>Calibri Light</vt:lpstr>
      <vt:lpstr>Verdana</vt:lpstr>
      <vt:lpstr>Wingdings</vt:lpstr>
      <vt:lpstr>Office Theme</vt:lpstr>
      <vt:lpstr>Cover options</vt:lpstr>
      <vt:lpstr>Capgemini Master</vt:lpstr>
      <vt:lpstr>think-cell Slide</vt:lpstr>
      <vt:lpstr>API Testing</vt:lpstr>
      <vt:lpstr>REST  API Methods</vt:lpstr>
      <vt:lpstr>HTTP GET</vt:lpstr>
      <vt:lpstr>HTTP POST</vt:lpstr>
      <vt:lpstr>HTTP PUT</vt:lpstr>
      <vt:lpstr>HTTP DELETE</vt:lpstr>
      <vt:lpstr>HTTP PATCH</vt:lpstr>
      <vt:lpstr>Response Status Codes</vt:lpstr>
      <vt:lpstr>Response Status Codes</vt:lpstr>
      <vt:lpstr>Response Status Codes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Testing</dc:title>
  <dc:creator>Cheriyan, Rincy</dc:creator>
  <cp:lastModifiedBy>Cheriyan, Rincy</cp:lastModifiedBy>
  <cp:revision>26</cp:revision>
  <dcterms:created xsi:type="dcterms:W3CDTF">2019-07-01T12:08:40Z</dcterms:created>
  <dcterms:modified xsi:type="dcterms:W3CDTF">2020-04-06T06:25:51Z</dcterms:modified>
</cp:coreProperties>
</file>