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6" r:id="rId10"/>
    <p:sldId id="269" r:id="rId11"/>
    <p:sldId id="268" r:id="rId12"/>
    <p:sldId id="270" r:id="rId13"/>
    <p:sldId id="283" r:id="rId14"/>
    <p:sldId id="271" r:id="rId15"/>
    <p:sldId id="272" r:id="rId16"/>
    <p:sldId id="273" r:id="rId17"/>
    <p:sldId id="274" r:id="rId18"/>
    <p:sldId id="275" r:id="rId19"/>
    <p:sldId id="276" r:id="rId20"/>
    <p:sldId id="277" r:id="rId21"/>
    <p:sldId id="280" r:id="rId22"/>
    <p:sldId id="279"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25B0A0-448E-A2A2-8919-46ECD852A2CC}" v="126" dt="2022-09-11T16:36:57.121"/>
    <p1510:client id="{F2844D9B-EE75-EE5D-A58A-06BBB76CF099}" v="14" dt="2022-09-11T10:12:45.934"/>
    <p1510:client id="{FFDD1FC9-A498-63BF-7BE8-478B5E4D359C}" v="5" dt="2022-09-11T10:15:53.1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22A6310-CC09-4A85-A4FE-9873553BC839}" type="doc">
      <dgm:prSet loTypeId="urn:microsoft.com/office/officeart/2018/2/layout/IconLabelList" loCatId="icon" qsTypeId="urn:microsoft.com/office/officeart/2005/8/quickstyle/simple1#1" qsCatId="simple" csTypeId="urn:microsoft.com/office/officeart/2018/5/colors/Iconchunking_neutralbg_colorful1" csCatId="colorful" phldr="1"/>
      <dgm:spPr/>
      <dgm:t>
        <a:bodyPr/>
        <a:lstStyle/>
        <a:p>
          <a:endParaRPr lang="en-US"/>
        </a:p>
      </dgm:t>
    </dgm:pt>
    <dgm:pt modelId="{63E20AE5-8B96-4699-AB4B-81BFCEDEE0BD}">
      <dgm:prSet/>
      <dgm:spPr/>
      <dgm:t>
        <a:bodyPr/>
        <a:lstStyle/>
        <a:p>
          <a:pPr>
            <a:lnSpc>
              <a:spcPct val="100000"/>
            </a:lnSpc>
          </a:pPr>
          <a:r>
            <a:rPr lang="en-US"/>
            <a:t>Path pushing</a:t>
          </a:r>
          <a:r>
            <a:rPr lang="en-US">
              <a:latin typeface="Calibri Light"/>
            </a:rPr>
            <a:t> </a:t>
          </a:r>
          <a:endParaRPr lang="en-US"/>
        </a:p>
      </dgm:t>
    </dgm:pt>
    <dgm:pt modelId="{7739FC86-F500-4117-87FB-B88AD0DB62DD}" type="parTrans" cxnId="{912C74BE-C98C-4E75-BFF8-D6FC0A4965D2}">
      <dgm:prSet/>
      <dgm:spPr/>
      <dgm:t>
        <a:bodyPr/>
        <a:lstStyle/>
        <a:p>
          <a:endParaRPr lang="en-US"/>
        </a:p>
      </dgm:t>
    </dgm:pt>
    <dgm:pt modelId="{6371C330-D6DE-45CF-A365-6B5C4C1A06B9}" type="sibTrans" cxnId="{912C74BE-C98C-4E75-BFF8-D6FC0A4965D2}">
      <dgm:prSet/>
      <dgm:spPr/>
      <dgm:t>
        <a:bodyPr/>
        <a:lstStyle/>
        <a:p>
          <a:endParaRPr lang="en-US"/>
        </a:p>
      </dgm:t>
    </dgm:pt>
    <dgm:pt modelId="{90530183-E4DB-446C-BA96-362F7C6F3AA7}">
      <dgm:prSet/>
      <dgm:spPr/>
      <dgm:t>
        <a:bodyPr/>
        <a:lstStyle/>
        <a:p>
          <a:pPr>
            <a:lnSpc>
              <a:spcPct val="100000"/>
            </a:lnSpc>
          </a:pPr>
          <a:r>
            <a:rPr lang="en-US"/>
            <a:t>Edge chasseing</a:t>
          </a:r>
          <a:r>
            <a:rPr lang="en-US">
              <a:latin typeface="Calibri Light"/>
            </a:rPr>
            <a:t> </a:t>
          </a:r>
          <a:endParaRPr lang="en-US"/>
        </a:p>
      </dgm:t>
    </dgm:pt>
    <dgm:pt modelId="{25C85C12-7234-4CD6-9FD8-8CAF738F5936}" type="parTrans" cxnId="{C6BF951A-0058-4F7D-826A-BC3D74389700}">
      <dgm:prSet/>
      <dgm:spPr/>
      <dgm:t>
        <a:bodyPr/>
        <a:lstStyle/>
        <a:p>
          <a:endParaRPr lang="en-US"/>
        </a:p>
      </dgm:t>
    </dgm:pt>
    <dgm:pt modelId="{7A4E67E0-4622-47FA-B127-34BB011F0490}" type="sibTrans" cxnId="{C6BF951A-0058-4F7D-826A-BC3D74389700}">
      <dgm:prSet/>
      <dgm:spPr/>
      <dgm:t>
        <a:bodyPr/>
        <a:lstStyle/>
        <a:p>
          <a:endParaRPr lang="en-US"/>
        </a:p>
      </dgm:t>
    </dgm:pt>
    <dgm:pt modelId="{63466F9A-39D2-45E4-A615-301FC0926C6B}">
      <dgm:prSet/>
      <dgm:spPr/>
      <dgm:t>
        <a:bodyPr/>
        <a:lstStyle/>
        <a:p>
          <a:pPr>
            <a:lnSpc>
              <a:spcPct val="100000"/>
            </a:lnSpc>
          </a:pPr>
          <a:r>
            <a:rPr lang="en-US"/>
            <a:t>Diffusion computation</a:t>
          </a:r>
          <a:r>
            <a:rPr lang="en-US">
              <a:latin typeface="Calibri Light"/>
            </a:rPr>
            <a:t> </a:t>
          </a:r>
          <a:endParaRPr lang="en-US"/>
        </a:p>
      </dgm:t>
    </dgm:pt>
    <dgm:pt modelId="{9EA18CE1-80CC-4593-8283-B3FD566A8774}" type="parTrans" cxnId="{2B3CBC2A-374D-4869-892B-5C3505AC775D}">
      <dgm:prSet/>
      <dgm:spPr/>
      <dgm:t>
        <a:bodyPr/>
        <a:lstStyle/>
        <a:p>
          <a:endParaRPr lang="en-US"/>
        </a:p>
      </dgm:t>
    </dgm:pt>
    <dgm:pt modelId="{05EBE561-F093-4D95-9CA7-82183CB7C1D2}" type="sibTrans" cxnId="{2B3CBC2A-374D-4869-892B-5C3505AC775D}">
      <dgm:prSet/>
      <dgm:spPr/>
      <dgm:t>
        <a:bodyPr/>
        <a:lstStyle/>
        <a:p>
          <a:endParaRPr lang="en-US"/>
        </a:p>
      </dgm:t>
    </dgm:pt>
    <dgm:pt modelId="{97E02659-BB9A-4052-980A-3C861077D1FA}">
      <dgm:prSet/>
      <dgm:spPr/>
      <dgm:t>
        <a:bodyPr/>
        <a:lstStyle/>
        <a:p>
          <a:pPr>
            <a:lnSpc>
              <a:spcPct val="100000"/>
            </a:lnSpc>
          </a:pPr>
          <a:r>
            <a:rPr lang="en-US"/>
            <a:t>And global state </a:t>
          </a:r>
          <a:r>
            <a:rPr lang="en-US">
              <a:latin typeface="Calibri Light"/>
            </a:rPr>
            <a:t>detection-based</a:t>
          </a:r>
          <a:r>
            <a:rPr lang="en-US"/>
            <a:t> </a:t>
          </a:r>
          <a:r>
            <a:rPr lang="en-US">
              <a:latin typeface="Calibri Light"/>
            </a:rPr>
            <a:t>algorithm</a:t>
          </a:r>
          <a:r>
            <a:rPr lang="en-US"/>
            <a:t> </a:t>
          </a:r>
        </a:p>
      </dgm:t>
    </dgm:pt>
    <dgm:pt modelId="{1E26CFFA-8A3C-4072-9299-7A1739458354}" type="parTrans" cxnId="{3FDC3089-82E3-4B38-88B8-1AFD26165338}">
      <dgm:prSet/>
      <dgm:spPr/>
      <dgm:t>
        <a:bodyPr/>
        <a:lstStyle/>
        <a:p>
          <a:endParaRPr lang="en-US"/>
        </a:p>
      </dgm:t>
    </dgm:pt>
    <dgm:pt modelId="{19DA2BD6-67CA-4CE3-A1AD-7296A3832549}" type="sibTrans" cxnId="{3FDC3089-82E3-4B38-88B8-1AFD26165338}">
      <dgm:prSet/>
      <dgm:spPr/>
      <dgm:t>
        <a:bodyPr/>
        <a:lstStyle/>
        <a:p>
          <a:endParaRPr lang="en-US"/>
        </a:p>
      </dgm:t>
    </dgm:pt>
    <dgm:pt modelId="{BDE8EFC1-505C-44C2-B7D6-8C3525BC31C2}" type="pres">
      <dgm:prSet presAssocID="{522A6310-CC09-4A85-A4FE-9873553BC839}" presName="root" presStyleCnt="0">
        <dgm:presLayoutVars>
          <dgm:dir/>
          <dgm:resizeHandles val="exact"/>
        </dgm:presLayoutVars>
      </dgm:prSet>
      <dgm:spPr/>
    </dgm:pt>
    <dgm:pt modelId="{EC558A0D-9380-431B-8C67-5E0EF5D01E0C}" type="pres">
      <dgm:prSet presAssocID="{63E20AE5-8B96-4699-AB4B-81BFCEDEE0BD}" presName="compNode" presStyleCnt="0"/>
      <dgm:spPr/>
    </dgm:pt>
    <dgm:pt modelId="{99A32801-78CD-476D-A489-4CF3210A40B1}" type="pres">
      <dgm:prSet presAssocID="{63E20AE5-8B96-4699-AB4B-81BFCEDEE0B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83E89E01-99AC-4382-9F11-CCE1D332414E}" type="pres">
      <dgm:prSet presAssocID="{63E20AE5-8B96-4699-AB4B-81BFCEDEE0BD}" presName="spaceRect" presStyleCnt="0"/>
      <dgm:spPr/>
    </dgm:pt>
    <dgm:pt modelId="{04B98F88-96EE-41F9-A60B-9FF8FB893E1E}" type="pres">
      <dgm:prSet presAssocID="{63E20AE5-8B96-4699-AB4B-81BFCEDEE0BD}" presName="textRect" presStyleLbl="revTx" presStyleIdx="0" presStyleCnt="4">
        <dgm:presLayoutVars>
          <dgm:chMax val="1"/>
          <dgm:chPref val="1"/>
        </dgm:presLayoutVars>
      </dgm:prSet>
      <dgm:spPr/>
    </dgm:pt>
    <dgm:pt modelId="{800CB0B4-15C9-4C7C-9317-84F462F709A0}" type="pres">
      <dgm:prSet presAssocID="{6371C330-D6DE-45CF-A365-6B5C4C1A06B9}" presName="sibTrans" presStyleCnt="0"/>
      <dgm:spPr/>
    </dgm:pt>
    <dgm:pt modelId="{C8B9DF8F-2359-4510-997F-759911D594AD}" type="pres">
      <dgm:prSet presAssocID="{90530183-E4DB-446C-BA96-362F7C6F3AA7}" presName="compNode" presStyleCnt="0"/>
      <dgm:spPr/>
    </dgm:pt>
    <dgm:pt modelId="{DDBE30F1-7AAF-46B7-9B9C-B34F368BF179}" type="pres">
      <dgm:prSet presAssocID="{90530183-E4DB-446C-BA96-362F7C6F3AA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C9FB0663-0BB6-44CA-ADA5-1633526001E2}" type="pres">
      <dgm:prSet presAssocID="{90530183-E4DB-446C-BA96-362F7C6F3AA7}" presName="spaceRect" presStyleCnt="0"/>
      <dgm:spPr/>
    </dgm:pt>
    <dgm:pt modelId="{4B3CD077-DD2D-4653-B9AC-B4CD0D7EF8E1}" type="pres">
      <dgm:prSet presAssocID="{90530183-E4DB-446C-BA96-362F7C6F3AA7}" presName="textRect" presStyleLbl="revTx" presStyleIdx="1" presStyleCnt="4">
        <dgm:presLayoutVars>
          <dgm:chMax val="1"/>
          <dgm:chPref val="1"/>
        </dgm:presLayoutVars>
      </dgm:prSet>
      <dgm:spPr/>
    </dgm:pt>
    <dgm:pt modelId="{19CCC3CD-899D-4270-952F-2ABD818E7B25}" type="pres">
      <dgm:prSet presAssocID="{7A4E67E0-4622-47FA-B127-34BB011F0490}" presName="sibTrans" presStyleCnt="0"/>
      <dgm:spPr/>
    </dgm:pt>
    <dgm:pt modelId="{619471CF-5B43-4B36-ACEA-8EE3F8E4007F}" type="pres">
      <dgm:prSet presAssocID="{63466F9A-39D2-45E4-A615-301FC0926C6B}" presName="compNode" presStyleCnt="0"/>
      <dgm:spPr/>
    </dgm:pt>
    <dgm:pt modelId="{E7BD2007-84B2-442D-B660-B787312AE3AC}" type="pres">
      <dgm:prSet presAssocID="{63466F9A-39D2-45E4-A615-301FC0926C6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pt>
    <dgm:pt modelId="{D9E22532-3C65-4CA1-A36A-3DA9E1ADC8DF}" type="pres">
      <dgm:prSet presAssocID="{63466F9A-39D2-45E4-A615-301FC0926C6B}" presName="spaceRect" presStyleCnt="0"/>
      <dgm:spPr/>
    </dgm:pt>
    <dgm:pt modelId="{019D74C5-518B-4D6A-BCAF-89A2BB39D68F}" type="pres">
      <dgm:prSet presAssocID="{63466F9A-39D2-45E4-A615-301FC0926C6B}" presName="textRect" presStyleLbl="revTx" presStyleIdx="2" presStyleCnt="4">
        <dgm:presLayoutVars>
          <dgm:chMax val="1"/>
          <dgm:chPref val="1"/>
        </dgm:presLayoutVars>
      </dgm:prSet>
      <dgm:spPr/>
    </dgm:pt>
    <dgm:pt modelId="{E4EEE3F0-DD2F-46F2-9B8D-30659F5EAC93}" type="pres">
      <dgm:prSet presAssocID="{05EBE561-F093-4D95-9CA7-82183CB7C1D2}" presName="sibTrans" presStyleCnt="0"/>
      <dgm:spPr/>
    </dgm:pt>
    <dgm:pt modelId="{AB70D08B-BB24-4877-8DA2-29760D871C62}" type="pres">
      <dgm:prSet presAssocID="{97E02659-BB9A-4052-980A-3C861077D1FA}" presName="compNode" presStyleCnt="0"/>
      <dgm:spPr/>
    </dgm:pt>
    <dgm:pt modelId="{7575D952-7F3A-489C-8FA6-9E802E080AAE}" type="pres">
      <dgm:prSet presAssocID="{97E02659-BB9A-4052-980A-3C861077D1F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pt>
    <dgm:pt modelId="{9936C713-498F-463F-BF1C-D92DB834D2AE}" type="pres">
      <dgm:prSet presAssocID="{97E02659-BB9A-4052-980A-3C861077D1FA}" presName="spaceRect" presStyleCnt="0"/>
      <dgm:spPr/>
    </dgm:pt>
    <dgm:pt modelId="{71F08867-FA73-4AB1-BAEE-58FFC22099E0}" type="pres">
      <dgm:prSet presAssocID="{97E02659-BB9A-4052-980A-3C861077D1FA}" presName="textRect" presStyleLbl="revTx" presStyleIdx="3" presStyleCnt="4">
        <dgm:presLayoutVars>
          <dgm:chMax val="1"/>
          <dgm:chPref val="1"/>
        </dgm:presLayoutVars>
      </dgm:prSet>
      <dgm:spPr/>
    </dgm:pt>
  </dgm:ptLst>
  <dgm:cxnLst>
    <dgm:cxn modelId="{C6BF951A-0058-4F7D-826A-BC3D74389700}" srcId="{522A6310-CC09-4A85-A4FE-9873553BC839}" destId="{90530183-E4DB-446C-BA96-362F7C6F3AA7}" srcOrd="1" destOrd="0" parTransId="{25C85C12-7234-4CD6-9FD8-8CAF738F5936}" sibTransId="{7A4E67E0-4622-47FA-B127-34BB011F0490}"/>
    <dgm:cxn modelId="{2B3CBC2A-374D-4869-892B-5C3505AC775D}" srcId="{522A6310-CC09-4A85-A4FE-9873553BC839}" destId="{63466F9A-39D2-45E4-A615-301FC0926C6B}" srcOrd="2" destOrd="0" parTransId="{9EA18CE1-80CC-4593-8283-B3FD566A8774}" sibTransId="{05EBE561-F093-4D95-9CA7-82183CB7C1D2}"/>
    <dgm:cxn modelId="{D507B63B-B520-4FE7-8EE6-0E05E2EAB4BC}" type="presOf" srcId="{63466F9A-39D2-45E4-A615-301FC0926C6B}" destId="{019D74C5-518B-4D6A-BCAF-89A2BB39D68F}" srcOrd="0" destOrd="0" presId="urn:microsoft.com/office/officeart/2018/2/layout/IconLabelList"/>
    <dgm:cxn modelId="{B623014F-978A-4ABE-B7E2-367672B6C286}" type="presOf" srcId="{90530183-E4DB-446C-BA96-362F7C6F3AA7}" destId="{4B3CD077-DD2D-4653-B9AC-B4CD0D7EF8E1}" srcOrd="0" destOrd="0" presId="urn:microsoft.com/office/officeart/2018/2/layout/IconLabelList"/>
    <dgm:cxn modelId="{1B531F57-697F-4A09-AAC2-E974ACC7DFFC}" type="presOf" srcId="{522A6310-CC09-4A85-A4FE-9873553BC839}" destId="{BDE8EFC1-505C-44C2-B7D6-8C3525BC31C2}" srcOrd="0" destOrd="0" presId="urn:microsoft.com/office/officeart/2018/2/layout/IconLabelList"/>
    <dgm:cxn modelId="{767CF57D-2816-44F3-8892-D027CFCC97DB}" type="presOf" srcId="{63E20AE5-8B96-4699-AB4B-81BFCEDEE0BD}" destId="{04B98F88-96EE-41F9-A60B-9FF8FB893E1E}" srcOrd="0" destOrd="0" presId="urn:microsoft.com/office/officeart/2018/2/layout/IconLabelList"/>
    <dgm:cxn modelId="{3FDC3089-82E3-4B38-88B8-1AFD26165338}" srcId="{522A6310-CC09-4A85-A4FE-9873553BC839}" destId="{97E02659-BB9A-4052-980A-3C861077D1FA}" srcOrd="3" destOrd="0" parTransId="{1E26CFFA-8A3C-4072-9299-7A1739458354}" sibTransId="{19DA2BD6-67CA-4CE3-A1AD-7296A3832549}"/>
    <dgm:cxn modelId="{912C74BE-C98C-4E75-BFF8-D6FC0A4965D2}" srcId="{522A6310-CC09-4A85-A4FE-9873553BC839}" destId="{63E20AE5-8B96-4699-AB4B-81BFCEDEE0BD}" srcOrd="0" destOrd="0" parTransId="{7739FC86-F500-4117-87FB-B88AD0DB62DD}" sibTransId="{6371C330-D6DE-45CF-A365-6B5C4C1A06B9}"/>
    <dgm:cxn modelId="{766402BF-9EA7-4EF8-8FF2-DF1469E32A1F}" type="presOf" srcId="{97E02659-BB9A-4052-980A-3C861077D1FA}" destId="{71F08867-FA73-4AB1-BAEE-58FFC22099E0}" srcOrd="0" destOrd="0" presId="urn:microsoft.com/office/officeart/2018/2/layout/IconLabelList"/>
    <dgm:cxn modelId="{C929FCFE-E48B-4D0B-9EAC-940EA3C0BE16}" type="presParOf" srcId="{BDE8EFC1-505C-44C2-B7D6-8C3525BC31C2}" destId="{EC558A0D-9380-431B-8C67-5E0EF5D01E0C}" srcOrd="0" destOrd="0" presId="urn:microsoft.com/office/officeart/2018/2/layout/IconLabelList"/>
    <dgm:cxn modelId="{85D59468-5B9E-4DC0-8416-D2EC82728CED}" type="presParOf" srcId="{EC558A0D-9380-431B-8C67-5E0EF5D01E0C}" destId="{99A32801-78CD-476D-A489-4CF3210A40B1}" srcOrd="0" destOrd="0" presId="urn:microsoft.com/office/officeart/2018/2/layout/IconLabelList"/>
    <dgm:cxn modelId="{052EA963-36C4-423C-9E68-24B86499E941}" type="presParOf" srcId="{EC558A0D-9380-431B-8C67-5E0EF5D01E0C}" destId="{83E89E01-99AC-4382-9F11-CCE1D332414E}" srcOrd="1" destOrd="0" presId="urn:microsoft.com/office/officeart/2018/2/layout/IconLabelList"/>
    <dgm:cxn modelId="{ABD5FD5F-727A-40C9-A68A-0358F0DC77C0}" type="presParOf" srcId="{EC558A0D-9380-431B-8C67-5E0EF5D01E0C}" destId="{04B98F88-96EE-41F9-A60B-9FF8FB893E1E}" srcOrd="2" destOrd="0" presId="urn:microsoft.com/office/officeart/2018/2/layout/IconLabelList"/>
    <dgm:cxn modelId="{E21640A4-8C8C-43DD-ABD6-5B62012F559E}" type="presParOf" srcId="{BDE8EFC1-505C-44C2-B7D6-8C3525BC31C2}" destId="{800CB0B4-15C9-4C7C-9317-84F462F709A0}" srcOrd="1" destOrd="0" presId="urn:microsoft.com/office/officeart/2018/2/layout/IconLabelList"/>
    <dgm:cxn modelId="{FA5B7104-D1FE-4E03-A0B1-77669B938077}" type="presParOf" srcId="{BDE8EFC1-505C-44C2-B7D6-8C3525BC31C2}" destId="{C8B9DF8F-2359-4510-997F-759911D594AD}" srcOrd="2" destOrd="0" presId="urn:microsoft.com/office/officeart/2018/2/layout/IconLabelList"/>
    <dgm:cxn modelId="{6E6C7D28-A03B-47E4-BB2F-175348B22CA2}" type="presParOf" srcId="{C8B9DF8F-2359-4510-997F-759911D594AD}" destId="{DDBE30F1-7AAF-46B7-9B9C-B34F368BF179}" srcOrd="0" destOrd="0" presId="urn:microsoft.com/office/officeart/2018/2/layout/IconLabelList"/>
    <dgm:cxn modelId="{24AF3CF6-36DC-4DCF-9634-EA7159F7541A}" type="presParOf" srcId="{C8B9DF8F-2359-4510-997F-759911D594AD}" destId="{C9FB0663-0BB6-44CA-ADA5-1633526001E2}" srcOrd="1" destOrd="0" presId="urn:microsoft.com/office/officeart/2018/2/layout/IconLabelList"/>
    <dgm:cxn modelId="{AF8C0587-6137-41A6-B37D-FDB006E54901}" type="presParOf" srcId="{C8B9DF8F-2359-4510-997F-759911D594AD}" destId="{4B3CD077-DD2D-4653-B9AC-B4CD0D7EF8E1}" srcOrd="2" destOrd="0" presId="urn:microsoft.com/office/officeart/2018/2/layout/IconLabelList"/>
    <dgm:cxn modelId="{849975D1-3CC5-4F3B-B679-5A8ADD11BC91}" type="presParOf" srcId="{BDE8EFC1-505C-44C2-B7D6-8C3525BC31C2}" destId="{19CCC3CD-899D-4270-952F-2ABD818E7B25}" srcOrd="3" destOrd="0" presId="urn:microsoft.com/office/officeart/2018/2/layout/IconLabelList"/>
    <dgm:cxn modelId="{A5623DB3-1B2C-4BA9-A210-86DDB7091679}" type="presParOf" srcId="{BDE8EFC1-505C-44C2-B7D6-8C3525BC31C2}" destId="{619471CF-5B43-4B36-ACEA-8EE3F8E4007F}" srcOrd="4" destOrd="0" presId="urn:microsoft.com/office/officeart/2018/2/layout/IconLabelList"/>
    <dgm:cxn modelId="{AF3AD5E9-1466-4E65-B373-60DD57030AB0}" type="presParOf" srcId="{619471CF-5B43-4B36-ACEA-8EE3F8E4007F}" destId="{E7BD2007-84B2-442D-B660-B787312AE3AC}" srcOrd="0" destOrd="0" presId="urn:microsoft.com/office/officeart/2018/2/layout/IconLabelList"/>
    <dgm:cxn modelId="{0E7B0FFF-2887-454A-B542-8F5CBC47D4DC}" type="presParOf" srcId="{619471CF-5B43-4B36-ACEA-8EE3F8E4007F}" destId="{D9E22532-3C65-4CA1-A36A-3DA9E1ADC8DF}" srcOrd="1" destOrd="0" presId="urn:microsoft.com/office/officeart/2018/2/layout/IconLabelList"/>
    <dgm:cxn modelId="{F3BFC737-CFED-4B6B-85B4-50B55C4E32CC}" type="presParOf" srcId="{619471CF-5B43-4B36-ACEA-8EE3F8E4007F}" destId="{019D74C5-518B-4D6A-BCAF-89A2BB39D68F}" srcOrd="2" destOrd="0" presId="urn:microsoft.com/office/officeart/2018/2/layout/IconLabelList"/>
    <dgm:cxn modelId="{C00964BE-2034-4E04-B0C4-68457DAFF2D6}" type="presParOf" srcId="{BDE8EFC1-505C-44C2-B7D6-8C3525BC31C2}" destId="{E4EEE3F0-DD2F-46F2-9B8D-30659F5EAC93}" srcOrd="5" destOrd="0" presId="urn:microsoft.com/office/officeart/2018/2/layout/IconLabelList"/>
    <dgm:cxn modelId="{EE52CA61-9DDD-401A-95C6-BD1870BD7FCD}" type="presParOf" srcId="{BDE8EFC1-505C-44C2-B7D6-8C3525BC31C2}" destId="{AB70D08B-BB24-4877-8DA2-29760D871C62}" srcOrd="6" destOrd="0" presId="urn:microsoft.com/office/officeart/2018/2/layout/IconLabelList"/>
    <dgm:cxn modelId="{D1AEBE4F-446A-45E4-8D39-F177808FE7BE}" type="presParOf" srcId="{AB70D08B-BB24-4877-8DA2-29760D871C62}" destId="{7575D952-7F3A-489C-8FA6-9E802E080AAE}" srcOrd="0" destOrd="0" presId="urn:microsoft.com/office/officeart/2018/2/layout/IconLabelList"/>
    <dgm:cxn modelId="{331144D8-2259-4B50-87B4-556896B146C6}" type="presParOf" srcId="{AB70D08B-BB24-4877-8DA2-29760D871C62}" destId="{9936C713-498F-463F-BF1C-D92DB834D2AE}" srcOrd="1" destOrd="0" presId="urn:microsoft.com/office/officeart/2018/2/layout/IconLabelList"/>
    <dgm:cxn modelId="{A4821856-3B86-496B-848B-BC8B0DBCD91C}" type="presParOf" srcId="{AB70D08B-BB24-4877-8DA2-29760D871C62}" destId="{71F08867-FA73-4AB1-BAEE-58FFC22099E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A32801-78CD-476D-A489-4CF3210A40B1}">
      <dsp:nvSpPr>
        <dsp:cNvPr id="0" name=""/>
        <dsp:cNvSpPr/>
      </dsp:nvSpPr>
      <dsp:spPr>
        <a:xfrm>
          <a:off x="436221" y="1280186"/>
          <a:ext cx="711914" cy="7119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B98F88-96EE-41F9-A60B-9FF8FB893E1E}">
      <dsp:nvSpPr>
        <dsp:cNvPr id="0" name=""/>
        <dsp:cNvSpPr/>
      </dsp:nvSpPr>
      <dsp:spPr>
        <a:xfrm>
          <a:off x="1162" y="2241362"/>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Path pushing</a:t>
          </a:r>
          <a:r>
            <a:rPr lang="en-US" sz="1300" kern="1200">
              <a:latin typeface="Calibri Light"/>
            </a:rPr>
            <a:t> </a:t>
          </a:r>
          <a:endParaRPr lang="en-US" sz="1300" kern="1200"/>
        </a:p>
      </dsp:txBody>
      <dsp:txXfrm>
        <a:off x="1162" y="2241362"/>
        <a:ext cx="1582031" cy="632812"/>
      </dsp:txXfrm>
    </dsp:sp>
    <dsp:sp modelId="{DDBE30F1-7AAF-46B7-9B9C-B34F368BF179}">
      <dsp:nvSpPr>
        <dsp:cNvPr id="0" name=""/>
        <dsp:cNvSpPr/>
      </dsp:nvSpPr>
      <dsp:spPr>
        <a:xfrm>
          <a:off x="2295108" y="1280186"/>
          <a:ext cx="711914" cy="7119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3CD077-DD2D-4653-B9AC-B4CD0D7EF8E1}">
      <dsp:nvSpPr>
        <dsp:cNvPr id="0" name=""/>
        <dsp:cNvSpPr/>
      </dsp:nvSpPr>
      <dsp:spPr>
        <a:xfrm>
          <a:off x="1860049" y="2241362"/>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Edge chasseing</a:t>
          </a:r>
          <a:r>
            <a:rPr lang="en-US" sz="1300" kern="1200">
              <a:latin typeface="Calibri Light"/>
            </a:rPr>
            <a:t> </a:t>
          </a:r>
          <a:endParaRPr lang="en-US" sz="1300" kern="1200"/>
        </a:p>
      </dsp:txBody>
      <dsp:txXfrm>
        <a:off x="1860049" y="2241362"/>
        <a:ext cx="1582031" cy="632812"/>
      </dsp:txXfrm>
    </dsp:sp>
    <dsp:sp modelId="{E7BD2007-84B2-442D-B660-B787312AE3AC}">
      <dsp:nvSpPr>
        <dsp:cNvPr id="0" name=""/>
        <dsp:cNvSpPr/>
      </dsp:nvSpPr>
      <dsp:spPr>
        <a:xfrm>
          <a:off x="4153994" y="1280186"/>
          <a:ext cx="711914" cy="7119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9D74C5-518B-4D6A-BCAF-89A2BB39D68F}">
      <dsp:nvSpPr>
        <dsp:cNvPr id="0" name=""/>
        <dsp:cNvSpPr/>
      </dsp:nvSpPr>
      <dsp:spPr>
        <a:xfrm>
          <a:off x="3718936" y="2241362"/>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Diffusion computation</a:t>
          </a:r>
          <a:r>
            <a:rPr lang="en-US" sz="1300" kern="1200">
              <a:latin typeface="Calibri Light"/>
            </a:rPr>
            <a:t> </a:t>
          </a:r>
          <a:endParaRPr lang="en-US" sz="1300" kern="1200"/>
        </a:p>
      </dsp:txBody>
      <dsp:txXfrm>
        <a:off x="3718936" y="2241362"/>
        <a:ext cx="1582031" cy="632812"/>
      </dsp:txXfrm>
    </dsp:sp>
    <dsp:sp modelId="{7575D952-7F3A-489C-8FA6-9E802E080AAE}">
      <dsp:nvSpPr>
        <dsp:cNvPr id="0" name=""/>
        <dsp:cNvSpPr/>
      </dsp:nvSpPr>
      <dsp:spPr>
        <a:xfrm>
          <a:off x="6012881" y="1280186"/>
          <a:ext cx="711914" cy="71191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F08867-FA73-4AB1-BAEE-58FFC22099E0}">
      <dsp:nvSpPr>
        <dsp:cNvPr id="0" name=""/>
        <dsp:cNvSpPr/>
      </dsp:nvSpPr>
      <dsp:spPr>
        <a:xfrm>
          <a:off x="5577822" y="2241362"/>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And global state </a:t>
          </a:r>
          <a:r>
            <a:rPr lang="en-US" sz="1300" kern="1200">
              <a:latin typeface="Calibri Light"/>
            </a:rPr>
            <a:t>detection-based</a:t>
          </a:r>
          <a:r>
            <a:rPr lang="en-US" sz="1300" kern="1200"/>
            <a:t> </a:t>
          </a:r>
          <a:r>
            <a:rPr lang="en-US" sz="1300" kern="1200">
              <a:latin typeface="Calibri Light"/>
            </a:rPr>
            <a:t>algorithm</a:t>
          </a:r>
          <a:r>
            <a:rPr lang="en-US" sz="1300" kern="1200"/>
            <a:t> </a:t>
          </a:r>
        </a:p>
      </dsp:txBody>
      <dsp:txXfrm>
        <a:off x="5577822" y="2241362"/>
        <a:ext cx="1582031" cy="63281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off" val="ctr"/>
          <dgm:param type="contDir" val="sameDir"/>
          <dgm:param type="grDir" val="tL"/>
          <dgm:param type="flowDir" val="row"/>
          <dgm:param type="horzAlign" val="ctr"/>
          <dgm:param type="vertAlign" val="mid"/>
        </dgm:alg>
      </dgm:if>
      <dgm:else name="Name2">
        <dgm:alg type="snake">
          <dgm:param type="off" val="ctr"/>
          <dgm:param type="contDir" val="sameDir"/>
          <dgm:param type="grDir" val="tR"/>
          <dgm:param type="flowDir" val="row"/>
          <dgm:param type="horzAlign" val="ctr"/>
          <dgm:param type="vertAlign" val="mid"/>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9/11/2022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9/11/2022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p:cNvSpPr>
            <a:spLocks noGrp="1" noRot="1" noChangeAspect="1" noMove="1" noResize="1" noEditPoints="1" noAdjustHandles="1" noChangeArrowheads="1" noChangeShapeType="1" noTextEdit="1"/>
          </p:cNvSpPr>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Lock"/>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49045" y="1472476"/>
            <a:ext cx="3789988" cy="3789988"/>
          </a:xfrm>
          <a:prstGeom prst="rect">
            <a:avLst/>
          </a:prstGeom>
        </p:spPr>
      </p:pic>
      <p:sp>
        <p:nvSpPr>
          <p:cNvPr id="19" name="Freeform: Shape 18"/>
          <p:cNvSpPr>
            <a:spLocks noGrp="1" noRot="1" noChangeAspect="1" noMove="1" noResize="1" noEditPoints="1" noAdjustHandles="1" noChangeArrowheads="1" noChangeShapeType="1" noTextEdit="1"/>
          </p:cNvSpPr>
          <p:nvPr/>
        </p:nvSpPr>
        <p:spPr>
          <a:xfrm flipV="1">
            <a:off x="0" y="-478"/>
            <a:ext cx="8896786" cy="6858478"/>
          </a:xfrm>
          <a:custGeom>
            <a:avLst/>
            <a:gdLst>
              <a:gd name="connsiteX0" fmla="*/ 1472231 w 8896786"/>
              <a:gd name="connsiteY0" fmla="*/ 6858478 h 6858478"/>
              <a:gd name="connsiteX1" fmla="*/ 8896786 w 8896786"/>
              <a:gd name="connsiteY1" fmla="*/ 6858478 h 6858478"/>
              <a:gd name="connsiteX2" fmla="*/ 5720411 w 8896786"/>
              <a:gd name="connsiteY2" fmla="*/ 0 h 6858478"/>
              <a:gd name="connsiteX3" fmla="*/ 5714834 w 8896786"/>
              <a:gd name="connsiteY3" fmla="*/ 0 h 6858478"/>
              <a:gd name="connsiteX4" fmla="*/ 4648606 w 8896786"/>
              <a:gd name="connsiteY4" fmla="*/ 0 h 6858478"/>
              <a:gd name="connsiteX5" fmla="*/ 0 w 8896786"/>
              <a:gd name="connsiteY5" fmla="*/ 0 h 6858478"/>
              <a:gd name="connsiteX6" fmla="*/ 0 w 8896786"/>
              <a:gd name="connsiteY6" fmla="*/ 6857915 h 6858478"/>
              <a:gd name="connsiteX7" fmla="*/ 1472491 w 8896786"/>
              <a:gd name="connsiteY7" fmla="*/ 6857915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96786" h="6858478">
                <a:moveTo>
                  <a:pt x="1472231" y="6858478"/>
                </a:moveTo>
                <a:lnTo>
                  <a:pt x="8896786" y="6858478"/>
                </a:lnTo>
                <a:lnTo>
                  <a:pt x="5720411" y="0"/>
                </a:lnTo>
                <a:lnTo>
                  <a:pt x="5714834" y="0"/>
                </a:lnTo>
                <a:lnTo>
                  <a:pt x="4648606" y="0"/>
                </a:lnTo>
                <a:lnTo>
                  <a:pt x="0" y="0"/>
                </a:lnTo>
                <a:lnTo>
                  <a:pt x="0" y="6857915"/>
                </a:lnTo>
                <a:lnTo>
                  <a:pt x="1472491" y="6857915"/>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20"/>
          <p:cNvSpPr>
            <a:spLocks noGrp="1" noRot="1" noChangeAspect="1" noMove="1" noResize="1" noEditPoints="1" noAdjustHandles="1" noChangeArrowheads="1" noChangeShapeType="1" noTextEdit="1"/>
          </p:cNvSpPr>
          <p:nvPr/>
        </p:nvSpPr>
        <p:spPr>
          <a:xfrm flipV="1">
            <a:off x="0" y="-479"/>
            <a:ext cx="8096249" cy="6858479"/>
          </a:xfrm>
          <a:custGeom>
            <a:avLst/>
            <a:gdLst>
              <a:gd name="connsiteX0" fmla="*/ 0 w 8096249"/>
              <a:gd name="connsiteY0" fmla="*/ 6858479 h 6858479"/>
              <a:gd name="connsiteX1" fmla="*/ 2130297 w 8096249"/>
              <a:gd name="connsiteY1" fmla="*/ 6858479 h 6858479"/>
              <a:gd name="connsiteX2" fmla="*/ 2130297 w 8096249"/>
              <a:gd name="connsiteY2" fmla="*/ 6858478 h 6858479"/>
              <a:gd name="connsiteX3" fmla="*/ 8096249 w 8096249"/>
              <a:gd name="connsiteY3" fmla="*/ 6858478 h 6858479"/>
              <a:gd name="connsiteX4" fmla="*/ 4919874 w 8096249"/>
              <a:gd name="connsiteY4" fmla="*/ 0 h 6858479"/>
              <a:gd name="connsiteX5" fmla="*/ 4914297 w 8096249"/>
              <a:gd name="connsiteY5" fmla="*/ 0 h 6858479"/>
              <a:gd name="connsiteX6" fmla="*/ 3848069 w 8096249"/>
              <a:gd name="connsiteY6" fmla="*/ 0 h 6858479"/>
              <a:gd name="connsiteX7" fmla="*/ 18197 w 8096249"/>
              <a:gd name="connsiteY7" fmla="*/ 0 h 6858479"/>
              <a:gd name="connsiteX8" fmla="*/ 18197 w 8096249"/>
              <a:gd name="connsiteY8" fmla="*/ 479 h 6858479"/>
              <a:gd name="connsiteX9" fmla="*/ 0 w 8096249"/>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96249" h="6858479">
                <a:moveTo>
                  <a:pt x="0" y="6858479"/>
                </a:moveTo>
                <a:lnTo>
                  <a:pt x="2130297" y="6858479"/>
                </a:lnTo>
                <a:lnTo>
                  <a:pt x="2130297" y="6858478"/>
                </a:lnTo>
                <a:lnTo>
                  <a:pt x="8096249" y="6858478"/>
                </a:lnTo>
                <a:lnTo>
                  <a:pt x="4919874" y="0"/>
                </a:lnTo>
                <a:lnTo>
                  <a:pt x="4914297" y="0"/>
                </a:lnTo>
                <a:lnTo>
                  <a:pt x="3848069" y="0"/>
                </a:lnTo>
                <a:lnTo>
                  <a:pt x="18197" y="0"/>
                </a:lnTo>
                <a:lnTo>
                  <a:pt x="18197" y="479"/>
                </a:lnTo>
                <a:lnTo>
                  <a:pt x="0"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804672" y="877824"/>
            <a:ext cx="5294376" cy="3072384"/>
          </a:xfrm>
        </p:spPr>
        <p:txBody>
          <a:bodyPr anchor="b">
            <a:normAutofit/>
          </a:bodyPr>
          <a:lstStyle/>
          <a:p>
            <a:pPr algn="l"/>
            <a:r>
              <a:rPr lang="en-US" sz="5400">
                <a:ea typeface="+mj-lt"/>
                <a:cs typeface="+mj-lt"/>
              </a:rPr>
              <a:t>Distributed Deadlock Detection Algorithms</a:t>
            </a:r>
            <a:endParaRPr lang="en-US" sz="5400">
              <a:cs typeface="Calibri Light"/>
            </a:endParaRPr>
          </a:p>
        </p:txBody>
      </p:sp>
      <p:sp>
        <p:nvSpPr>
          <p:cNvPr id="3" name="Subtitle 2"/>
          <p:cNvSpPr>
            <a:spLocks noGrp="1"/>
          </p:cNvSpPr>
          <p:nvPr>
            <p:ph type="subTitle" idx="1"/>
          </p:nvPr>
        </p:nvSpPr>
        <p:spPr>
          <a:xfrm>
            <a:off x="804672" y="4096512"/>
            <a:ext cx="4167376" cy="1155525"/>
          </a:xfrm>
        </p:spPr>
        <p:txBody>
          <a:bodyPr vert="horz" lIns="91440" tIns="45720" rIns="91440" bIns="45720" rtlCol="0" anchor="t">
            <a:normAutofit/>
          </a:bodyPr>
          <a:lstStyle/>
          <a:p>
            <a:pPr algn="l"/>
            <a:r>
              <a:rPr lang="en-US" sz="1900">
                <a:cs typeface="Calibri" panose="020F0502020204030204"/>
              </a:rPr>
              <a:t>BY </a:t>
            </a:r>
            <a:endParaRPr lang="en-US" sz="1900"/>
          </a:p>
          <a:p>
            <a:pPr algn="l"/>
            <a:r>
              <a:rPr lang="en-US" sz="1900">
                <a:cs typeface="Calibri" panose="020F0502020204030204"/>
              </a:rPr>
              <a:t>19125025 Krishn Odedara</a:t>
            </a:r>
          </a:p>
          <a:p>
            <a:pPr algn="l"/>
            <a:r>
              <a:rPr lang="en-US" sz="1900">
                <a:cs typeface="Calibri" panose="020F0502020204030204"/>
              </a:rPr>
              <a:t>19125036 Riya Hemrajani </a:t>
            </a:r>
          </a:p>
          <a:p>
            <a:pPr algn="l"/>
            <a:endParaRPr lang="en-US" sz="1900">
              <a:cs typeface="Calibri" panose="020F0502020204030204"/>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7"/>
          <p:cNvSpPr>
            <a:spLocks noGrp="1" noRot="1" noChangeAspect="1" noMove="1" noResize="1" noEditPoints="1" noAdjustHandles="1" noChangeArrowheads="1" noChangeShapeType="1" noTextEdit="1"/>
          </p:cNvSpPr>
          <p:nvPr/>
        </p:nvSpPr>
        <p:spPr>
          <a:xfrm flipV="1">
            <a:off x="1" y="845820"/>
            <a:ext cx="6087194" cy="5166360"/>
          </a:xfrm>
          <a:custGeom>
            <a:avLst/>
            <a:gdLst>
              <a:gd name="connsiteX0" fmla="*/ 0 w 6087194"/>
              <a:gd name="connsiteY0" fmla="*/ 0 h 5166360"/>
              <a:gd name="connsiteX1" fmla="*/ 155740 w 6087194"/>
              <a:gd name="connsiteY1" fmla="*/ 0 h 5166360"/>
              <a:gd name="connsiteX2" fmla="*/ 5867656 w 6087194"/>
              <a:gd name="connsiteY2" fmla="*/ 0 h 5166360"/>
              <a:gd name="connsiteX3" fmla="*/ 6087194 w 6087194"/>
              <a:gd name="connsiteY3" fmla="*/ 0 h 5166360"/>
              <a:gd name="connsiteX4" fmla="*/ 3693315 w 6087194"/>
              <a:gd name="connsiteY4" fmla="*/ 5166360 h 5166360"/>
              <a:gd name="connsiteX5" fmla="*/ 3473777 w 6087194"/>
              <a:gd name="connsiteY5" fmla="*/ 5166360 h 5166360"/>
              <a:gd name="connsiteX6" fmla="*/ 155740 w 6087194"/>
              <a:gd name="connsiteY6" fmla="*/ 5166360 h 5166360"/>
              <a:gd name="connsiteX7" fmla="*/ 0 w 6087194"/>
              <a:gd name="connsiteY7" fmla="*/ 516636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87194" h="5166360">
                <a:moveTo>
                  <a:pt x="0" y="0"/>
                </a:moveTo>
                <a:lnTo>
                  <a:pt x="155740" y="0"/>
                </a:lnTo>
                <a:lnTo>
                  <a:pt x="5867656" y="0"/>
                </a:lnTo>
                <a:lnTo>
                  <a:pt x="6087194" y="0"/>
                </a:lnTo>
                <a:lnTo>
                  <a:pt x="3693315" y="5166360"/>
                </a:lnTo>
                <a:lnTo>
                  <a:pt x="3473777" y="5166360"/>
                </a:lnTo>
                <a:lnTo>
                  <a:pt x="155740"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9"/>
          <p:cNvSpPr>
            <a:spLocks noGrp="1" noRot="1" noChangeAspect="1" noMove="1" noResize="1" noEditPoints="1" noAdjustHandles="1" noChangeArrowheads="1" noChangeShapeType="1" noTextEdit="1"/>
          </p:cNvSpPr>
          <p:nvPr/>
        </p:nvSpPr>
        <p:spPr>
          <a:xfrm flipV="1">
            <a:off x="3726915" y="844868"/>
            <a:ext cx="8465085" cy="5167312"/>
          </a:xfrm>
          <a:custGeom>
            <a:avLst/>
            <a:gdLst>
              <a:gd name="connsiteX0" fmla="*/ 0 w 8465085"/>
              <a:gd name="connsiteY0" fmla="*/ 952 h 5167312"/>
              <a:gd name="connsiteX1" fmla="*/ 1898594 w 8465085"/>
              <a:gd name="connsiteY1" fmla="*/ 952 h 5167312"/>
              <a:gd name="connsiteX2" fmla="*/ 1898594 w 8465085"/>
              <a:gd name="connsiteY2" fmla="*/ 0 h 5167312"/>
              <a:gd name="connsiteX3" fmla="*/ 0 w 8465085"/>
              <a:gd name="connsiteY3" fmla="*/ 0 h 5167312"/>
              <a:gd name="connsiteX4" fmla="*/ 221324 w 8465085"/>
              <a:gd name="connsiteY4" fmla="*/ 5167312 h 5167312"/>
              <a:gd name="connsiteX5" fmla="*/ 7243482 w 8465085"/>
              <a:gd name="connsiteY5" fmla="*/ 5167312 h 5167312"/>
              <a:gd name="connsiteX6" fmla="*/ 8465085 w 8465085"/>
              <a:gd name="connsiteY6" fmla="*/ 5167312 h 5167312"/>
              <a:gd name="connsiteX7" fmla="*/ 8465085 w 8465085"/>
              <a:gd name="connsiteY7" fmla="*/ 0 h 5167312"/>
              <a:gd name="connsiteX8" fmla="*/ 7243482 w 8465085"/>
              <a:gd name="connsiteY8" fmla="*/ 0 h 5167312"/>
              <a:gd name="connsiteX9" fmla="*/ 2610976 w 8465085"/>
              <a:gd name="connsiteY9" fmla="*/ 0 h 5167312"/>
              <a:gd name="connsiteX10" fmla="*/ 2610976 w 8465085"/>
              <a:gd name="connsiteY10" fmla="*/ 952 h 5167312"/>
              <a:gd name="connsiteX11" fmla="*/ 2615203 w 8465085"/>
              <a:gd name="connsiteY11"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5085" h="5167312">
                <a:moveTo>
                  <a:pt x="0" y="952"/>
                </a:moveTo>
                <a:lnTo>
                  <a:pt x="1898594" y="952"/>
                </a:lnTo>
                <a:lnTo>
                  <a:pt x="1898594" y="0"/>
                </a:lnTo>
                <a:lnTo>
                  <a:pt x="0" y="0"/>
                </a:lnTo>
                <a:close/>
                <a:moveTo>
                  <a:pt x="221324" y="5167312"/>
                </a:moveTo>
                <a:lnTo>
                  <a:pt x="7243482" y="5167312"/>
                </a:lnTo>
                <a:lnTo>
                  <a:pt x="8465085" y="5167312"/>
                </a:lnTo>
                <a:lnTo>
                  <a:pt x="8465085" y="0"/>
                </a:lnTo>
                <a:lnTo>
                  <a:pt x="7243482" y="0"/>
                </a:lnTo>
                <a:lnTo>
                  <a:pt x="2610976" y="0"/>
                </a:lnTo>
                <a:lnTo>
                  <a:pt x="2610976" y="952"/>
                </a:lnTo>
                <a:lnTo>
                  <a:pt x="2615203"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199" y="1841614"/>
            <a:ext cx="3409508" cy="3173819"/>
          </a:xfrm>
        </p:spPr>
        <p:txBody>
          <a:bodyPr>
            <a:normAutofit/>
          </a:bodyPr>
          <a:lstStyle/>
          <a:p>
            <a:r>
              <a:rPr lang="en-US">
                <a:solidFill>
                  <a:schemeClr val="bg1"/>
                </a:solidFill>
                <a:ea typeface="+mj-lt"/>
                <a:cs typeface="+mj-lt"/>
              </a:rPr>
              <a:t>Dead lock Detection </a:t>
            </a:r>
            <a:endParaRPr lang="en-US">
              <a:solidFill>
                <a:schemeClr val="bg1"/>
              </a:solidFill>
              <a:cs typeface="Calibri Light"/>
            </a:endParaRPr>
          </a:p>
        </p:txBody>
      </p:sp>
      <p:sp>
        <p:nvSpPr>
          <p:cNvPr id="3" name="Content Placeholder 2"/>
          <p:cNvSpPr>
            <a:spLocks noGrp="1"/>
          </p:cNvSpPr>
          <p:nvPr>
            <p:ph idx="1"/>
          </p:nvPr>
        </p:nvSpPr>
        <p:spPr>
          <a:xfrm>
            <a:off x="6096000" y="1137208"/>
            <a:ext cx="5257800" cy="4582632"/>
          </a:xfrm>
        </p:spPr>
        <p:txBody>
          <a:bodyPr vert="horz" lIns="91440" tIns="45720" rIns="91440" bIns="45720" rtlCol="0" anchor="ctr">
            <a:normAutofit/>
          </a:bodyPr>
          <a:lstStyle/>
          <a:p>
            <a:pPr marL="0" indent="0">
              <a:buNone/>
            </a:pPr>
            <a:endParaRPr lang="en-US" sz="2000">
              <a:cs typeface="Calibri" panose="020F0502020204030204"/>
            </a:endParaRPr>
          </a:p>
          <a:p>
            <a:pPr marL="0" indent="0">
              <a:buNone/>
            </a:pPr>
            <a:endParaRPr lang="en-US" sz="2000">
              <a:cs typeface="Calibri" panose="020F0502020204030204"/>
            </a:endParaRPr>
          </a:p>
          <a:p>
            <a:pPr marL="0" indent="0">
              <a:buNone/>
            </a:pPr>
            <a:r>
              <a:rPr lang="en-US" sz="2000">
                <a:cs typeface="Calibri" panose="020F0502020204030204"/>
              </a:rPr>
              <a:t>Deadlock detection requires examination of the status of process resource interactions for presence of cyclic wait.</a:t>
            </a:r>
            <a:endParaRPr lang="en-US">
              <a:cs typeface="Calibri" panose="020F0502020204030204"/>
            </a:endParaRPr>
          </a:p>
          <a:p>
            <a:pPr marL="0" indent="0">
              <a:buNone/>
            </a:pPr>
            <a:endParaRPr lang="en-US" sz="2000">
              <a:cs typeface="Calibri" panose="020F0502020204030204"/>
            </a:endParaRPr>
          </a:p>
          <a:p>
            <a:pPr>
              <a:buNone/>
            </a:pPr>
            <a:r>
              <a:rPr lang="en-US" sz="2000">
                <a:ea typeface="+mn-lt"/>
                <a:cs typeface="+mn-lt"/>
              </a:rPr>
              <a:t>Dead lock Detection is the best method </a:t>
            </a:r>
            <a:endParaRPr lang="en-US">
              <a:ea typeface="+mn-lt"/>
              <a:cs typeface="+mn-lt"/>
            </a:endParaRPr>
          </a:p>
          <a:p>
            <a:pPr>
              <a:buNone/>
            </a:pPr>
            <a:endParaRPr lang="en-US"/>
          </a:p>
          <a:p>
            <a:endParaRPr lang="en-US" sz="2000">
              <a:cs typeface="Calibri" panose="020F0502020204030204"/>
            </a:endParaRPr>
          </a:p>
          <a:p>
            <a:endParaRPr lang="en-US" sz="2000">
              <a:cs typeface="Calibri" panose="020F0502020204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7"/>
          <p:cNvSpPr>
            <a:spLocks noGrp="1" noRot="1" noChangeAspect="1" noMove="1" noResize="1" noEditPoints="1" noAdjustHandles="1" noChangeArrowheads="1" noChangeShapeType="1" noTextEdit="1"/>
          </p:cNvSpPr>
          <p:nvPr/>
        </p:nvSpPr>
        <p:spPr>
          <a:xfrm flipV="1">
            <a:off x="1" y="845820"/>
            <a:ext cx="6087194" cy="5166360"/>
          </a:xfrm>
          <a:custGeom>
            <a:avLst/>
            <a:gdLst>
              <a:gd name="connsiteX0" fmla="*/ 0 w 6087194"/>
              <a:gd name="connsiteY0" fmla="*/ 0 h 5166360"/>
              <a:gd name="connsiteX1" fmla="*/ 155740 w 6087194"/>
              <a:gd name="connsiteY1" fmla="*/ 0 h 5166360"/>
              <a:gd name="connsiteX2" fmla="*/ 5867656 w 6087194"/>
              <a:gd name="connsiteY2" fmla="*/ 0 h 5166360"/>
              <a:gd name="connsiteX3" fmla="*/ 6087194 w 6087194"/>
              <a:gd name="connsiteY3" fmla="*/ 0 h 5166360"/>
              <a:gd name="connsiteX4" fmla="*/ 3693315 w 6087194"/>
              <a:gd name="connsiteY4" fmla="*/ 5166360 h 5166360"/>
              <a:gd name="connsiteX5" fmla="*/ 3473777 w 6087194"/>
              <a:gd name="connsiteY5" fmla="*/ 5166360 h 5166360"/>
              <a:gd name="connsiteX6" fmla="*/ 155740 w 6087194"/>
              <a:gd name="connsiteY6" fmla="*/ 5166360 h 5166360"/>
              <a:gd name="connsiteX7" fmla="*/ 0 w 6087194"/>
              <a:gd name="connsiteY7" fmla="*/ 516636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87194" h="5166360">
                <a:moveTo>
                  <a:pt x="0" y="0"/>
                </a:moveTo>
                <a:lnTo>
                  <a:pt x="155740" y="0"/>
                </a:lnTo>
                <a:lnTo>
                  <a:pt x="5867656" y="0"/>
                </a:lnTo>
                <a:lnTo>
                  <a:pt x="6087194" y="0"/>
                </a:lnTo>
                <a:lnTo>
                  <a:pt x="3693315" y="5166360"/>
                </a:lnTo>
                <a:lnTo>
                  <a:pt x="3473777" y="5166360"/>
                </a:lnTo>
                <a:lnTo>
                  <a:pt x="155740"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9"/>
          <p:cNvSpPr>
            <a:spLocks noGrp="1" noRot="1" noChangeAspect="1" noMove="1" noResize="1" noEditPoints="1" noAdjustHandles="1" noChangeArrowheads="1" noChangeShapeType="1" noTextEdit="1"/>
          </p:cNvSpPr>
          <p:nvPr/>
        </p:nvSpPr>
        <p:spPr>
          <a:xfrm flipV="1">
            <a:off x="3726915" y="844868"/>
            <a:ext cx="8465085" cy="5167312"/>
          </a:xfrm>
          <a:custGeom>
            <a:avLst/>
            <a:gdLst>
              <a:gd name="connsiteX0" fmla="*/ 0 w 8465085"/>
              <a:gd name="connsiteY0" fmla="*/ 952 h 5167312"/>
              <a:gd name="connsiteX1" fmla="*/ 1898594 w 8465085"/>
              <a:gd name="connsiteY1" fmla="*/ 952 h 5167312"/>
              <a:gd name="connsiteX2" fmla="*/ 1898594 w 8465085"/>
              <a:gd name="connsiteY2" fmla="*/ 0 h 5167312"/>
              <a:gd name="connsiteX3" fmla="*/ 0 w 8465085"/>
              <a:gd name="connsiteY3" fmla="*/ 0 h 5167312"/>
              <a:gd name="connsiteX4" fmla="*/ 221324 w 8465085"/>
              <a:gd name="connsiteY4" fmla="*/ 5167312 h 5167312"/>
              <a:gd name="connsiteX5" fmla="*/ 7243482 w 8465085"/>
              <a:gd name="connsiteY5" fmla="*/ 5167312 h 5167312"/>
              <a:gd name="connsiteX6" fmla="*/ 8465085 w 8465085"/>
              <a:gd name="connsiteY6" fmla="*/ 5167312 h 5167312"/>
              <a:gd name="connsiteX7" fmla="*/ 8465085 w 8465085"/>
              <a:gd name="connsiteY7" fmla="*/ 0 h 5167312"/>
              <a:gd name="connsiteX8" fmla="*/ 7243482 w 8465085"/>
              <a:gd name="connsiteY8" fmla="*/ 0 h 5167312"/>
              <a:gd name="connsiteX9" fmla="*/ 2610976 w 8465085"/>
              <a:gd name="connsiteY9" fmla="*/ 0 h 5167312"/>
              <a:gd name="connsiteX10" fmla="*/ 2610976 w 8465085"/>
              <a:gd name="connsiteY10" fmla="*/ 952 h 5167312"/>
              <a:gd name="connsiteX11" fmla="*/ 2615203 w 8465085"/>
              <a:gd name="connsiteY11"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5085" h="5167312">
                <a:moveTo>
                  <a:pt x="0" y="952"/>
                </a:moveTo>
                <a:lnTo>
                  <a:pt x="1898594" y="952"/>
                </a:lnTo>
                <a:lnTo>
                  <a:pt x="1898594" y="0"/>
                </a:lnTo>
                <a:lnTo>
                  <a:pt x="0" y="0"/>
                </a:lnTo>
                <a:close/>
                <a:moveTo>
                  <a:pt x="221324" y="5167312"/>
                </a:moveTo>
                <a:lnTo>
                  <a:pt x="7243482" y="5167312"/>
                </a:lnTo>
                <a:lnTo>
                  <a:pt x="8465085" y="5167312"/>
                </a:lnTo>
                <a:lnTo>
                  <a:pt x="8465085" y="0"/>
                </a:lnTo>
                <a:lnTo>
                  <a:pt x="7243482" y="0"/>
                </a:lnTo>
                <a:lnTo>
                  <a:pt x="2610976" y="0"/>
                </a:lnTo>
                <a:lnTo>
                  <a:pt x="2610976" y="952"/>
                </a:lnTo>
                <a:lnTo>
                  <a:pt x="2615203"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199" y="1841614"/>
            <a:ext cx="3409508" cy="3173819"/>
          </a:xfrm>
        </p:spPr>
        <p:txBody>
          <a:bodyPr>
            <a:normAutofit/>
          </a:bodyPr>
          <a:lstStyle/>
          <a:p>
            <a:r>
              <a:rPr lang="en-US">
                <a:solidFill>
                  <a:schemeClr val="bg1"/>
                </a:solidFill>
                <a:ea typeface="+mj-lt"/>
                <a:cs typeface="+mj-lt"/>
              </a:rPr>
              <a:t>Dead lock avoidance </a:t>
            </a:r>
            <a:endParaRPr lang="en-US">
              <a:solidFill>
                <a:schemeClr val="bg1"/>
              </a:solidFill>
            </a:endParaRPr>
          </a:p>
        </p:txBody>
      </p:sp>
      <p:sp>
        <p:nvSpPr>
          <p:cNvPr id="3" name="Content Placeholder 2"/>
          <p:cNvSpPr>
            <a:spLocks noGrp="1"/>
          </p:cNvSpPr>
          <p:nvPr>
            <p:ph idx="1"/>
          </p:nvPr>
        </p:nvSpPr>
        <p:spPr>
          <a:xfrm>
            <a:off x="6096000" y="1137208"/>
            <a:ext cx="5257800" cy="4582632"/>
          </a:xfrm>
        </p:spPr>
        <p:txBody>
          <a:bodyPr vert="horz" lIns="91440" tIns="45720" rIns="91440" bIns="45720" rtlCol="0" anchor="ctr">
            <a:normAutofit/>
          </a:bodyPr>
          <a:lstStyle/>
          <a:p>
            <a:pPr marL="0" indent="0">
              <a:buNone/>
            </a:pPr>
            <a:r>
              <a:rPr lang="en-US" sz="2000">
                <a:cs typeface="Calibri" panose="020F0502020204030204"/>
              </a:rPr>
              <a:t>The resource will only be allocated if the final state will not result in a deadlock.</a:t>
            </a:r>
          </a:p>
          <a:p>
            <a:pPr marL="0" indent="0">
              <a:buNone/>
            </a:pPr>
            <a:r>
              <a:rPr lang="en-US" sz="2000">
                <a:cs typeface="Calibri" panose="020F0502020204030204"/>
              </a:rPr>
              <a:t>We can solve this deadlock by using Bankers Algo. which is also used for deadlock detection.</a:t>
            </a:r>
            <a:endParaRPr lang="en-US"/>
          </a:p>
          <a:p>
            <a:endParaRPr lang="en-US" sz="2000"/>
          </a:p>
          <a:p>
            <a:endParaRPr lang="en-US" sz="2000">
              <a:cs typeface="Calibri" panose="020F050202020403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p:cNvSpPr>
            <a:spLocks noGrp="1" noRot="1" noChangeAspect="1" noMove="1" noResize="1" noEditPoints="1" noAdjustHandles="1" noChangeArrowheads="1" noChangeShapeType="1" noTextEdit="1"/>
          </p:cNvSpPr>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p:cNvSpPr>
            <a:spLocks noGrp="1" noRot="1" noChangeAspect="1" noMove="1" noResize="1" noEditPoints="1" noAdjustHandles="1" noChangeArrowheads="1" noChangeShapeType="1" noTextEdit="1"/>
          </p:cNvSpPr>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704088"/>
            <a:ext cx="3529953" cy="2980944"/>
          </a:xfrm>
        </p:spPr>
        <p:txBody>
          <a:bodyPr>
            <a:normAutofit/>
          </a:bodyPr>
          <a:lstStyle/>
          <a:p>
            <a:r>
              <a:rPr lang="en-US">
                <a:solidFill>
                  <a:schemeClr val="bg1"/>
                </a:solidFill>
                <a:ea typeface="+mj-lt"/>
                <a:cs typeface="+mj-lt"/>
              </a:rPr>
              <a:t>Requirements that ever algorithm should follow </a:t>
            </a:r>
            <a:endParaRPr lang="en-US">
              <a:solidFill>
                <a:schemeClr val="bg1"/>
              </a:solidFill>
            </a:endParaRPr>
          </a:p>
        </p:txBody>
      </p:sp>
      <p:sp>
        <p:nvSpPr>
          <p:cNvPr id="3" name="Content Placeholder 2"/>
          <p:cNvSpPr>
            <a:spLocks noGrp="1"/>
          </p:cNvSpPr>
          <p:nvPr>
            <p:ph idx="1"/>
          </p:nvPr>
        </p:nvSpPr>
        <p:spPr>
          <a:xfrm>
            <a:off x="6212410" y="704088"/>
            <a:ext cx="5135293" cy="5248656"/>
          </a:xfrm>
        </p:spPr>
        <p:txBody>
          <a:bodyPr vert="horz" lIns="91440" tIns="45720" rIns="91440" bIns="45720" rtlCol="0" anchor="ctr">
            <a:normAutofit/>
          </a:bodyPr>
          <a:lstStyle/>
          <a:p>
            <a:pPr marL="0" indent="0">
              <a:buNone/>
            </a:pPr>
            <a:r>
              <a:rPr lang="en-US" sz="2400">
                <a:cs typeface="Calibri" panose="020F0502020204030204"/>
              </a:rPr>
              <a:t>Progress </a:t>
            </a:r>
            <a:endParaRPr lang="en-US" sz="2400"/>
          </a:p>
          <a:p>
            <a:pPr marL="0" indent="0">
              <a:buNone/>
            </a:pPr>
            <a:r>
              <a:rPr lang="en-US" sz="2400">
                <a:cs typeface="Calibri" panose="020F0502020204030204"/>
              </a:rPr>
              <a:t>All the dead locks should be detected by  any algorithm </a:t>
            </a:r>
          </a:p>
          <a:p>
            <a:endParaRPr lang="en-US" sz="2400"/>
          </a:p>
          <a:p>
            <a:pPr marL="0" indent="0">
              <a:buNone/>
            </a:pPr>
            <a:r>
              <a:rPr lang="en-US" sz="2400">
                <a:cs typeface="Calibri" panose="020F0502020204030204"/>
              </a:rPr>
              <a:t>Safety </a:t>
            </a:r>
          </a:p>
          <a:p>
            <a:pPr marL="0" indent="0">
              <a:buNone/>
            </a:pPr>
            <a:r>
              <a:rPr lang="en-US" sz="2400">
                <a:cs typeface="Calibri" panose="020F0502020204030204"/>
              </a:rPr>
              <a:t>No false deadlock should be detected by an algorithm </a:t>
            </a:r>
          </a:p>
          <a:p>
            <a:pPr marL="0" indent="0">
              <a:buNone/>
            </a:pPr>
            <a:r>
              <a:rPr lang="en-US" sz="2400">
                <a:cs typeface="Calibri" panose="020F0502020204030204"/>
              </a:rPr>
              <a:t>A false deadlock detected by the algorithm is known as phantom dead lock </a:t>
            </a:r>
          </a:p>
          <a:p>
            <a:endParaRPr lang="en-US" sz="2400">
              <a:cs typeface="Calibri" panose="020F0502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padlock art"/>
          <p:cNvPicPr>
            <a:picLocks noChangeAspect="1"/>
          </p:cNvPicPr>
          <p:nvPr/>
        </p:nvPicPr>
        <p:blipFill rotWithShape="1">
          <a:blip r:embed="rId2"/>
          <a:srcRect t="9091" r="15499" b="-3"/>
          <a:stretch>
            <a:fillRect/>
          </a:stretch>
        </p:blipFill>
        <p:spPr>
          <a:xfrm>
            <a:off x="4046002" y="10"/>
            <a:ext cx="8145998" cy="6857990"/>
          </a:xfrm>
          <a:prstGeom prst="rect">
            <a:avLst/>
          </a:prstGeom>
        </p:spPr>
      </p:pic>
      <p:sp>
        <p:nvSpPr>
          <p:cNvPr id="11" name="Rectangle 10"/>
          <p:cNvSpPr>
            <a:spLocks noGrp="1" noRot="1" noChangeAspect="1" noMove="1" noResize="1" noEditPoints="1" noAdjustHandles="1" noChangeArrowheads="1" noChangeShapeType="1" noTextEdit="1"/>
          </p:cNvSpPr>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34438" y="1122362"/>
            <a:ext cx="4023360" cy="1473306"/>
          </a:xfrm>
        </p:spPr>
        <p:txBody>
          <a:bodyPr vert="horz" lIns="91440" tIns="45720" rIns="91440" bIns="45720" rtlCol="0" anchor="b">
            <a:normAutofit/>
          </a:bodyPr>
          <a:lstStyle/>
          <a:p>
            <a:r>
              <a:rPr lang="en-US" sz="4800" dirty="0">
                <a:cs typeface="Calibri Light"/>
              </a:rPr>
              <a:t>Models of Dead lock </a:t>
            </a:r>
            <a:endParaRPr lang="en-US" dirty="0"/>
          </a:p>
        </p:txBody>
      </p:sp>
      <p:sp>
        <p:nvSpPr>
          <p:cNvPr id="13" name="Rectangle 12"/>
          <p:cNvSpPr>
            <a:spLocks noGrp="1" noRot="1" noChangeAspect="1" noMove="1" noResize="1" noEditPoints="1" noAdjustHandles="1" noChangeArrowheads="1" noChangeShapeType="1" noTextEdit="1"/>
          </p:cNvSpPr>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3550353678"/>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p:cNvSpPr>
            <a:spLocks noGrp="1" noRot="1" noChangeAspect="1" noMove="1" noResize="1" noEditPoints="1" noAdjustHandles="1" noChangeArrowheads="1" noChangeShapeType="1" noTextEdit="1"/>
          </p:cNvSpPr>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p:cNvSpPr>
            <a:spLocks noGrp="1" noRot="1" noChangeAspect="1" noMove="1" noResize="1" noEditPoints="1" noAdjustHandles="1" noChangeArrowheads="1" noChangeShapeType="1" noTextEdit="1"/>
          </p:cNvSpPr>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704088"/>
            <a:ext cx="3529953" cy="2980944"/>
          </a:xfrm>
        </p:spPr>
        <p:txBody>
          <a:bodyPr>
            <a:normAutofit/>
          </a:bodyPr>
          <a:lstStyle/>
          <a:p>
            <a:r>
              <a:rPr lang="en-US">
                <a:solidFill>
                  <a:schemeClr val="bg1"/>
                </a:solidFill>
                <a:ea typeface="+mj-lt"/>
                <a:cs typeface="+mj-lt"/>
              </a:rPr>
              <a:t>One resource model </a:t>
            </a:r>
            <a:endParaRPr lang="en-US">
              <a:solidFill>
                <a:schemeClr val="bg1"/>
              </a:solidFill>
            </a:endParaRPr>
          </a:p>
        </p:txBody>
      </p:sp>
      <p:sp>
        <p:nvSpPr>
          <p:cNvPr id="3" name="Content Placeholder 2"/>
          <p:cNvSpPr>
            <a:spLocks noGrp="1"/>
          </p:cNvSpPr>
          <p:nvPr>
            <p:ph idx="1"/>
          </p:nvPr>
        </p:nvSpPr>
        <p:spPr>
          <a:xfrm>
            <a:off x="6212410" y="704088"/>
            <a:ext cx="5135293" cy="5248656"/>
          </a:xfrm>
        </p:spPr>
        <p:txBody>
          <a:bodyPr vert="horz" lIns="91440" tIns="45720" rIns="91440" bIns="45720" rtlCol="0" anchor="ctr">
            <a:normAutofit/>
          </a:bodyPr>
          <a:lstStyle/>
          <a:p>
            <a:r>
              <a:rPr lang="en-US" sz="2400">
                <a:ea typeface="+mn-lt"/>
                <a:cs typeface="+mn-lt"/>
              </a:rPr>
              <a:t>In this model each process is allowed to have only one outstanding resource request since the maximum degree of node in 01 then WSG will identify a dead lock as soon as it arises </a:t>
            </a:r>
            <a:endParaRPr 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p:cNvSpPr>
            <a:spLocks noGrp="1" noRot="1" noChangeAspect="1" noMove="1" noResize="1" noEditPoints="1" noAdjustHandles="1" noChangeArrowheads="1" noChangeShapeType="1" noTextEdit="1"/>
          </p:cNvSpPr>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p:cNvSpPr>
            <a:spLocks noGrp="1" noRot="1" noChangeAspect="1" noMove="1" noResize="1" noEditPoints="1" noAdjustHandles="1" noChangeArrowheads="1" noChangeShapeType="1" noTextEdit="1"/>
          </p:cNvSpPr>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704088"/>
            <a:ext cx="3529953" cy="2980944"/>
          </a:xfrm>
        </p:spPr>
        <p:txBody>
          <a:bodyPr>
            <a:normAutofit/>
          </a:bodyPr>
          <a:lstStyle/>
          <a:p>
            <a:r>
              <a:rPr lang="en-US">
                <a:solidFill>
                  <a:schemeClr val="bg1"/>
                </a:solidFill>
                <a:ea typeface="+mj-lt"/>
                <a:cs typeface="+mj-lt"/>
              </a:rPr>
              <a:t>And model </a:t>
            </a:r>
          </a:p>
          <a:p>
            <a:endParaRPr lang="en-US">
              <a:cs typeface="Calibri Light"/>
            </a:endParaRPr>
          </a:p>
        </p:txBody>
      </p:sp>
      <p:sp>
        <p:nvSpPr>
          <p:cNvPr id="3" name="Content Placeholder 2"/>
          <p:cNvSpPr>
            <a:spLocks noGrp="1"/>
          </p:cNvSpPr>
          <p:nvPr>
            <p:ph idx="1"/>
          </p:nvPr>
        </p:nvSpPr>
        <p:spPr>
          <a:xfrm>
            <a:off x="6212410" y="704088"/>
            <a:ext cx="5135293" cy="5248656"/>
          </a:xfrm>
        </p:spPr>
        <p:txBody>
          <a:bodyPr anchor="ctr">
            <a:normAutofit/>
          </a:bodyPr>
          <a:lstStyle/>
          <a:p>
            <a:r>
              <a:rPr lang="en-US" sz="2400">
                <a:ea typeface="+mn-lt"/>
                <a:cs typeface="+mn-lt"/>
              </a:rPr>
              <a:t>In and model a process can request for multiple number of resources and all the request are satisfier only when all the requested resources are available at the same time </a:t>
            </a:r>
            <a:endParaRPr 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p:cNvSpPr>
            <a:spLocks noGrp="1" noRot="1" noChangeAspect="1" noMove="1" noResize="1" noEditPoints="1" noAdjustHandles="1" noChangeArrowheads="1" noChangeShapeType="1" noTextEdit="1"/>
          </p:cNvSpPr>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p:cNvSpPr>
            <a:spLocks noGrp="1" noRot="1" noChangeAspect="1" noMove="1" noResize="1" noEditPoints="1" noAdjustHandles="1" noChangeArrowheads="1" noChangeShapeType="1" noTextEdit="1"/>
          </p:cNvSpPr>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704088"/>
            <a:ext cx="3529953" cy="2980944"/>
          </a:xfrm>
        </p:spPr>
        <p:txBody>
          <a:bodyPr>
            <a:normAutofit/>
          </a:bodyPr>
          <a:lstStyle/>
          <a:p>
            <a:r>
              <a:rPr lang="en-US">
                <a:solidFill>
                  <a:schemeClr val="bg1"/>
                </a:solidFill>
                <a:ea typeface="+mj-lt"/>
                <a:cs typeface="+mj-lt"/>
              </a:rPr>
              <a:t>And Or Mode</a:t>
            </a:r>
            <a:r>
              <a:rPr lang="en-US">
                <a:ea typeface="+mj-lt"/>
                <a:cs typeface="+mj-lt"/>
              </a:rPr>
              <a:t>l </a:t>
            </a:r>
            <a:endParaRPr lang="en-US"/>
          </a:p>
        </p:txBody>
      </p:sp>
      <p:sp>
        <p:nvSpPr>
          <p:cNvPr id="3" name="Content Placeholder 2"/>
          <p:cNvSpPr>
            <a:spLocks noGrp="1"/>
          </p:cNvSpPr>
          <p:nvPr>
            <p:ph idx="1"/>
          </p:nvPr>
        </p:nvSpPr>
        <p:spPr>
          <a:xfrm>
            <a:off x="6212410" y="704088"/>
            <a:ext cx="5135293" cy="5248656"/>
          </a:xfrm>
        </p:spPr>
        <p:txBody>
          <a:bodyPr anchor="ctr">
            <a:normAutofit lnSpcReduction="10000"/>
          </a:bodyPr>
          <a:lstStyle/>
          <a:p>
            <a:r>
              <a:rPr lang="en-US" sz="2400">
                <a:ea typeface="+mn-lt"/>
                <a:cs typeface="+mn-lt"/>
              </a:rPr>
              <a:t>And or model is a generalization of the 2 models and or model and or model a request may specify any combination of AND or in the request resource. For example, in AND OR model a request for multiple resources can be of the form x, y or z to detect the presence of a deadlock in such a model there is no familiar construct of a graph theory for that use, the wait for graph hence the deadlock is detected using its stable property. So, a deadlock in AND OR model can be directed by repeated application of the test for the or model </a:t>
            </a:r>
            <a:endParaRPr 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p:cNvSpPr>
            <a:spLocks noGrp="1" noRot="1" noChangeAspect="1" noMove="1" noResize="1" noEditPoints="1" noAdjustHandles="1" noChangeArrowheads="1" noChangeShapeType="1" noTextEdit="1"/>
          </p:cNvSpPr>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p:cNvSpPr>
            <a:spLocks noGrp="1" noRot="1" noChangeAspect="1" noMove="1" noResize="1" noEditPoints="1" noAdjustHandles="1" noChangeArrowheads="1" noChangeShapeType="1" noTextEdit="1"/>
          </p:cNvSpPr>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704088"/>
            <a:ext cx="3529953" cy="2980944"/>
          </a:xfrm>
        </p:spPr>
        <p:txBody>
          <a:bodyPr>
            <a:normAutofit/>
          </a:bodyPr>
          <a:lstStyle/>
          <a:p>
            <a:r>
              <a:rPr lang="en-US">
                <a:solidFill>
                  <a:schemeClr val="bg1"/>
                </a:solidFill>
                <a:ea typeface="+mj-lt"/>
                <a:cs typeface="+mj-lt"/>
              </a:rPr>
              <a:t>P out of Q model</a:t>
            </a:r>
            <a:endParaRPr lang="en-US">
              <a:solidFill>
                <a:schemeClr val="bg1"/>
              </a:solidFill>
            </a:endParaRPr>
          </a:p>
        </p:txBody>
      </p:sp>
      <p:sp>
        <p:nvSpPr>
          <p:cNvPr id="3" name="Content Placeholder 2"/>
          <p:cNvSpPr>
            <a:spLocks noGrp="1"/>
          </p:cNvSpPr>
          <p:nvPr>
            <p:ph idx="1"/>
          </p:nvPr>
        </p:nvSpPr>
        <p:spPr>
          <a:xfrm>
            <a:off x="6212410" y="704088"/>
            <a:ext cx="5135293" cy="5248656"/>
          </a:xfrm>
        </p:spPr>
        <p:txBody>
          <a:bodyPr vert="horz" lIns="91440" tIns="45720" rIns="91440" bIns="45720" rtlCol="0" anchor="ctr">
            <a:normAutofit/>
          </a:bodyPr>
          <a:lstStyle/>
          <a:p>
            <a:r>
              <a:rPr lang="en-US" sz="2000">
                <a:ea typeface="+mn-lt"/>
                <a:cs typeface="+mn-lt"/>
              </a:rPr>
              <a:t>Now, another model is called P out of Q modeless, another form of and or model is called P out of Q model which allows the process to request any k available resources from a pool of n resources it has same expressive power as at as and or model we have seen earlier; however, P out of Q model lends itself to a much more compact formation of a request. So, every request in a P out of Q model can be expressed in the form of AND OR graph and vice versa note that and requests for P resources can be stated as P out of P; that means, all P resources are required that is the AND model and the OR model request for the P resources can be stated as 1 out of P that is an OR model. So, P out of Q can be expressed in these 2 forms of OR and n</a:t>
            </a:r>
            <a:endParaRPr lang="en-US"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8"/>
          <p:cNvSpPr>
            <a:spLocks noGrp="1" noRot="1" noChangeAspect="1" noMove="1" noResize="1" noEditPoints="1" noAdjustHandles="1" noChangeArrowheads="1" noChangeShapeType="1" noTextEdit="1"/>
          </p:cNvSpPr>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26"/>
          <p:cNvSpPr>
            <a:spLocks noGrp="1" noRot="1" noChangeAspect="1" noMove="1" noResize="1" noEditPoints="1" noAdjustHandles="1" noChangeArrowheads="1" noChangeShapeType="1" noTextEdit="1"/>
          </p:cNvSpPr>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4384039" y="365125"/>
            <a:ext cx="7164493" cy="1325563"/>
          </a:xfrm>
        </p:spPr>
        <p:txBody>
          <a:bodyPr>
            <a:normAutofit/>
          </a:bodyPr>
          <a:lstStyle/>
          <a:p>
            <a:r>
              <a:rPr lang="en-US" dirty="0">
                <a:ea typeface="+mj-lt"/>
                <a:cs typeface="+mj-lt"/>
              </a:rPr>
              <a:t>Classification of deadlock Detection algorithm </a:t>
            </a:r>
            <a:endParaRPr lang="en-US" dirty="0"/>
          </a:p>
        </p:txBody>
      </p:sp>
      <p:graphicFrame>
        <p:nvGraphicFramePr>
          <p:cNvPr id="5" name="Content Placeholder 2"/>
          <p:cNvGraphicFramePr>
            <a:graphicFrameLocks noGrp="1"/>
          </p:cNvGraphicFramePr>
          <p:nvPr>
            <p:ph idx="1"/>
          </p:nvPr>
        </p:nvGraphicFramePr>
        <p:xfrm>
          <a:off x="4529029" y="2044372"/>
          <a:ext cx="7161017" cy="41543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7" name="Rectangle 43"/>
          <p:cNvSpPr>
            <a:spLocks noGrp="1" noRot="1" noChangeAspect="1" noMove="1" noResize="1" noEditPoints="1" noAdjustHandles="1" noChangeArrowheads="1" noChangeShapeType="1" noTextEdit="1"/>
          </p:cNvSpPr>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6" name="Rectangle 45"/>
          <p:cNvSpPr>
            <a:spLocks noGrp="1" noRot="1" noChangeAspect="1" noMove="1" noResize="1" noEditPoints="1" noAdjustHandles="1" noChangeArrowheads="1" noChangeShapeType="1" noTextEdit="1"/>
          </p:cNvSpPr>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a:solidFill>
                  <a:schemeClr val="bg1">
                    <a:lumMod val="95000"/>
                    <a:lumOff val="5000"/>
                  </a:schemeClr>
                </a:solidFill>
                <a:ea typeface="+mj-lt"/>
                <a:cs typeface="+mj-lt"/>
              </a:rPr>
              <a:t>Path pushing </a:t>
            </a:r>
            <a:endParaRPr lang="en-US">
              <a:solidFill>
                <a:schemeClr val="bg1">
                  <a:lumMod val="95000"/>
                  <a:lumOff val="5000"/>
                </a:schemeClr>
              </a:solidFill>
            </a:endParaRPr>
          </a:p>
        </p:txBody>
      </p:sp>
      <p:sp>
        <p:nvSpPr>
          <p:cNvPr id="3" name="Content Placeholder 2"/>
          <p:cNvSpPr>
            <a:spLocks noGrp="1"/>
          </p:cNvSpPr>
          <p:nvPr>
            <p:ph idx="1"/>
          </p:nvPr>
        </p:nvSpPr>
        <p:spPr>
          <a:xfrm>
            <a:off x="838200" y="2015406"/>
            <a:ext cx="10515600" cy="4065986"/>
          </a:xfrm>
        </p:spPr>
        <p:txBody>
          <a:bodyPr vert="horz" lIns="91440" tIns="45720" rIns="91440" bIns="45720" rtlCol="0" anchor="ctr">
            <a:normAutofit/>
          </a:bodyPr>
          <a:lstStyle/>
          <a:p>
            <a:r>
              <a:rPr lang="en-US" sz="2000">
                <a:ea typeface="+mn-lt"/>
                <a:cs typeface="+mn-lt"/>
              </a:rPr>
              <a:t>In this algorithm a global WFG is mittened  and when any process ask for a resource at that time it will send its current state to all the node and this process is continues until any one node don't have the full picture of a Distributed system and once a full picture is established at that time one node will asses the scenario and decide whether dead lock is present in the system or not  </a:t>
            </a:r>
            <a:endParaRPr lang="en-US" sz="2000"/>
          </a:p>
        </p:txBody>
      </p:sp>
    </p:spTree>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3"/>
          <p:cNvSpPr>
            <a:spLocks noGrp="1" noRot="1" noChangeAspect="1" noMove="1" noResize="1" noEditPoints="1" noAdjustHandles="1" noChangeArrowheads="1" noChangeShapeType="1" noTextEdit="1"/>
          </p:cNvSpPr>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16"/>
          <p:cNvSpPr>
            <a:spLocks noGrp="1" noRot="1" noChangeAspect="1" noMove="1" noResize="1" noEditPoints="1" noAdjustHandles="1" noChangeArrowheads="1" noChangeShapeType="1" noTextEdit="1"/>
          </p:cNvSpPr>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04672" y="962246"/>
            <a:ext cx="6437700" cy="2611967"/>
          </a:xfrm>
        </p:spPr>
        <p:txBody>
          <a:bodyPr vert="horz" lIns="91440" tIns="45720" rIns="91440" bIns="45720" rtlCol="0" anchor="b">
            <a:normAutofit/>
          </a:bodyPr>
          <a:lstStyle/>
          <a:p>
            <a:r>
              <a:rPr lang="en-US" sz="5400" kern="1200">
                <a:solidFill>
                  <a:schemeClr val="tx1"/>
                </a:solidFill>
                <a:latin typeface="+mj-lt"/>
                <a:ea typeface="+mj-ea"/>
                <a:cs typeface="+mj-cs"/>
              </a:rPr>
              <a:t>What is Deadlock </a:t>
            </a:r>
          </a:p>
        </p:txBody>
      </p:sp>
      <p:sp>
        <p:nvSpPr>
          <p:cNvPr id="3" name="Content Placeholder 2"/>
          <p:cNvSpPr>
            <a:spLocks noGrp="1"/>
          </p:cNvSpPr>
          <p:nvPr>
            <p:ph idx="1"/>
          </p:nvPr>
        </p:nvSpPr>
        <p:spPr>
          <a:xfrm>
            <a:off x="804672" y="3719618"/>
            <a:ext cx="4167376" cy="1155525"/>
          </a:xfrm>
        </p:spPr>
        <p:txBody>
          <a:bodyPr vert="horz" lIns="91440" tIns="45720" rIns="91440" bIns="45720" rtlCol="0" anchor="t">
            <a:normAutofit/>
          </a:bodyPr>
          <a:lstStyle/>
          <a:p>
            <a:pPr marL="0" indent="0">
              <a:buNone/>
            </a:pPr>
            <a:r>
              <a:rPr lang="en-US" sz="2000" kern="1200">
                <a:solidFill>
                  <a:schemeClr val="tx1"/>
                </a:solidFill>
                <a:latin typeface="+mn-lt"/>
                <a:ea typeface="+mn-ea"/>
                <a:cs typeface="+mn-cs"/>
              </a:rPr>
              <a:t>Dead lock is a state where a process may ask for resources which are held by other processes </a:t>
            </a:r>
          </a:p>
        </p:txBody>
      </p:sp>
    </p:spTree>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6" name="Rectangle 25"/>
          <p:cNvSpPr>
            <a:spLocks noGrp="1" noRot="1" noChangeAspect="1" noMove="1" noResize="1" noEditPoints="1" noAdjustHandles="1" noChangeArrowheads="1" noChangeShapeType="1" noTextEdit="1"/>
          </p:cNvSpPr>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p:cNvSpPr>
            <a:spLocks noGrp="1" noRot="1" noChangeAspect="1" noMove="1" noResize="1" noEditPoints="1" noAdjustHandles="1" noChangeArrowheads="1" noChangeShapeType="1" noTextEdit="1"/>
          </p:cNvSpPr>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a:solidFill>
                  <a:schemeClr val="bg1">
                    <a:lumMod val="95000"/>
                    <a:lumOff val="5000"/>
                  </a:schemeClr>
                </a:solidFill>
                <a:ea typeface="+mj-lt"/>
                <a:cs typeface="+mj-lt"/>
              </a:rPr>
              <a:t>Edge Chasseing</a:t>
            </a:r>
            <a:endParaRPr lang="en-US">
              <a:solidFill>
                <a:schemeClr val="bg1">
                  <a:lumMod val="95000"/>
                  <a:lumOff val="5000"/>
                </a:schemeClr>
              </a:solidFill>
            </a:endParaRPr>
          </a:p>
        </p:txBody>
      </p:sp>
      <p:sp>
        <p:nvSpPr>
          <p:cNvPr id="3" name="Content Placeholder 2"/>
          <p:cNvSpPr>
            <a:spLocks noGrp="1"/>
          </p:cNvSpPr>
          <p:nvPr>
            <p:ph idx="1"/>
          </p:nvPr>
        </p:nvSpPr>
        <p:spPr>
          <a:xfrm>
            <a:off x="838200" y="2015406"/>
            <a:ext cx="10515600" cy="4065986"/>
          </a:xfrm>
        </p:spPr>
        <p:txBody>
          <a:bodyPr vert="horz" lIns="91440" tIns="45720" rIns="91440" bIns="45720" rtlCol="0" anchor="ctr">
            <a:normAutofit/>
          </a:bodyPr>
          <a:lstStyle/>
          <a:p>
            <a:r>
              <a:rPr lang="en-US" sz="2000">
                <a:ea typeface="+mn-lt"/>
                <a:cs typeface="+mn-lt"/>
              </a:rPr>
              <a:t>In the Edge chasseing algorithm, a probe is sent to all the system and if any system which is currently exciting will reject the probe and continue its execution hence if any process will accept the probe, then it is decided that a cycle is there in the DS the benefit of this system is that the size of a probe is smaller so the overhead on the system is less   </a:t>
            </a:r>
            <a:endParaRPr lang="en-US" sz="2000"/>
          </a:p>
        </p:txBody>
      </p:sp>
    </p:spTree>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6" name="Rectangle 25"/>
          <p:cNvSpPr>
            <a:spLocks noGrp="1" noRot="1" noChangeAspect="1" noMove="1" noResize="1" noEditPoints="1" noAdjustHandles="1" noChangeArrowheads="1" noChangeShapeType="1" noTextEdit="1"/>
          </p:cNvSpPr>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p:cNvSpPr>
            <a:spLocks noGrp="1" noRot="1" noChangeAspect="1" noMove="1" noResize="1" noEditPoints="1" noAdjustHandles="1" noChangeArrowheads="1" noChangeShapeType="1" noTextEdit="1"/>
          </p:cNvSpPr>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ea typeface="Calibri Light"/>
                <a:cs typeface="Calibri Light"/>
              </a:rPr>
              <a:t>Diffusion computation </a:t>
            </a:r>
          </a:p>
        </p:txBody>
      </p:sp>
      <p:sp>
        <p:nvSpPr>
          <p:cNvPr id="3" name="Content Placeholder 2"/>
          <p:cNvSpPr>
            <a:spLocks noGrp="1"/>
          </p:cNvSpPr>
          <p:nvPr>
            <p:ph idx="1"/>
          </p:nvPr>
        </p:nvSpPr>
        <p:spPr>
          <a:xfrm>
            <a:off x="838200" y="2015406"/>
            <a:ext cx="10515600" cy="4065986"/>
          </a:xfrm>
        </p:spPr>
        <p:txBody>
          <a:bodyPr vert="horz" lIns="91440" tIns="45720" rIns="91440" bIns="45720" rtlCol="0" anchor="ctr">
            <a:normAutofit/>
          </a:bodyPr>
          <a:lstStyle/>
          <a:p>
            <a:pPr marL="0" indent="0">
              <a:buNone/>
            </a:pPr>
            <a:r>
              <a:rPr lang="en-US" sz="2000" dirty="0">
                <a:ea typeface="+mn-lt"/>
                <a:cs typeface="+mn-lt"/>
              </a:rPr>
              <a:t>In diffusion computation based distributed deadlock detection algorithms, deadlock detection computation is diffused through the WFG of the system. These algorithms make use of echo algorithms to detect deadlocks. This computation is superimposed on the underlying distributed computation. To detect a deadlock, a process sends out query messages along all the outgoing edges in the WFG. When a blocked process receives first query message for a particular deadlock detection initiation, it does not send a reply message when the inspector will not receive the reply from all the node hence it conclude that a dead lock is accrued in the system </a:t>
            </a:r>
            <a:endParaRPr lang="en-US" sz="2000" dirty="0">
              <a:cs typeface="Calibri"/>
            </a:endParaRPr>
          </a:p>
        </p:txBody>
      </p:sp>
    </p:spTree>
    <p:extLst>
      <p:ext uri="{BB962C8B-B14F-4D97-AF65-F5344CB8AC3E}">
        <p14:creationId xmlns:p14="http://schemas.microsoft.com/office/powerpoint/2010/main" val="3082314173"/>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6" name="Rectangle 25"/>
          <p:cNvSpPr>
            <a:spLocks noGrp="1" noRot="1" noChangeAspect="1" noMove="1" noResize="1" noEditPoints="1" noAdjustHandles="1" noChangeArrowheads="1" noChangeShapeType="1" noTextEdit="1"/>
          </p:cNvSpPr>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p:cNvSpPr>
            <a:spLocks noGrp="1" noRot="1" noChangeAspect="1" noMove="1" noResize="1" noEditPoints="1" noAdjustHandles="1" noChangeArrowheads="1" noChangeShapeType="1" noTextEdit="1"/>
          </p:cNvSpPr>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cs typeface="Calibri Light"/>
              </a:rPr>
              <a:t>Global State Detection Based Algorithms</a:t>
            </a:r>
            <a:endParaRPr lang="en-US" dirty="0"/>
          </a:p>
        </p:txBody>
      </p:sp>
      <p:sp>
        <p:nvSpPr>
          <p:cNvPr id="3" name="Content Placeholder 2"/>
          <p:cNvSpPr>
            <a:spLocks noGrp="1"/>
          </p:cNvSpPr>
          <p:nvPr>
            <p:ph idx="1"/>
          </p:nvPr>
        </p:nvSpPr>
        <p:spPr>
          <a:xfrm>
            <a:off x="838200" y="2015406"/>
            <a:ext cx="10515600" cy="4065986"/>
          </a:xfrm>
        </p:spPr>
        <p:txBody>
          <a:bodyPr vert="horz" lIns="91440" tIns="45720" rIns="91440" bIns="45720" rtlCol="0" anchor="ctr">
            <a:normAutofit/>
          </a:bodyPr>
          <a:lstStyle/>
          <a:p>
            <a:pPr marL="0" indent="0">
              <a:buNone/>
            </a:pPr>
            <a:r>
              <a:rPr lang="en-US" sz="2000" dirty="0">
                <a:cs typeface="Calibri"/>
              </a:rPr>
              <a:t>Global state detection-based deadlock detection algorithms exploit the following facts: </a:t>
            </a:r>
            <a:endParaRPr lang="en-US" dirty="0">
              <a:cs typeface="Calibri"/>
            </a:endParaRPr>
          </a:p>
          <a:p>
            <a:pPr marL="0" indent="0">
              <a:buNone/>
            </a:pPr>
            <a:r>
              <a:rPr lang="en-US" sz="2000" dirty="0">
                <a:cs typeface="Calibri"/>
              </a:rPr>
              <a:t>1.A consistent snapshot of a distributed system can be obtained without freezing the underlying computation and </a:t>
            </a:r>
            <a:endParaRPr lang="en-US" dirty="0">
              <a:cs typeface="Calibri"/>
            </a:endParaRPr>
          </a:p>
          <a:p>
            <a:pPr marL="0" indent="0">
              <a:buNone/>
            </a:pPr>
            <a:r>
              <a:rPr lang="en-US" sz="2000" dirty="0">
                <a:cs typeface="Calibri"/>
              </a:rPr>
              <a:t>2.If a stable property holds in the system before the snapshot collection is initiated, this property will still hold in the snapshot. </a:t>
            </a:r>
            <a:endParaRPr lang="en-US">
              <a:cs typeface="Calibri"/>
            </a:endParaRPr>
          </a:p>
          <a:p>
            <a:pPr marL="0" indent="0">
              <a:buNone/>
            </a:pPr>
            <a:r>
              <a:rPr lang="en-US" sz="2000" dirty="0">
                <a:cs typeface="Calibri"/>
              </a:rPr>
              <a:t>• Therefore, distributed deadlocks can be detected by taking a snapshot of the system and examining it for the condition of a deadlock</a:t>
            </a:r>
            <a:endParaRPr lang="en-US">
              <a:cs typeface="Calibri"/>
            </a:endParaRPr>
          </a:p>
        </p:txBody>
      </p:sp>
    </p:spTree>
    <p:extLst>
      <p:ext uri="{BB962C8B-B14F-4D97-AF65-F5344CB8AC3E}">
        <p14:creationId xmlns:p14="http://schemas.microsoft.com/office/powerpoint/2010/main" val="1771675453"/>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B32A67F-3598-4A13-8552-DA884FFCC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E0CA1-1FAF-E5E3-1D55-84B0DDD492F9}"/>
              </a:ext>
            </a:extLst>
          </p:cNvPr>
          <p:cNvSpPr>
            <a:spLocks noGrp="1"/>
          </p:cNvSpPr>
          <p:nvPr>
            <p:ph type="title"/>
          </p:nvPr>
        </p:nvSpPr>
        <p:spPr>
          <a:xfrm>
            <a:off x="804673" y="3320859"/>
            <a:ext cx="4573475" cy="2076333"/>
          </a:xfrm>
        </p:spPr>
        <p:txBody>
          <a:bodyPr vert="horz" lIns="91440" tIns="45720" rIns="91440" bIns="45720" rtlCol="0" anchor="t">
            <a:normAutofit/>
          </a:bodyPr>
          <a:lstStyle/>
          <a:p>
            <a:r>
              <a:rPr lang="en-US" sz="4800" kern="1200">
                <a:solidFill>
                  <a:schemeClr val="bg1"/>
                </a:solidFill>
                <a:latin typeface="+mj-lt"/>
                <a:ea typeface="+mj-ea"/>
                <a:cs typeface="+mj-cs"/>
              </a:rPr>
              <a:t>Thank you </a:t>
            </a:r>
          </a:p>
        </p:txBody>
      </p:sp>
      <p:sp>
        <p:nvSpPr>
          <p:cNvPr id="12" name="Freeform: Shape 11">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98EBA13-C937-430B-9523-439FE21096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1086" y="544777"/>
            <a:ext cx="6170914" cy="6313225"/>
          </a:xfrm>
          <a:custGeom>
            <a:avLst/>
            <a:gdLst>
              <a:gd name="connsiteX0" fmla="*/ 3397813 w 6170914"/>
              <a:gd name="connsiteY0" fmla="*/ 0 h 6313225"/>
              <a:gd name="connsiteX1" fmla="*/ 6019731 w 6170914"/>
              <a:gd name="connsiteY1" fmla="*/ 1236489 h 6313225"/>
              <a:gd name="connsiteX2" fmla="*/ 6170914 w 6170914"/>
              <a:gd name="connsiteY2" fmla="*/ 1438663 h 6313225"/>
              <a:gd name="connsiteX3" fmla="*/ 6170914 w 6170914"/>
              <a:gd name="connsiteY3" fmla="*/ 5356963 h 6313225"/>
              <a:gd name="connsiteX4" fmla="*/ 6019731 w 6170914"/>
              <a:gd name="connsiteY4" fmla="*/ 5559138 h 6313225"/>
              <a:gd name="connsiteX5" fmla="*/ 5194591 w 6170914"/>
              <a:gd name="connsiteY5" fmla="*/ 6282226 h 6313225"/>
              <a:gd name="connsiteX6" fmla="*/ 5141791 w 6170914"/>
              <a:gd name="connsiteY6" fmla="*/ 6313225 h 6313225"/>
              <a:gd name="connsiteX7" fmla="*/ 1659199 w 6170914"/>
              <a:gd name="connsiteY7" fmla="*/ 6313225 h 6313225"/>
              <a:gd name="connsiteX8" fmla="*/ 1498064 w 6170914"/>
              <a:gd name="connsiteY8" fmla="*/ 6215333 h 6313225"/>
              <a:gd name="connsiteX9" fmla="*/ 0 w 6170914"/>
              <a:gd name="connsiteY9" fmla="*/ 3397813 h 6313225"/>
              <a:gd name="connsiteX10" fmla="*/ 3397813 w 6170914"/>
              <a:gd name="connsiteY10" fmla="*/ 0 h 63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39458908-B46E-17C4-FA6B-A7138FC934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51803" y="1427782"/>
            <a:ext cx="4499728" cy="4891523"/>
          </a:xfrm>
          <a:prstGeom prst="rect">
            <a:avLst/>
          </a:prstGeom>
        </p:spPr>
      </p:pic>
    </p:spTree>
    <p:extLst>
      <p:ext uri="{BB962C8B-B14F-4D97-AF65-F5344CB8AC3E}">
        <p14:creationId xmlns:p14="http://schemas.microsoft.com/office/powerpoint/2010/main" val="3592713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p:cNvSpPr>
            <a:spLocks noGrp="1" noRot="1" noChangeAspect="1" noMove="1" noResize="1" noEditPoints="1" noAdjustHandles="1" noChangeArrowheads="1" noChangeShapeType="1" noTextEdit="1"/>
          </p:cNvSpPr>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p:cNvSpPr>
            <a:spLocks noGrp="1" noRot="1" noChangeAspect="1" noMove="1" noResize="1" noEditPoints="1" noAdjustHandles="1" noChangeArrowheads="1" noChangeShapeType="1" noTextEdit="1"/>
          </p:cNvSpPr>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704088"/>
            <a:ext cx="3529953" cy="2980944"/>
          </a:xfrm>
        </p:spPr>
        <p:txBody>
          <a:bodyPr>
            <a:normAutofit/>
          </a:bodyPr>
          <a:lstStyle/>
          <a:p>
            <a:r>
              <a:rPr lang="en-US">
                <a:solidFill>
                  <a:schemeClr val="bg1"/>
                </a:solidFill>
                <a:ea typeface="+mj-lt"/>
                <a:cs typeface="+mj-lt"/>
              </a:rPr>
              <a:t>Assumptions for a Distributed systems </a:t>
            </a:r>
            <a:endParaRPr lang="en-US">
              <a:solidFill>
                <a:schemeClr val="bg1"/>
              </a:solidFill>
              <a:cs typeface="Calibri Light"/>
            </a:endParaRPr>
          </a:p>
        </p:txBody>
      </p:sp>
      <p:sp>
        <p:nvSpPr>
          <p:cNvPr id="3" name="Content Placeholder 2"/>
          <p:cNvSpPr>
            <a:spLocks noGrp="1"/>
          </p:cNvSpPr>
          <p:nvPr>
            <p:ph idx="1"/>
          </p:nvPr>
        </p:nvSpPr>
        <p:spPr>
          <a:xfrm>
            <a:off x="6212410" y="704088"/>
            <a:ext cx="5135293" cy="5248656"/>
          </a:xfrm>
        </p:spPr>
        <p:txBody>
          <a:bodyPr vert="horz" lIns="91440" tIns="45720" rIns="91440" bIns="45720" rtlCol="0" anchor="ctr">
            <a:normAutofit/>
          </a:bodyPr>
          <a:lstStyle/>
          <a:p>
            <a:r>
              <a:rPr lang="en-US" sz="2200">
                <a:ea typeface="+mn-lt"/>
                <a:cs typeface="+mn-lt"/>
              </a:rPr>
              <a:t>The systems have only reusable resources.</a:t>
            </a:r>
            <a:endParaRPr lang="en-US" sz="2200">
              <a:cs typeface="Calibri" panose="020F0502020204030204"/>
            </a:endParaRPr>
          </a:p>
          <a:p>
            <a:r>
              <a:rPr lang="en-US" sz="2200">
                <a:ea typeface="+mn-lt"/>
                <a:cs typeface="+mn-lt"/>
              </a:rPr>
              <a:t>Processes are allowed to make only exclusive access resources.</a:t>
            </a:r>
            <a:endParaRPr lang="en-US" sz="2200"/>
          </a:p>
          <a:p>
            <a:r>
              <a:rPr lang="en-US" sz="2200">
                <a:ea typeface="+mn-lt"/>
                <a:cs typeface="+mn-lt"/>
              </a:rPr>
              <a:t>There is only one copy of each resource.</a:t>
            </a:r>
            <a:endParaRPr lang="en-US" sz="2200"/>
          </a:p>
          <a:p>
            <a:r>
              <a:rPr lang="en-US" sz="2200">
                <a:ea typeface="+mn-lt"/>
                <a:cs typeface="+mn-lt"/>
              </a:rPr>
              <a:t>A process can be in two states: running or blocked.</a:t>
            </a:r>
            <a:endParaRPr lang="en-US" sz="2200"/>
          </a:p>
          <a:p>
            <a:r>
              <a:rPr lang="en-US" sz="2200">
                <a:ea typeface="+mn-lt"/>
                <a:cs typeface="+mn-lt"/>
              </a:rPr>
              <a:t>In the running state (also called active state), a process has all needed resources and is either executing or is ready for execution </a:t>
            </a:r>
            <a:endParaRPr lang="en-US" sz="2200"/>
          </a:p>
          <a:p>
            <a:r>
              <a:rPr lang="en-US" sz="2200">
                <a:ea typeface="+mn-lt"/>
                <a:cs typeface="+mn-lt"/>
              </a:rPr>
              <a:t>In the blocked state, a process is waiting to acquire some resources </a:t>
            </a:r>
            <a:endParaRPr lang="en-US" sz="2200"/>
          </a:p>
          <a:p>
            <a:endParaRPr lang="en-US" sz="2200">
              <a:cs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padlock art"/>
          <p:cNvPicPr>
            <a:picLocks noChangeAspect="1"/>
          </p:cNvPicPr>
          <p:nvPr/>
        </p:nvPicPr>
        <p:blipFill rotWithShape="1">
          <a:blip r:embed="rId2"/>
          <a:srcRect t="9091" r="15499" b="-3"/>
          <a:stretch>
            <a:fillRect/>
          </a:stretch>
        </p:blipFill>
        <p:spPr>
          <a:xfrm>
            <a:off x="4046002" y="10"/>
            <a:ext cx="8145998" cy="6857990"/>
          </a:xfrm>
          <a:prstGeom prst="rect">
            <a:avLst/>
          </a:prstGeom>
        </p:spPr>
      </p:pic>
      <p:sp>
        <p:nvSpPr>
          <p:cNvPr id="11" name="Rectangle 10"/>
          <p:cNvSpPr>
            <a:spLocks noGrp="1" noRot="1" noChangeAspect="1" noMove="1" noResize="1" noEditPoints="1" noAdjustHandles="1" noChangeArrowheads="1" noChangeShapeType="1" noTextEdit="1"/>
          </p:cNvSpPr>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How We Detect Deadlock in a Distributed systems</a:t>
            </a:r>
          </a:p>
        </p:txBody>
      </p:sp>
      <p:sp>
        <p:nvSpPr>
          <p:cNvPr id="13" name="Rectangle 12"/>
          <p:cNvSpPr>
            <a:spLocks noGrp="1" noRot="1" noChangeAspect="1" noMove="1" noResize="1" noEditPoints="1" noAdjustHandles="1" noChangeArrowheads="1" noChangeShapeType="1" noTextEdit="1"/>
          </p:cNvSpPr>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p:cNvSpPr>
            <a:spLocks noGrp="1" noRot="1" noChangeAspect="1" noMove="1" noResize="1" noEditPoints="1" noAdjustHandles="1" noChangeArrowheads="1" noChangeShapeType="1" noTextEdit="1"/>
          </p:cNvSpPr>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11" y="0"/>
            <a:ext cx="4654286"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55559" y="637762"/>
            <a:ext cx="2899568" cy="5576770"/>
          </a:xfrm>
        </p:spPr>
        <p:txBody>
          <a:bodyPr vert="horz" lIns="91440" tIns="45720" rIns="91440" bIns="45720" rtlCol="0" anchor="ctr">
            <a:normAutofit/>
          </a:bodyPr>
          <a:lstStyle/>
          <a:p>
            <a:r>
              <a:rPr lang="en-US" sz="4800" kern="1200">
                <a:solidFill>
                  <a:schemeClr val="bg1"/>
                </a:solidFill>
                <a:latin typeface="+mj-lt"/>
                <a:ea typeface="+mj-ea"/>
                <a:cs typeface="+mj-cs"/>
              </a:rPr>
              <a:t>The Wait For Graph </a:t>
            </a:r>
          </a:p>
        </p:txBody>
      </p:sp>
      <p:sp>
        <p:nvSpPr>
          <p:cNvPr id="10" name="Rectangle 9"/>
          <p:cNvSpPr>
            <a:spLocks noGrp="1" noRot="1" noChangeAspect="1" noMove="1" noResize="1" noEditPoints="1" noAdjustHandles="1" noChangeArrowheads="1" noChangeShapeType="1" noTextEdit="1"/>
          </p:cNvSpPr>
          <p:nvPr/>
        </p:nvSpPr>
        <p:spPr>
          <a:xfrm>
            <a:off x="4652535" y="0"/>
            <a:ext cx="7539455"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444775" y="637762"/>
            <a:ext cx="5600580" cy="5576770"/>
          </a:xfrm>
        </p:spPr>
        <p:txBody>
          <a:bodyPr vert="horz" lIns="91440" tIns="45720" rIns="91440" bIns="45720" rtlCol="0" anchor="ctr">
            <a:normAutofit/>
          </a:bodyPr>
          <a:lstStyle/>
          <a:p>
            <a:pPr marL="0" indent="0">
              <a:buNone/>
            </a:pPr>
            <a:r>
              <a:rPr lang="en-US" sz="3200" kern="1200">
                <a:solidFill>
                  <a:schemeClr val="tx1"/>
                </a:solidFill>
                <a:latin typeface="+mn-lt"/>
                <a:ea typeface="+mn-ea"/>
                <a:cs typeface="+mn-cs"/>
              </a:rPr>
              <a:t>We can represent a state of a processor with a Graph data structure called wait for graph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p:cNvSpPr>
            <a:spLocks noGrp="1" noRot="1" noChangeAspect="1" noMove="1" noResize="1" noEditPoints="1" noAdjustHandles="1" noChangeArrowheads="1" noChangeShapeType="1" noTextEdit="1"/>
          </p:cNvSpPr>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ln>
        </p:spPr>
        <p:txBody>
          <a:bodyPr wrap="square">
            <a:noAutofit/>
          </a:bodyPr>
          <a:lstStyle/>
          <a:p>
            <a:endParaRPr lang="en-US"/>
          </a:p>
        </p:txBody>
      </p:sp>
      <p:sp>
        <p:nvSpPr>
          <p:cNvPr id="13" name="Freeform: Shape 12"/>
          <p:cNvSpPr>
            <a:spLocks noGrp="1" noRot="1" noChangeAspect="1" noMove="1" noResize="1" noEditPoints="1" noAdjustHandles="1" noChangeArrowheads="1" noChangeShapeType="1" noTextEdit="1"/>
          </p:cNvSpPr>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765051" y="662400"/>
            <a:ext cx="3384000" cy="1492132"/>
          </a:xfrm>
        </p:spPr>
        <p:txBody>
          <a:bodyPr anchor="t">
            <a:normAutofit/>
          </a:bodyPr>
          <a:lstStyle/>
          <a:p>
            <a:r>
              <a:rPr lang="en-US" sz="3400">
                <a:solidFill>
                  <a:schemeClr val="bg1"/>
                </a:solidFill>
                <a:ea typeface="+mj-lt"/>
                <a:cs typeface="+mj-lt"/>
              </a:rPr>
              <a:t>What is wait For Graph Data structure </a:t>
            </a:r>
            <a:endParaRPr lang="en-US" sz="3400">
              <a:solidFill>
                <a:schemeClr val="bg1"/>
              </a:solidFill>
            </a:endParaRPr>
          </a:p>
        </p:txBody>
      </p:sp>
      <p:sp>
        <p:nvSpPr>
          <p:cNvPr id="3" name="Content Placeholder 2"/>
          <p:cNvSpPr>
            <a:spLocks noGrp="1"/>
          </p:cNvSpPr>
          <p:nvPr>
            <p:ph idx="1"/>
          </p:nvPr>
        </p:nvSpPr>
        <p:spPr>
          <a:xfrm>
            <a:off x="765051" y="2286000"/>
            <a:ext cx="3384000" cy="3844800"/>
          </a:xfrm>
        </p:spPr>
        <p:txBody>
          <a:bodyPr vert="horz" lIns="91440" tIns="45720" rIns="91440" bIns="45720" rtlCol="0">
            <a:normAutofit/>
          </a:bodyPr>
          <a:lstStyle/>
          <a:p>
            <a:r>
              <a:rPr lang="en-US" sz="2000">
                <a:solidFill>
                  <a:schemeClr val="bg1">
                    <a:alpha val="60000"/>
                  </a:schemeClr>
                </a:solidFill>
                <a:ea typeface="+mn-lt"/>
                <a:cs typeface="+mn-lt"/>
              </a:rPr>
              <a:t>In wait for graph data structure we are having all the processors as represent as node and there is a edge between node 01 --&gt; node 02 if noted 01 is waiting for a node 02 to release some resources  and we can say that the system is in dead lock if there is a cycle which is forming in the graph </a:t>
            </a:r>
            <a:endParaRPr lang="en-US" sz="2000">
              <a:solidFill>
                <a:schemeClr val="bg1">
                  <a:alpha val="60000"/>
                </a:schemeClr>
              </a:solidFill>
              <a:cs typeface="Calibri" panose="020F0502020204030204"/>
            </a:endParaRPr>
          </a:p>
          <a:p>
            <a:endParaRPr lang="en-US" sz="2000">
              <a:solidFill>
                <a:schemeClr val="bg1">
                  <a:alpha val="60000"/>
                </a:schemeClr>
              </a:solidFill>
              <a:cs typeface="Calibri" panose="020F0502020204030204"/>
            </a:endParaRPr>
          </a:p>
        </p:txBody>
      </p:sp>
      <p:pic>
        <p:nvPicPr>
          <p:cNvPr id="4" name="Picture 4" descr="Diagram&#10;&#10;Description automatically generated"/>
          <p:cNvPicPr>
            <a:picLocks noChangeAspect="1"/>
          </p:cNvPicPr>
          <p:nvPr/>
        </p:nvPicPr>
        <p:blipFill>
          <a:blip r:embed="rId2"/>
          <a:stretch>
            <a:fillRect/>
          </a:stretch>
        </p:blipFill>
        <p:spPr>
          <a:xfrm>
            <a:off x="5280425" y="1259381"/>
            <a:ext cx="6406070" cy="393646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18"/>
          <p:cNvSpPr>
            <a:spLocks noGrp="1" noRot="1" noChangeAspect="1" noMove="1" noResize="1" noEditPoints="1" noAdjustHandles="1" noChangeArrowheads="1" noChangeShapeType="1" noTextEdit="1"/>
          </p:cNvSpPr>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0"/>
          <p:cNvSpPr>
            <a:spLocks noGrp="1" noRot="1" noChangeAspect="1" noMove="1" noResize="1" noEditPoints="1" noAdjustHandles="1" noChangeArrowheads="1" noChangeShapeType="1" noTextEdit="1"/>
          </p:cNvSpPr>
          <p:nvPr/>
        </p:nvSpPr>
        <p:spPr>
          <a:xfrm flipH="1">
            <a:off x="3059849" y="-479"/>
            <a:ext cx="9132151" cy="6858478"/>
          </a:xfrm>
          <a:custGeom>
            <a:avLst/>
            <a:gdLst>
              <a:gd name="connsiteX0" fmla="*/ 5955776 w 9132151"/>
              <a:gd name="connsiteY0" fmla="*/ 0 h 6858478"/>
              <a:gd name="connsiteX1" fmla="*/ 5950199 w 9132151"/>
              <a:gd name="connsiteY1" fmla="*/ 0 h 6858478"/>
              <a:gd name="connsiteX2" fmla="*/ 4883971 w 9132151"/>
              <a:gd name="connsiteY2" fmla="*/ 0 h 6858478"/>
              <a:gd name="connsiteX3" fmla="*/ 0 w 9132151"/>
              <a:gd name="connsiteY3" fmla="*/ 0 h 6858478"/>
              <a:gd name="connsiteX4" fmla="*/ 0 w 9132151"/>
              <a:gd name="connsiteY4" fmla="*/ 6857916 h 6858478"/>
              <a:gd name="connsiteX5" fmla="*/ 1707856 w 9132151"/>
              <a:gd name="connsiteY5" fmla="*/ 6857916 h 6858478"/>
              <a:gd name="connsiteX6" fmla="*/ 1707596 w 9132151"/>
              <a:gd name="connsiteY6" fmla="*/ 6858478 h 6858478"/>
              <a:gd name="connsiteX7" fmla="*/ 9132151 w 9132151"/>
              <a:gd name="connsiteY7" fmla="*/ 6858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32151" h="6858478">
                <a:moveTo>
                  <a:pt x="5955776" y="0"/>
                </a:moveTo>
                <a:lnTo>
                  <a:pt x="5950199" y="0"/>
                </a:lnTo>
                <a:lnTo>
                  <a:pt x="4883971" y="0"/>
                </a:lnTo>
                <a:lnTo>
                  <a:pt x="0" y="0"/>
                </a:lnTo>
                <a:lnTo>
                  <a:pt x="0" y="6857916"/>
                </a:lnTo>
                <a:lnTo>
                  <a:pt x="1707856" y="6857916"/>
                </a:lnTo>
                <a:lnTo>
                  <a:pt x="1707596" y="6858478"/>
                </a:lnTo>
                <a:lnTo>
                  <a:pt x="9132151" y="6858478"/>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22"/>
          <p:cNvSpPr>
            <a:spLocks noGrp="1" noRot="1" noChangeAspect="1" noMove="1" noResize="1" noEditPoints="1" noAdjustHandles="1" noChangeArrowheads="1" noChangeShapeType="1" noTextEdit="1"/>
          </p:cNvSpPr>
          <p:nvPr/>
        </p:nvSpPr>
        <p:spPr>
          <a:xfrm flipH="1">
            <a:off x="3469312" y="-3325"/>
            <a:ext cx="8722688" cy="6861324"/>
          </a:xfrm>
          <a:custGeom>
            <a:avLst/>
            <a:gdLst>
              <a:gd name="connsiteX0" fmla="*/ 5560897 w 8722688"/>
              <a:gd name="connsiteY0" fmla="*/ 0 h 6861324"/>
              <a:gd name="connsiteX1" fmla="*/ 5555346 w 8722688"/>
              <a:gd name="connsiteY1" fmla="*/ 0 h 6861324"/>
              <a:gd name="connsiteX2" fmla="*/ 4494013 w 8722688"/>
              <a:gd name="connsiteY2" fmla="*/ 0 h 6861324"/>
              <a:gd name="connsiteX3" fmla="*/ 681726 w 8722688"/>
              <a:gd name="connsiteY3" fmla="*/ 0 h 6861324"/>
              <a:gd name="connsiteX4" fmla="*/ 681726 w 8722688"/>
              <a:gd name="connsiteY4" fmla="*/ 479 h 6861324"/>
              <a:gd name="connsiteX5" fmla="*/ 0 w 8722688"/>
              <a:gd name="connsiteY5" fmla="*/ 479 h 6861324"/>
              <a:gd name="connsiteX6" fmla="*/ 0 w 8722688"/>
              <a:gd name="connsiteY6" fmla="*/ 6861324 h 6861324"/>
              <a:gd name="connsiteX7" fmla="*/ 2429574 w 8722688"/>
              <a:gd name="connsiteY7" fmla="*/ 6861324 h 6861324"/>
              <a:gd name="connsiteX8" fmla="*/ 2429574 w 8722688"/>
              <a:gd name="connsiteY8" fmla="*/ 6861323 h 6861324"/>
              <a:gd name="connsiteX9" fmla="*/ 8368134 w 8722688"/>
              <a:gd name="connsiteY9" fmla="*/ 6861323 h 6861324"/>
              <a:gd name="connsiteX10" fmla="*/ 8366822 w 8722688"/>
              <a:gd name="connsiteY10" fmla="*/ 6858478 h 6861324"/>
              <a:gd name="connsiteX11" fmla="*/ 8722688 w 8722688"/>
              <a:gd name="connsiteY11" fmla="*/ 6858478 h 6861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22688" h="6861324">
                <a:moveTo>
                  <a:pt x="5560897" y="0"/>
                </a:moveTo>
                <a:lnTo>
                  <a:pt x="5555346" y="0"/>
                </a:lnTo>
                <a:lnTo>
                  <a:pt x="4494013" y="0"/>
                </a:lnTo>
                <a:lnTo>
                  <a:pt x="681726" y="0"/>
                </a:lnTo>
                <a:lnTo>
                  <a:pt x="681726" y="479"/>
                </a:lnTo>
                <a:lnTo>
                  <a:pt x="0" y="479"/>
                </a:lnTo>
                <a:lnTo>
                  <a:pt x="0" y="6861324"/>
                </a:lnTo>
                <a:lnTo>
                  <a:pt x="2429574" y="6861324"/>
                </a:lnTo>
                <a:lnTo>
                  <a:pt x="2429574" y="6861323"/>
                </a:lnTo>
                <a:lnTo>
                  <a:pt x="8368134" y="6861323"/>
                </a:lnTo>
                <a:lnTo>
                  <a:pt x="8366822" y="6858478"/>
                </a:lnTo>
                <a:lnTo>
                  <a:pt x="8722688" y="6858478"/>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41248" y="704850"/>
            <a:ext cx="3751697" cy="2978150"/>
          </a:xfrm>
        </p:spPr>
        <p:txBody>
          <a:bodyPr anchor="b">
            <a:normAutofit/>
          </a:bodyPr>
          <a:lstStyle/>
          <a:p>
            <a:r>
              <a:rPr lang="en-US">
                <a:solidFill>
                  <a:schemeClr val="bg1"/>
                </a:solidFill>
                <a:ea typeface="+mj-lt"/>
                <a:cs typeface="+mj-lt"/>
              </a:rPr>
              <a:t>Strategies for Dead lock Detection </a:t>
            </a:r>
            <a:endParaRPr lang="en-US">
              <a:solidFill>
                <a:schemeClr val="bg1"/>
              </a:solidFill>
            </a:endParaRPr>
          </a:p>
        </p:txBody>
      </p:sp>
      <p:sp>
        <p:nvSpPr>
          <p:cNvPr id="3" name="Content Placeholder 2"/>
          <p:cNvSpPr>
            <a:spLocks noGrp="1"/>
          </p:cNvSpPr>
          <p:nvPr>
            <p:ph idx="1"/>
          </p:nvPr>
        </p:nvSpPr>
        <p:spPr>
          <a:xfrm>
            <a:off x="6121400" y="939800"/>
            <a:ext cx="5232400" cy="4845050"/>
          </a:xfrm>
        </p:spPr>
        <p:txBody>
          <a:bodyPr vert="horz" lIns="91440" tIns="45720" rIns="91440" bIns="45720" rtlCol="0" anchor="ctr">
            <a:normAutofit/>
          </a:bodyPr>
          <a:lstStyle/>
          <a:p>
            <a:pPr marL="0" indent="0">
              <a:buNone/>
            </a:pPr>
            <a:r>
              <a:rPr lang="en-US" sz="2100">
                <a:ea typeface="+mn-lt"/>
                <a:cs typeface="+mn-lt"/>
              </a:rPr>
              <a:t>Dead lock Avoidance </a:t>
            </a:r>
            <a:endParaRPr lang="en-US" sz="2100">
              <a:cs typeface="Calibri" panose="020F0502020204030204"/>
            </a:endParaRPr>
          </a:p>
          <a:p>
            <a:pPr marL="0" indent="0">
              <a:buNone/>
            </a:pPr>
            <a:r>
              <a:rPr lang="en-US" sz="2100">
                <a:ea typeface="+mn-lt"/>
                <a:cs typeface="+mn-lt"/>
              </a:rPr>
              <a:t>Dead lock handling </a:t>
            </a:r>
            <a:endParaRPr lang="en-US" sz="2100">
              <a:cs typeface="Calibri" panose="020F0502020204030204"/>
            </a:endParaRPr>
          </a:p>
          <a:p>
            <a:pPr marL="0" indent="0">
              <a:buNone/>
            </a:pPr>
            <a:r>
              <a:rPr lang="en-US" sz="2100">
                <a:ea typeface="+mn-lt"/>
                <a:cs typeface="+mn-lt"/>
              </a:rPr>
              <a:t>Dead lock prevention </a:t>
            </a:r>
            <a:endParaRPr lang="en-US" sz="2100">
              <a:cs typeface="Calibri" panose="020F0502020204030204"/>
            </a:endParaRPr>
          </a:p>
          <a:p>
            <a:pPr marL="0" indent="0">
              <a:buNone/>
            </a:pPr>
            <a:r>
              <a:rPr lang="en-US" sz="2100">
                <a:ea typeface="+mn-lt"/>
                <a:cs typeface="+mn-lt"/>
              </a:rPr>
              <a:t>Dead lock Detection </a:t>
            </a:r>
            <a:endParaRPr lang="en-US" sz="2100">
              <a:cs typeface="Calibri" panose="020F0502020204030204"/>
            </a:endParaRPr>
          </a:p>
          <a:p>
            <a:endParaRPr lang="en-US" sz="2100">
              <a:cs typeface="Calibri" panose="020F0502020204030204"/>
            </a:endParaRPr>
          </a:p>
        </p:txBody>
      </p:sp>
    </p:spTree>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7"/>
          <p:cNvSpPr>
            <a:spLocks noGrp="1" noRot="1" noChangeAspect="1" noMove="1" noResize="1" noEditPoints="1" noAdjustHandles="1" noChangeArrowheads="1" noChangeShapeType="1" noTextEdit="1"/>
          </p:cNvSpPr>
          <p:nvPr/>
        </p:nvSpPr>
        <p:spPr>
          <a:xfrm flipV="1">
            <a:off x="1" y="845820"/>
            <a:ext cx="6087194" cy="5166360"/>
          </a:xfrm>
          <a:custGeom>
            <a:avLst/>
            <a:gdLst>
              <a:gd name="connsiteX0" fmla="*/ 0 w 6087194"/>
              <a:gd name="connsiteY0" fmla="*/ 0 h 5166360"/>
              <a:gd name="connsiteX1" fmla="*/ 155740 w 6087194"/>
              <a:gd name="connsiteY1" fmla="*/ 0 h 5166360"/>
              <a:gd name="connsiteX2" fmla="*/ 5867656 w 6087194"/>
              <a:gd name="connsiteY2" fmla="*/ 0 h 5166360"/>
              <a:gd name="connsiteX3" fmla="*/ 6087194 w 6087194"/>
              <a:gd name="connsiteY3" fmla="*/ 0 h 5166360"/>
              <a:gd name="connsiteX4" fmla="*/ 3693315 w 6087194"/>
              <a:gd name="connsiteY4" fmla="*/ 5166360 h 5166360"/>
              <a:gd name="connsiteX5" fmla="*/ 3473777 w 6087194"/>
              <a:gd name="connsiteY5" fmla="*/ 5166360 h 5166360"/>
              <a:gd name="connsiteX6" fmla="*/ 155740 w 6087194"/>
              <a:gd name="connsiteY6" fmla="*/ 5166360 h 5166360"/>
              <a:gd name="connsiteX7" fmla="*/ 0 w 6087194"/>
              <a:gd name="connsiteY7" fmla="*/ 516636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87194" h="5166360">
                <a:moveTo>
                  <a:pt x="0" y="0"/>
                </a:moveTo>
                <a:lnTo>
                  <a:pt x="155740" y="0"/>
                </a:lnTo>
                <a:lnTo>
                  <a:pt x="5867656" y="0"/>
                </a:lnTo>
                <a:lnTo>
                  <a:pt x="6087194" y="0"/>
                </a:lnTo>
                <a:lnTo>
                  <a:pt x="3693315" y="5166360"/>
                </a:lnTo>
                <a:lnTo>
                  <a:pt x="3473777" y="5166360"/>
                </a:lnTo>
                <a:lnTo>
                  <a:pt x="155740"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9"/>
          <p:cNvSpPr>
            <a:spLocks noGrp="1" noRot="1" noChangeAspect="1" noMove="1" noResize="1" noEditPoints="1" noAdjustHandles="1" noChangeArrowheads="1" noChangeShapeType="1" noTextEdit="1"/>
          </p:cNvSpPr>
          <p:nvPr/>
        </p:nvSpPr>
        <p:spPr>
          <a:xfrm flipV="1">
            <a:off x="3726915" y="844868"/>
            <a:ext cx="8465085" cy="5167312"/>
          </a:xfrm>
          <a:custGeom>
            <a:avLst/>
            <a:gdLst>
              <a:gd name="connsiteX0" fmla="*/ 0 w 8465085"/>
              <a:gd name="connsiteY0" fmla="*/ 952 h 5167312"/>
              <a:gd name="connsiteX1" fmla="*/ 1898594 w 8465085"/>
              <a:gd name="connsiteY1" fmla="*/ 952 h 5167312"/>
              <a:gd name="connsiteX2" fmla="*/ 1898594 w 8465085"/>
              <a:gd name="connsiteY2" fmla="*/ 0 h 5167312"/>
              <a:gd name="connsiteX3" fmla="*/ 0 w 8465085"/>
              <a:gd name="connsiteY3" fmla="*/ 0 h 5167312"/>
              <a:gd name="connsiteX4" fmla="*/ 221324 w 8465085"/>
              <a:gd name="connsiteY4" fmla="*/ 5167312 h 5167312"/>
              <a:gd name="connsiteX5" fmla="*/ 7243482 w 8465085"/>
              <a:gd name="connsiteY5" fmla="*/ 5167312 h 5167312"/>
              <a:gd name="connsiteX6" fmla="*/ 8465085 w 8465085"/>
              <a:gd name="connsiteY6" fmla="*/ 5167312 h 5167312"/>
              <a:gd name="connsiteX7" fmla="*/ 8465085 w 8465085"/>
              <a:gd name="connsiteY7" fmla="*/ 0 h 5167312"/>
              <a:gd name="connsiteX8" fmla="*/ 7243482 w 8465085"/>
              <a:gd name="connsiteY8" fmla="*/ 0 h 5167312"/>
              <a:gd name="connsiteX9" fmla="*/ 2610976 w 8465085"/>
              <a:gd name="connsiteY9" fmla="*/ 0 h 5167312"/>
              <a:gd name="connsiteX10" fmla="*/ 2610976 w 8465085"/>
              <a:gd name="connsiteY10" fmla="*/ 952 h 5167312"/>
              <a:gd name="connsiteX11" fmla="*/ 2615203 w 8465085"/>
              <a:gd name="connsiteY11"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5085" h="5167312">
                <a:moveTo>
                  <a:pt x="0" y="952"/>
                </a:moveTo>
                <a:lnTo>
                  <a:pt x="1898594" y="952"/>
                </a:lnTo>
                <a:lnTo>
                  <a:pt x="1898594" y="0"/>
                </a:lnTo>
                <a:lnTo>
                  <a:pt x="0" y="0"/>
                </a:lnTo>
                <a:close/>
                <a:moveTo>
                  <a:pt x="221324" y="5167312"/>
                </a:moveTo>
                <a:lnTo>
                  <a:pt x="7243482" y="5167312"/>
                </a:lnTo>
                <a:lnTo>
                  <a:pt x="8465085" y="5167312"/>
                </a:lnTo>
                <a:lnTo>
                  <a:pt x="8465085" y="0"/>
                </a:lnTo>
                <a:lnTo>
                  <a:pt x="7243482" y="0"/>
                </a:lnTo>
                <a:lnTo>
                  <a:pt x="2610976" y="0"/>
                </a:lnTo>
                <a:lnTo>
                  <a:pt x="2610976" y="952"/>
                </a:lnTo>
                <a:lnTo>
                  <a:pt x="2615203"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199" y="1841614"/>
            <a:ext cx="3409508" cy="3173819"/>
          </a:xfrm>
        </p:spPr>
        <p:txBody>
          <a:bodyPr>
            <a:normAutofit/>
          </a:bodyPr>
          <a:lstStyle/>
          <a:p>
            <a:r>
              <a:rPr lang="en-US">
                <a:solidFill>
                  <a:schemeClr val="bg1"/>
                </a:solidFill>
                <a:ea typeface="+mj-lt"/>
                <a:cs typeface="+mj-lt"/>
              </a:rPr>
              <a:t>Dead lock Handling</a:t>
            </a:r>
            <a:endParaRPr lang="en-US">
              <a:solidFill>
                <a:schemeClr val="bg1"/>
              </a:solidFill>
            </a:endParaRPr>
          </a:p>
        </p:txBody>
      </p:sp>
      <p:sp>
        <p:nvSpPr>
          <p:cNvPr id="3" name="Content Placeholder 2"/>
          <p:cNvSpPr>
            <a:spLocks noGrp="1"/>
          </p:cNvSpPr>
          <p:nvPr>
            <p:ph idx="1"/>
          </p:nvPr>
        </p:nvSpPr>
        <p:spPr>
          <a:xfrm>
            <a:off x="6096000" y="1137208"/>
            <a:ext cx="5257800" cy="4582632"/>
          </a:xfrm>
        </p:spPr>
        <p:txBody>
          <a:bodyPr vert="horz" lIns="91440" tIns="45720" rIns="91440" bIns="45720" rtlCol="0" anchor="ctr">
            <a:normAutofit/>
          </a:bodyPr>
          <a:lstStyle/>
          <a:p>
            <a:r>
              <a:rPr lang="en-US" sz="2000">
                <a:ea typeface="+mn-lt"/>
                <a:cs typeface="+mn-lt"/>
              </a:rPr>
              <a:t>In the Deadlock Handling is a very complex process because Distributed systems don't have a full knowledge of the global system and systems don't have a common physical clock so not good for DS</a:t>
            </a:r>
            <a:endParaRPr lang="en-US" sz="2000">
              <a:cs typeface="Calibri" panose="020F0502020204030204"/>
            </a:endParaRPr>
          </a:p>
          <a:p>
            <a:endParaRPr lang="en-US" sz="2000"/>
          </a:p>
          <a:p>
            <a:endParaRPr lang="en-US" sz="2000">
              <a:cs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7"/>
          <p:cNvSpPr>
            <a:spLocks noGrp="1" noRot="1" noChangeAspect="1" noMove="1" noResize="1" noEditPoints="1" noAdjustHandles="1" noChangeArrowheads="1" noChangeShapeType="1" noTextEdit="1"/>
          </p:cNvSpPr>
          <p:nvPr/>
        </p:nvSpPr>
        <p:spPr>
          <a:xfrm flipV="1">
            <a:off x="1" y="845820"/>
            <a:ext cx="6087194" cy="5166360"/>
          </a:xfrm>
          <a:custGeom>
            <a:avLst/>
            <a:gdLst>
              <a:gd name="connsiteX0" fmla="*/ 0 w 6087194"/>
              <a:gd name="connsiteY0" fmla="*/ 0 h 5166360"/>
              <a:gd name="connsiteX1" fmla="*/ 155740 w 6087194"/>
              <a:gd name="connsiteY1" fmla="*/ 0 h 5166360"/>
              <a:gd name="connsiteX2" fmla="*/ 5867656 w 6087194"/>
              <a:gd name="connsiteY2" fmla="*/ 0 h 5166360"/>
              <a:gd name="connsiteX3" fmla="*/ 6087194 w 6087194"/>
              <a:gd name="connsiteY3" fmla="*/ 0 h 5166360"/>
              <a:gd name="connsiteX4" fmla="*/ 3693315 w 6087194"/>
              <a:gd name="connsiteY4" fmla="*/ 5166360 h 5166360"/>
              <a:gd name="connsiteX5" fmla="*/ 3473777 w 6087194"/>
              <a:gd name="connsiteY5" fmla="*/ 5166360 h 5166360"/>
              <a:gd name="connsiteX6" fmla="*/ 155740 w 6087194"/>
              <a:gd name="connsiteY6" fmla="*/ 5166360 h 5166360"/>
              <a:gd name="connsiteX7" fmla="*/ 0 w 6087194"/>
              <a:gd name="connsiteY7" fmla="*/ 516636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87194" h="5166360">
                <a:moveTo>
                  <a:pt x="0" y="0"/>
                </a:moveTo>
                <a:lnTo>
                  <a:pt x="155740" y="0"/>
                </a:lnTo>
                <a:lnTo>
                  <a:pt x="5867656" y="0"/>
                </a:lnTo>
                <a:lnTo>
                  <a:pt x="6087194" y="0"/>
                </a:lnTo>
                <a:lnTo>
                  <a:pt x="3693315" y="5166360"/>
                </a:lnTo>
                <a:lnTo>
                  <a:pt x="3473777" y="5166360"/>
                </a:lnTo>
                <a:lnTo>
                  <a:pt x="155740"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9"/>
          <p:cNvSpPr>
            <a:spLocks noGrp="1" noRot="1" noChangeAspect="1" noMove="1" noResize="1" noEditPoints="1" noAdjustHandles="1" noChangeArrowheads="1" noChangeShapeType="1" noTextEdit="1"/>
          </p:cNvSpPr>
          <p:nvPr/>
        </p:nvSpPr>
        <p:spPr>
          <a:xfrm flipV="1">
            <a:off x="3726915" y="844868"/>
            <a:ext cx="8465085" cy="5167312"/>
          </a:xfrm>
          <a:custGeom>
            <a:avLst/>
            <a:gdLst>
              <a:gd name="connsiteX0" fmla="*/ 0 w 8465085"/>
              <a:gd name="connsiteY0" fmla="*/ 952 h 5167312"/>
              <a:gd name="connsiteX1" fmla="*/ 1898594 w 8465085"/>
              <a:gd name="connsiteY1" fmla="*/ 952 h 5167312"/>
              <a:gd name="connsiteX2" fmla="*/ 1898594 w 8465085"/>
              <a:gd name="connsiteY2" fmla="*/ 0 h 5167312"/>
              <a:gd name="connsiteX3" fmla="*/ 0 w 8465085"/>
              <a:gd name="connsiteY3" fmla="*/ 0 h 5167312"/>
              <a:gd name="connsiteX4" fmla="*/ 221324 w 8465085"/>
              <a:gd name="connsiteY4" fmla="*/ 5167312 h 5167312"/>
              <a:gd name="connsiteX5" fmla="*/ 7243482 w 8465085"/>
              <a:gd name="connsiteY5" fmla="*/ 5167312 h 5167312"/>
              <a:gd name="connsiteX6" fmla="*/ 8465085 w 8465085"/>
              <a:gd name="connsiteY6" fmla="*/ 5167312 h 5167312"/>
              <a:gd name="connsiteX7" fmla="*/ 8465085 w 8465085"/>
              <a:gd name="connsiteY7" fmla="*/ 0 h 5167312"/>
              <a:gd name="connsiteX8" fmla="*/ 7243482 w 8465085"/>
              <a:gd name="connsiteY8" fmla="*/ 0 h 5167312"/>
              <a:gd name="connsiteX9" fmla="*/ 2610976 w 8465085"/>
              <a:gd name="connsiteY9" fmla="*/ 0 h 5167312"/>
              <a:gd name="connsiteX10" fmla="*/ 2610976 w 8465085"/>
              <a:gd name="connsiteY10" fmla="*/ 952 h 5167312"/>
              <a:gd name="connsiteX11" fmla="*/ 2615203 w 8465085"/>
              <a:gd name="connsiteY11"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5085" h="5167312">
                <a:moveTo>
                  <a:pt x="0" y="952"/>
                </a:moveTo>
                <a:lnTo>
                  <a:pt x="1898594" y="952"/>
                </a:lnTo>
                <a:lnTo>
                  <a:pt x="1898594" y="0"/>
                </a:lnTo>
                <a:lnTo>
                  <a:pt x="0" y="0"/>
                </a:lnTo>
                <a:close/>
                <a:moveTo>
                  <a:pt x="221324" y="5167312"/>
                </a:moveTo>
                <a:lnTo>
                  <a:pt x="7243482" y="5167312"/>
                </a:lnTo>
                <a:lnTo>
                  <a:pt x="8465085" y="5167312"/>
                </a:lnTo>
                <a:lnTo>
                  <a:pt x="8465085" y="0"/>
                </a:lnTo>
                <a:lnTo>
                  <a:pt x="7243482" y="0"/>
                </a:lnTo>
                <a:lnTo>
                  <a:pt x="2610976" y="0"/>
                </a:lnTo>
                <a:lnTo>
                  <a:pt x="2610976" y="952"/>
                </a:lnTo>
                <a:lnTo>
                  <a:pt x="2615203"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199" y="1841614"/>
            <a:ext cx="3409508" cy="3173819"/>
          </a:xfrm>
        </p:spPr>
        <p:txBody>
          <a:bodyPr>
            <a:normAutofit/>
          </a:bodyPr>
          <a:lstStyle/>
          <a:p>
            <a:r>
              <a:rPr lang="en-US">
                <a:solidFill>
                  <a:schemeClr val="bg1"/>
                </a:solidFill>
                <a:ea typeface="+mj-lt"/>
                <a:cs typeface="+mj-lt"/>
              </a:rPr>
              <a:t>Dead lock prevention</a:t>
            </a:r>
            <a:r>
              <a:rPr lang="en-US">
                <a:ea typeface="+mj-lt"/>
                <a:cs typeface="+mj-lt"/>
              </a:rPr>
              <a:t> </a:t>
            </a:r>
            <a:endParaRPr lang="en-US"/>
          </a:p>
        </p:txBody>
      </p:sp>
      <p:sp>
        <p:nvSpPr>
          <p:cNvPr id="3" name="Content Placeholder 2"/>
          <p:cNvSpPr>
            <a:spLocks noGrp="1"/>
          </p:cNvSpPr>
          <p:nvPr>
            <p:ph idx="1"/>
          </p:nvPr>
        </p:nvSpPr>
        <p:spPr>
          <a:xfrm>
            <a:off x="6087110" y="1268018"/>
            <a:ext cx="5257800" cy="4582632"/>
          </a:xfrm>
        </p:spPr>
        <p:txBody>
          <a:bodyPr vert="horz" lIns="91440" tIns="45720" rIns="91440" bIns="45720" rtlCol="0" anchor="ctr">
            <a:normAutofit/>
          </a:bodyPr>
          <a:lstStyle/>
          <a:p>
            <a:r>
              <a:rPr lang="en-US" sz="2000" dirty="0">
                <a:ea typeface="+mn-lt"/>
                <a:cs typeface="+mn-lt"/>
              </a:rPr>
              <a:t>In Dead lock prevention what we are trying to do is a process will take all the resources before it starts executing all preempt any process who is holding a resource which is needed by the process, and this is not possible.</a:t>
            </a:r>
          </a:p>
          <a:p>
            <a:pPr marL="0" indent="0">
              <a:buNone/>
            </a:pPr>
            <a:endParaRPr lang="en-US" sz="2000">
              <a:cs typeface="Calibri" panose="020F0502020204030204"/>
            </a:endParaRPr>
          </a:p>
          <a:p>
            <a:endParaRPr lang="en-US" sz="2000">
              <a:cs typeface="Calibri" panose="020F0502020204030204"/>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TotalTime>
  <Words>1142</Words>
  <Application>Microsoft Office PowerPoint</Application>
  <PresentationFormat>Widescreen</PresentationFormat>
  <Paragraphs>70</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Distributed Deadlock Detection Algorithms</vt:lpstr>
      <vt:lpstr>What is Deadlock </vt:lpstr>
      <vt:lpstr>Assumptions for a Distributed systems </vt:lpstr>
      <vt:lpstr>How We Detect Deadlock in a Distributed systems</vt:lpstr>
      <vt:lpstr>The Wait For Graph </vt:lpstr>
      <vt:lpstr>What is wait For Graph Data structure </vt:lpstr>
      <vt:lpstr>Strategies for Dead lock Detection </vt:lpstr>
      <vt:lpstr>Dead lock Handling</vt:lpstr>
      <vt:lpstr>Dead lock prevention </vt:lpstr>
      <vt:lpstr>Dead lock Detection </vt:lpstr>
      <vt:lpstr>Dead lock avoidance </vt:lpstr>
      <vt:lpstr>Requirements that ever algorithm should follow </vt:lpstr>
      <vt:lpstr>Models of Dead lock </vt:lpstr>
      <vt:lpstr>One resource model </vt:lpstr>
      <vt:lpstr>And model  </vt:lpstr>
      <vt:lpstr>And Or Model </vt:lpstr>
      <vt:lpstr>P out of Q model</vt:lpstr>
      <vt:lpstr>Classification of deadlock Detection algorithm </vt:lpstr>
      <vt:lpstr>Path pushing </vt:lpstr>
      <vt:lpstr>Edge Chasseing</vt:lpstr>
      <vt:lpstr>Diffusion computation </vt:lpstr>
      <vt:lpstr>Global State Detection Based Algorithms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 Odedara</dc:creator>
  <cp:lastModifiedBy>Krishn Odedara</cp:lastModifiedBy>
  <cp:revision>65</cp:revision>
  <dcterms:created xsi:type="dcterms:W3CDTF">2022-09-10T12:46:35Z</dcterms:created>
  <dcterms:modified xsi:type="dcterms:W3CDTF">2022-09-11T16:57:37Z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1033-3.2.0.6370</vt:lpwstr>
  </property>
</Properties>
</file>