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3" r:id="rId4"/>
    <p:sldId id="264" r:id="rId5"/>
    <p:sldId id="266" r:id="rId6"/>
    <p:sldId id="269" r:id="rId7"/>
    <p:sldId id="271" r:id="rId8"/>
    <p:sldId id="272" r:id="rId9"/>
    <p:sldId id="267" r:id="rId10"/>
    <p:sldId id="268" r:id="rId11"/>
    <p:sldId id="259" r:id="rId12"/>
    <p:sldId id="260" r:id="rId13"/>
    <p:sldId id="265" r:id="rId14"/>
    <p:sldId id="274"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23" d="100"/>
          <a:sy n="123" d="100"/>
        </p:scale>
        <p:origin x="11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A996AE-9C96-46E9-977C-B1EF68E2CFFA}"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E776174-4836-414D-B6EE-8B80828B7561}">
      <dgm:prSet/>
      <dgm:spPr/>
      <dgm:t>
        <a:bodyPr/>
        <a:lstStyle/>
        <a:p>
          <a:pPr>
            <a:lnSpc>
              <a:spcPct val="100000"/>
            </a:lnSpc>
          </a:pPr>
          <a:r>
            <a:rPr lang="en-IN" dirty="0"/>
            <a:t>Interestingly, </a:t>
          </a:r>
          <a:r>
            <a:rPr lang="en-IN" b="1" dirty="0"/>
            <a:t>unsupervised machine learning </a:t>
          </a:r>
          <a:r>
            <a:rPr lang="en-IN" dirty="0"/>
            <a:t>calculations are utilized when the data used to prepare is neither characterized nor named. Unsupervised learning contemplates how frameworks can derive a capacity to depict a concealed structure from unlabelled information. The framework doesn't make sense of the correct yield, yet it investigates the information and can attract deductions from datasets to depict concealed structures from unlabelled information.</a:t>
          </a:r>
          <a:endParaRPr lang="en-US" dirty="0"/>
        </a:p>
      </dgm:t>
    </dgm:pt>
    <dgm:pt modelId="{9CDDF7DC-DBC8-4D7C-B8F5-2C35B5703B9D}" type="parTrans" cxnId="{C27C5313-4AB6-4A91-BC0E-813F9C9F8BA5}">
      <dgm:prSet/>
      <dgm:spPr/>
      <dgm:t>
        <a:bodyPr/>
        <a:lstStyle/>
        <a:p>
          <a:endParaRPr lang="en-US"/>
        </a:p>
      </dgm:t>
    </dgm:pt>
    <dgm:pt modelId="{B5E33870-C375-4695-AD9B-4B8A96EF7569}" type="sibTrans" cxnId="{C27C5313-4AB6-4A91-BC0E-813F9C9F8BA5}">
      <dgm:prSet/>
      <dgm:spPr/>
      <dgm:t>
        <a:bodyPr/>
        <a:lstStyle/>
        <a:p>
          <a:pPr>
            <a:lnSpc>
              <a:spcPct val="100000"/>
            </a:lnSpc>
          </a:pPr>
          <a:endParaRPr lang="en-US"/>
        </a:p>
      </dgm:t>
    </dgm:pt>
    <dgm:pt modelId="{02E4B268-A268-4406-B0DC-BA2A183BCFFB}">
      <dgm:prSet/>
      <dgm:spPr/>
      <dgm:t>
        <a:bodyPr/>
        <a:lstStyle/>
        <a:p>
          <a:pPr>
            <a:lnSpc>
              <a:spcPct val="100000"/>
            </a:lnSpc>
          </a:pPr>
          <a:r>
            <a:rPr lang="en-IN" dirty="0"/>
            <a:t>The </a:t>
          </a:r>
          <a:r>
            <a:rPr lang="en-IN" b="1" dirty="0"/>
            <a:t>semi-supervised machine </a:t>
          </a:r>
          <a:r>
            <a:rPr lang="en-IN" dirty="0"/>
            <a:t>is a class of machine learning assignments and systems that additionally make utilization of unlabelled data for training, normally a little measure of marked data with a lot of unlabelled data. Semi-supervised learning sandwiched between supervised learning and unsupervised learning. Many </a:t>
          </a:r>
          <a:r>
            <a:rPr lang="en-IN" dirty="0" err="1"/>
            <a:t>machinelearning</a:t>
          </a:r>
          <a:r>
            <a:rPr lang="en-IN" dirty="0"/>
            <a:t> specialists have discovered that unlabelled data, when utilized related to a little measure of labelled data, can deliver impressive change in learning precision over unsupervised learning, however without the time and costs required for supervised learning.</a:t>
          </a:r>
          <a:endParaRPr lang="en-US" dirty="0"/>
        </a:p>
      </dgm:t>
    </dgm:pt>
    <dgm:pt modelId="{842BCFF7-320F-4C89-B0F2-42B870103201}" type="parTrans" cxnId="{79D1CF7C-AB97-442B-9567-82E50BFC9619}">
      <dgm:prSet/>
      <dgm:spPr/>
      <dgm:t>
        <a:bodyPr/>
        <a:lstStyle/>
        <a:p>
          <a:endParaRPr lang="en-US"/>
        </a:p>
      </dgm:t>
    </dgm:pt>
    <dgm:pt modelId="{3376A693-AF6F-4CED-A093-F6D383D05172}" type="sibTrans" cxnId="{79D1CF7C-AB97-442B-9567-82E50BFC9619}">
      <dgm:prSet/>
      <dgm:spPr/>
      <dgm:t>
        <a:bodyPr/>
        <a:lstStyle/>
        <a:p>
          <a:pPr>
            <a:lnSpc>
              <a:spcPct val="100000"/>
            </a:lnSpc>
          </a:pPr>
          <a:endParaRPr lang="en-US"/>
        </a:p>
      </dgm:t>
    </dgm:pt>
    <dgm:pt modelId="{9BDF7461-0BE0-4015-875A-288EC4492C0A}">
      <dgm:prSet/>
      <dgm:spPr/>
      <dgm:t>
        <a:bodyPr/>
        <a:lstStyle/>
        <a:p>
          <a:pPr>
            <a:lnSpc>
              <a:spcPct val="100000"/>
            </a:lnSpc>
          </a:pPr>
          <a:r>
            <a:rPr lang="en-IN" b="1" dirty="0"/>
            <a:t>Reinforcement machine learning </a:t>
          </a:r>
          <a:r>
            <a:rPr lang="en-IN" dirty="0"/>
            <a:t>calculations is a learning technique that associates with its condition by delivering activities and finds mistakes or rewards. Ex-peri mentation seeks and postponed compensate are the most significant attributes of support learning. This technique enables machines and programming operators to consequently decide the perfect conduct inside a setting with the end goal to boost its execution. Basic re-ward input is required for the specialist to realize which activity is ideal; this is known as the Reinforcement signal.</a:t>
          </a:r>
          <a:endParaRPr lang="en-US" dirty="0"/>
        </a:p>
      </dgm:t>
    </dgm:pt>
    <dgm:pt modelId="{D4B32E16-D82C-4897-B52B-0ED5AE2D40FD}" type="parTrans" cxnId="{B186F2A2-FB8B-4EF3-B6B5-E7E4B99D3B33}">
      <dgm:prSet/>
      <dgm:spPr/>
      <dgm:t>
        <a:bodyPr/>
        <a:lstStyle/>
        <a:p>
          <a:endParaRPr lang="en-US"/>
        </a:p>
      </dgm:t>
    </dgm:pt>
    <dgm:pt modelId="{F5C709D6-DC53-4E5E-BA42-6EEFDFB0E9CB}" type="sibTrans" cxnId="{B186F2A2-FB8B-4EF3-B6B5-E7E4B99D3B33}">
      <dgm:prSet/>
      <dgm:spPr/>
      <dgm:t>
        <a:bodyPr/>
        <a:lstStyle/>
        <a:p>
          <a:pPr>
            <a:lnSpc>
              <a:spcPct val="100000"/>
            </a:lnSpc>
          </a:pPr>
          <a:endParaRPr lang="en-US"/>
        </a:p>
      </dgm:t>
    </dgm:pt>
    <dgm:pt modelId="{488705DA-8153-4688-BE1F-BB4ED3976077}">
      <dgm:prSet/>
      <dgm:spPr/>
      <dgm:t>
        <a:bodyPr/>
        <a:lstStyle/>
        <a:p>
          <a:pPr>
            <a:lnSpc>
              <a:spcPct val="100000"/>
            </a:lnSpc>
          </a:pPr>
          <a:r>
            <a:rPr lang="en-IN"/>
            <a:t>Machine learning enables investigation of enormous amounts of data. While it, for the most part, conveys quicker, more exact outcomes with the end goal to distinguish beneficial chances or perilous dangers, it might likewise require extra time and assets to prepare it appropriately. Joining machine learning with AI and subjective advancements can make it much more viable in processing large volumes of information.</a:t>
          </a:r>
          <a:endParaRPr lang="en-US"/>
        </a:p>
      </dgm:t>
    </dgm:pt>
    <dgm:pt modelId="{2304FAFE-D504-4071-A2BA-E3418AFFB1DD}" type="parTrans" cxnId="{45CC4A5E-D437-4021-997E-D07A64152CF5}">
      <dgm:prSet/>
      <dgm:spPr/>
      <dgm:t>
        <a:bodyPr/>
        <a:lstStyle/>
        <a:p>
          <a:endParaRPr lang="en-US"/>
        </a:p>
      </dgm:t>
    </dgm:pt>
    <dgm:pt modelId="{D4A75904-0292-4A09-9464-D5E98C91A40E}" type="sibTrans" cxnId="{45CC4A5E-D437-4021-997E-D07A64152CF5}">
      <dgm:prSet/>
      <dgm:spPr/>
      <dgm:t>
        <a:bodyPr/>
        <a:lstStyle/>
        <a:p>
          <a:endParaRPr lang="en-US"/>
        </a:p>
      </dgm:t>
    </dgm:pt>
    <dgm:pt modelId="{AD96006E-6662-4ED1-9FB7-93B1960BDA98}" type="pres">
      <dgm:prSet presAssocID="{28A996AE-9C96-46E9-977C-B1EF68E2CFFA}" presName="root" presStyleCnt="0">
        <dgm:presLayoutVars>
          <dgm:dir/>
          <dgm:resizeHandles val="exact"/>
        </dgm:presLayoutVars>
      </dgm:prSet>
      <dgm:spPr/>
    </dgm:pt>
    <dgm:pt modelId="{23631E98-9477-4136-916B-B8C22C6CDD54}" type="pres">
      <dgm:prSet presAssocID="{28A996AE-9C96-46E9-977C-B1EF68E2CFFA}" presName="container" presStyleCnt="0">
        <dgm:presLayoutVars>
          <dgm:dir/>
          <dgm:resizeHandles val="exact"/>
        </dgm:presLayoutVars>
      </dgm:prSet>
      <dgm:spPr/>
    </dgm:pt>
    <dgm:pt modelId="{01F2D707-D266-4730-92DF-7FB9309FB764}" type="pres">
      <dgm:prSet presAssocID="{6E776174-4836-414D-B6EE-8B80828B7561}" presName="compNode" presStyleCnt="0"/>
      <dgm:spPr/>
    </dgm:pt>
    <dgm:pt modelId="{3FA27289-EB34-45D0-932C-E5F436D1A65C}" type="pres">
      <dgm:prSet presAssocID="{6E776174-4836-414D-B6EE-8B80828B7561}" presName="iconBgRect" presStyleLbl="bgShp" presStyleIdx="0" presStyleCnt="4"/>
      <dgm:spPr/>
    </dgm:pt>
    <dgm:pt modelId="{0371B0EF-9CAF-405D-A075-7995E0446026}" type="pres">
      <dgm:prSet presAssocID="{6E776174-4836-414D-B6EE-8B80828B756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6F3159DB-8541-47AE-A752-CB459BFB6094}" type="pres">
      <dgm:prSet presAssocID="{6E776174-4836-414D-B6EE-8B80828B7561}" presName="spaceRect" presStyleCnt="0"/>
      <dgm:spPr/>
    </dgm:pt>
    <dgm:pt modelId="{B94E0381-5D4A-4B43-A08B-0300AF695AB5}" type="pres">
      <dgm:prSet presAssocID="{6E776174-4836-414D-B6EE-8B80828B7561}" presName="textRect" presStyleLbl="revTx" presStyleIdx="0" presStyleCnt="4">
        <dgm:presLayoutVars>
          <dgm:chMax val="1"/>
          <dgm:chPref val="1"/>
        </dgm:presLayoutVars>
      </dgm:prSet>
      <dgm:spPr/>
    </dgm:pt>
    <dgm:pt modelId="{2CE30F49-FF09-4A66-AAC6-846B7A900093}" type="pres">
      <dgm:prSet presAssocID="{B5E33870-C375-4695-AD9B-4B8A96EF7569}" presName="sibTrans" presStyleLbl="sibTrans2D1" presStyleIdx="0" presStyleCnt="0"/>
      <dgm:spPr/>
    </dgm:pt>
    <dgm:pt modelId="{E155FA6D-91EA-484C-BF40-2F572D2FA90F}" type="pres">
      <dgm:prSet presAssocID="{02E4B268-A268-4406-B0DC-BA2A183BCFFB}" presName="compNode" presStyleCnt="0"/>
      <dgm:spPr/>
    </dgm:pt>
    <dgm:pt modelId="{178AFA91-9A01-4CD9-BA4C-F5E2BD9CA83F}" type="pres">
      <dgm:prSet presAssocID="{02E4B268-A268-4406-B0DC-BA2A183BCFFB}" presName="iconBgRect" presStyleLbl="bgShp" presStyleIdx="1" presStyleCnt="4"/>
      <dgm:spPr/>
    </dgm:pt>
    <dgm:pt modelId="{4C0D577D-E6A0-458A-BF2E-1BAE662C0F8D}" type="pres">
      <dgm:prSet presAssocID="{02E4B268-A268-4406-B0DC-BA2A183BCFF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Pencil"/>
        </a:ext>
      </dgm:extLst>
    </dgm:pt>
    <dgm:pt modelId="{774E1D59-8E4D-4C91-9AF9-F4D06497D1FC}" type="pres">
      <dgm:prSet presAssocID="{02E4B268-A268-4406-B0DC-BA2A183BCFFB}" presName="spaceRect" presStyleCnt="0"/>
      <dgm:spPr/>
    </dgm:pt>
    <dgm:pt modelId="{A744D62E-342B-429F-A581-9E331E574492}" type="pres">
      <dgm:prSet presAssocID="{02E4B268-A268-4406-B0DC-BA2A183BCFFB}" presName="textRect" presStyleLbl="revTx" presStyleIdx="1" presStyleCnt="4">
        <dgm:presLayoutVars>
          <dgm:chMax val="1"/>
          <dgm:chPref val="1"/>
        </dgm:presLayoutVars>
      </dgm:prSet>
      <dgm:spPr/>
    </dgm:pt>
    <dgm:pt modelId="{4CF6D4F1-7D91-4F21-BB64-A07BFEFCEB9E}" type="pres">
      <dgm:prSet presAssocID="{3376A693-AF6F-4CED-A093-F6D383D05172}" presName="sibTrans" presStyleLbl="sibTrans2D1" presStyleIdx="0" presStyleCnt="0"/>
      <dgm:spPr/>
    </dgm:pt>
    <dgm:pt modelId="{21C9FBA1-7C8B-4A50-AE0B-5136C4C1E71D}" type="pres">
      <dgm:prSet presAssocID="{9BDF7461-0BE0-4015-875A-288EC4492C0A}" presName="compNode" presStyleCnt="0"/>
      <dgm:spPr/>
    </dgm:pt>
    <dgm:pt modelId="{06D09AA6-9E59-4259-A9E0-5C4FF118922E}" type="pres">
      <dgm:prSet presAssocID="{9BDF7461-0BE0-4015-875A-288EC4492C0A}" presName="iconBgRect" presStyleLbl="bgShp" presStyleIdx="2" presStyleCnt="4"/>
      <dgm:spPr/>
    </dgm:pt>
    <dgm:pt modelId="{C61F64DE-91F1-4409-9878-E03408698681}" type="pres">
      <dgm:prSet presAssocID="{9BDF7461-0BE0-4015-875A-288EC4492C0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low"/>
        </a:ext>
      </dgm:extLst>
    </dgm:pt>
    <dgm:pt modelId="{692DBB68-730A-4CE2-B22E-05D6B762AB0D}" type="pres">
      <dgm:prSet presAssocID="{9BDF7461-0BE0-4015-875A-288EC4492C0A}" presName="spaceRect" presStyleCnt="0"/>
      <dgm:spPr/>
    </dgm:pt>
    <dgm:pt modelId="{4B1DB337-85A7-41D4-8664-82AFCE6BF166}" type="pres">
      <dgm:prSet presAssocID="{9BDF7461-0BE0-4015-875A-288EC4492C0A}" presName="textRect" presStyleLbl="revTx" presStyleIdx="2" presStyleCnt="4">
        <dgm:presLayoutVars>
          <dgm:chMax val="1"/>
          <dgm:chPref val="1"/>
        </dgm:presLayoutVars>
      </dgm:prSet>
      <dgm:spPr/>
    </dgm:pt>
    <dgm:pt modelId="{A493DBC8-5CA8-4DBF-9B80-F33B62A00FDB}" type="pres">
      <dgm:prSet presAssocID="{F5C709D6-DC53-4E5E-BA42-6EEFDFB0E9CB}" presName="sibTrans" presStyleLbl="sibTrans2D1" presStyleIdx="0" presStyleCnt="0"/>
      <dgm:spPr/>
    </dgm:pt>
    <dgm:pt modelId="{E03734EE-903C-4EC4-B268-D83D0070E768}" type="pres">
      <dgm:prSet presAssocID="{488705DA-8153-4688-BE1F-BB4ED3976077}" presName="compNode" presStyleCnt="0"/>
      <dgm:spPr/>
    </dgm:pt>
    <dgm:pt modelId="{88CFC21B-83AF-4A92-BBAA-1F5CF9C0F742}" type="pres">
      <dgm:prSet presAssocID="{488705DA-8153-4688-BE1F-BB4ED3976077}" presName="iconBgRect" presStyleLbl="bgShp" presStyleIdx="3" presStyleCnt="4"/>
      <dgm:spPr/>
    </dgm:pt>
    <dgm:pt modelId="{6C1B0905-9E91-457D-B016-8E4032A6424A}" type="pres">
      <dgm:prSet presAssocID="{488705DA-8153-4688-BE1F-BB4ED397607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 Brainstorm"/>
        </a:ext>
      </dgm:extLst>
    </dgm:pt>
    <dgm:pt modelId="{8DAB1C0D-7CDC-4796-84C4-480F5C2371D2}" type="pres">
      <dgm:prSet presAssocID="{488705DA-8153-4688-BE1F-BB4ED3976077}" presName="spaceRect" presStyleCnt="0"/>
      <dgm:spPr/>
    </dgm:pt>
    <dgm:pt modelId="{F57D7DB5-F62C-4E4E-A7AB-5261B27F255C}" type="pres">
      <dgm:prSet presAssocID="{488705DA-8153-4688-BE1F-BB4ED3976077}" presName="textRect" presStyleLbl="revTx" presStyleIdx="3" presStyleCnt="4">
        <dgm:presLayoutVars>
          <dgm:chMax val="1"/>
          <dgm:chPref val="1"/>
        </dgm:presLayoutVars>
      </dgm:prSet>
      <dgm:spPr/>
    </dgm:pt>
  </dgm:ptLst>
  <dgm:cxnLst>
    <dgm:cxn modelId="{C27C5313-4AB6-4A91-BC0E-813F9C9F8BA5}" srcId="{28A996AE-9C96-46E9-977C-B1EF68E2CFFA}" destId="{6E776174-4836-414D-B6EE-8B80828B7561}" srcOrd="0" destOrd="0" parTransId="{9CDDF7DC-DBC8-4D7C-B8F5-2C35B5703B9D}" sibTransId="{B5E33870-C375-4695-AD9B-4B8A96EF7569}"/>
    <dgm:cxn modelId="{F3DFF518-A5EB-4E80-86B6-DA05F71D55C3}" type="presOf" srcId="{F5C709D6-DC53-4E5E-BA42-6EEFDFB0E9CB}" destId="{A493DBC8-5CA8-4DBF-9B80-F33B62A00FDB}" srcOrd="0" destOrd="0" presId="urn:microsoft.com/office/officeart/2018/2/layout/IconCircleList"/>
    <dgm:cxn modelId="{C590802E-F658-42F9-BFB4-8E7B4C83A8A0}" type="presOf" srcId="{488705DA-8153-4688-BE1F-BB4ED3976077}" destId="{F57D7DB5-F62C-4E4E-A7AB-5261B27F255C}" srcOrd="0" destOrd="0" presId="urn:microsoft.com/office/officeart/2018/2/layout/IconCircleList"/>
    <dgm:cxn modelId="{20083033-5896-4829-8558-C102AE1F3AB9}" type="presOf" srcId="{9BDF7461-0BE0-4015-875A-288EC4492C0A}" destId="{4B1DB337-85A7-41D4-8664-82AFCE6BF166}" srcOrd="0" destOrd="0" presId="urn:microsoft.com/office/officeart/2018/2/layout/IconCircleList"/>
    <dgm:cxn modelId="{45CC4A5E-D437-4021-997E-D07A64152CF5}" srcId="{28A996AE-9C96-46E9-977C-B1EF68E2CFFA}" destId="{488705DA-8153-4688-BE1F-BB4ED3976077}" srcOrd="3" destOrd="0" parTransId="{2304FAFE-D504-4071-A2BA-E3418AFFB1DD}" sibTransId="{D4A75904-0292-4A09-9464-D5E98C91A40E}"/>
    <dgm:cxn modelId="{79D1CF7C-AB97-442B-9567-82E50BFC9619}" srcId="{28A996AE-9C96-46E9-977C-B1EF68E2CFFA}" destId="{02E4B268-A268-4406-B0DC-BA2A183BCFFB}" srcOrd="1" destOrd="0" parTransId="{842BCFF7-320F-4C89-B0F2-42B870103201}" sibTransId="{3376A693-AF6F-4CED-A093-F6D383D05172}"/>
    <dgm:cxn modelId="{E183DE7D-79E2-42F7-9156-13A90560B7F9}" type="presOf" srcId="{3376A693-AF6F-4CED-A093-F6D383D05172}" destId="{4CF6D4F1-7D91-4F21-BB64-A07BFEFCEB9E}" srcOrd="0" destOrd="0" presId="urn:microsoft.com/office/officeart/2018/2/layout/IconCircleList"/>
    <dgm:cxn modelId="{907EAE7E-419E-4038-9585-BFCE7C50B0C5}" type="presOf" srcId="{6E776174-4836-414D-B6EE-8B80828B7561}" destId="{B94E0381-5D4A-4B43-A08B-0300AF695AB5}" srcOrd="0" destOrd="0" presId="urn:microsoft.com/office/officeart/2018/2/layout/IconCircleList"/>
    <dgm:cxn modelId="{8D867388-8B99-4C9A-8CC8-2174A03B7C15}" type="presOf" srcId="{B5E33870-C375-4695-AD9B-4B8A96EF7569}" destId="{2CE30F49-FF09-4A66-AAC6-846B7A900093}" srcOrd="0" destOrd="0" presId="urn:microsoft.com/office/officeart/2018/2/layout/IconCircleList"/>
    <dgm:cxn modelId="{BB32168B-9094-41ED-A73A-5EEEA26106A6}" type="presOf" srcId="{02E4B268-A268-4406-B0DC-BA2A183BCFFB}" destId="{A744D62E-342B-429F-A581-9E331E574492}" srcOrd="0" destOrd="0" presId="urn:microsoft.com/office/officeart/2018/2/layout/IconCircleList"/>
    <dgm:cxn modelId="{B186F2A2-FB8B-4EF3-B6B5-E7E4B99D3B33}" srcId="{28A996AE-9C96-46E9-977C-B1EF68E2CFFA}" destId="{9BDF7461-0BE0-4015-875A-288EC4492C0A}" srcOrd="2" destOrd="0" parTransId="{D4B32E16-D82C-4897-B52B-0ED5AE2D40FD}" sibTransId="{F5C709D6-DC53-4E5E-BA42-6EEFDFB0E9CB}"/>
    <dgm:cxn modelId="{6CAB6AB9-4561-4491-A691-21DF112A94DF}" type="presOf" srcId="{28A996AE-9C96-46E9-977C-B1EF68E2CFFA}" destId="{AD96006E-6662-4ED1-9FB7-93B1960BDA98}" srcOrd="0" destOrd="0" presId="urn:microsoft.com/office/officeart/2018/2/layout/IconCircleList"/>
    <dgm:cxn modelId="{F11CC738-A407-40F3-A283-5A7B1997DD0A}" type="presParOf" srcId="{AD96006E-6662-4ED1-9FB7-93B1960BDA98}" destId="{23631E98-9477-4136-916B-B8C22C6CDD54}" srcOrd="0" destOrd="0" presId="urn:microsoft.com/office/officeart/2018/2/layout/IconCircleList"/>
    <dgm:cxn modelId="{00D3D2CC-BD04-4C6C-8675-83BE11212155}" type="presParOf" srcId="{23631E98-9477-4136-916B-B8C22C6CDD54}" destId="{01F2D707-D266-4730-92DF-7FB9309FB764}" srcOrd="0" destOrd="0" presId="urn:microsoft.com/office/officeart/2018/2/layout/IconCircleList"/>
    <dgm:cxn modelId="{3C567722-7D6F-410F-AA8E-C0D489E4C588}" type="presParOf" srcId="{01F2D707-D266-4730-92DF-7FB9309FB764}" destId="{3FA27289-EB34-45D0-932C-E5F436D1A65C}" srcOrd="0" destOrd="0" presId="urn:microsoft.com/office/officeart/2018/2/layout/IconCircleList"/>
    <dgm:cxn modelId="{13A14B9B-B96E-4958-A87E-55E74321843A}" type="presParOf" srcId="{01F2D707-D266-4730-92DF-7FB9309FB764}" destId="{0371B0EF-9CAF-405D-A075-7995E0446026}" srcOrd="1" destOrd="0" presId="urn:microsoft.com/office/officeart/2018/2/layout/IconCircleList"/>
    <dgm:cxn modelId="{52341C9F-78FD-4CCD-B86C-0158D313400B}" type="presParOf" srcId="{01F2D707-D266-4730-92DF-7FB9309FB764}" destId="{6F3159DB-8541-47AE-A752-CB459BFB6094}" srcOrd="2" destOrd="0" presId="urn:microsoft.com/office/officeart/2018/2/layout/IconCircleList"/>
    <dgm:cxn modelId="{0175DEEB-587A-4A0B-9B92-6F7295A55FEE}" type="presParOf" srcId="{01F2D707-D266-4730-92DF-7FB9309FB764}" destId="{B94E0381-5D4A-4B43-A08B-0300AF695AB5}" srcOrd="3" destOrd="0" presId="urn:microsoft.com/office/officeart/2018/2/layout/IconCircleList"/>
    <dgm:cxn modelId="{1E022C05-4BAD-4E14-84DC-9BAD9DC00D4A}" type="presParOf" srcId="{23631E98-9477-4136-916B-B8C22C6CDD54}" destId="{2CE30F49-FF09-4A66-AAC6-846B7A900093}" srcOrd="1" destOrd="0" presId="urn:microsoft.com/office/officeart/2018/2/layout/IconCircleList"/>
    <dgm:cxn modelId="{6D592A8F-0A33-45F4-8603-43FE4E9228A1}" type="presParOf" srcId="{23631E98-9477-4136-916B-B8C22C6CDD54}" destId="{E155FA6D-91EA-484C-BF40-2F572D2FA90F}" srcOrd="2" destOrd="0" presId="urn:microsoft.com/office/officeart/2018/2/layout/IconCircleList"/>
    <dgm:cxn modelId="{610A8348-AEE0-4185-8B8E-8BC730DDFDF6}" type="presParOf" srcId="{E155FA6D-91EA-484C-BF40-2F572D2FA90F}" destId="{178AFA91-9A01-4CD9-BA4C-F5E2BD9CA83F}" srcOrd="0" destOrd="0" presId="urn:microsoft.com/office/officeart/2018/2/layout/IconCircleList"/>
    <dgm:cxn modelId="{9841F512-E8D6-451B-A8E9-F36216D21479}" type="presParOf" srcId="{E155FA6D-91EA-484C-BF40-2F572D2FA90F}" destId="{4C0D577D-E6A0-458A-BF2E-1BAE662C0F8D}" srcOrd="1" destOrd="0" presId="urn:microsoft.com/office/officeart/2018/2/layout/IconCircleList"/>
    <dgm:cxn modelId="{F1FCB0C2-4B1B-43AC-AED9-148F07A13ECF}" type="presParOf" srcId="{E155FA6D-91EA-484C-BF40-2F572D2FA90F}" destId="{774E1D59-8E4D-4C91-9AF9-F4D06497D1FC}" srcOrd="2" destOrd="0" presId="urn:microsoft.com/office/officeart/2018/2/layout/IconCircleList"/>
    <dgm:cxn modelId="{8D318AB0-973B-4CCC-9D5C-F6F1F31C7D33}" type="presParOf" srcId="{E155FA6D-91EA-484C-BF40-2F572D2FA90F}" destId="{A744D62E-342B-429F-A581-9E331E574492}" srcOrd="3" destOrd="0" presId="urn:microsoft.com/office/officeart/2018/2/layout/IconCircleList"/>
    <dgm:cxn modelId="{CC7331AC-3454-4BAF-870E-E3D70D877FF0}" type="presParOf" srcId="{23631E98-9477-4136-916B-B8C22C6CDD54}" destId="{4CF6D4F1-7D91-4F21-BB64-A07BFEFCEB9E}" srcOrd="3" destOrd="0" presId="urn:microsoft.com/office/officeart/2018/2/layout/IconCircleList"/>
    <dgm:cxn modelId="{9BB2D529-5366-4CA1-BA65-5BF93BE8F97C}" type="presParOf" srcId="{23631E98-9477-4136-916B-B8C22C6CDD54}" destId="{21C9FBA1-7C8B-4A50-AE0B-5136C4C1E71D}" srcOrd="4" destOrd="0" presId="urn:microsoft.com/office/officeart/2018/2/layout/IconCircleList"/>
    <dgm:cxn modelId="{F54EEFC6-AF8A-4B7D-8036-7D13746CD683}" type="presParOf" srcId="{21C9FBA1-7C8B-4A50-AE0B-5136C4C1E71D}" destId="{06D09AA6-9E59-4259-A9E0-5C4FF118922E}" srcOrd="0" destOrd="0" presId="urn:microsoft.com/office/officeart/2018/2/layout/IconCircleList"/>
    <dgm:cxn modelId="{02C93600-97F9-44F8-A170-A7D6A259D76E}" type="presParOf" srcId="{21C9FBA1-7C8B-4A50-AE0B-5136C4C1E71D}" destId="{C61F64DE-91F1-4409-9878-E03408698681}" srcOrd="1" destOrd="0" presId="urn:microsoft.com/office/officeart/2018/2/layout/IconCircleList"/>
    <dgm:cxn modelId="{477AA988-E312-4575-989B-122A65414DA0}" type="presParOf" srcId="{21C9FBA1-7C8B-4A50-AE0B-5136C4C1E71D}" destId="{692DBB68-730A-4CE2-B22E-05D6B762AB0D}" srcOrd="2" destOrd="0" presId="urn:microsoft.com/office/officeart/2018/2/layout/IconCircleList"/>
    <dgm:cxn modelId="{A9AF144E-8747-4ACE-8B9A-8343D6FD5844}" type="presParOf" srcId="{21C9FBA1-7C8B-4A50-AE0B-5136C4C1E71D}" destId="{4B1DB337-85A7-41D4-8664-82AFCE6BF166}" srcOrd="3" destOrd="0" presId="urn:microsoft.com/office/officeart/2018/2/layout/IconCircleList"/>
    <dgm:cxn modelId="{9BBF5C8F-62F1-4666-B024-583D1AB51D47}" type="presParOf" srcId="{23631E98-9477-4136-916B-B8C22C6CDD54}" destId="{A493DBC8-5CA8-4DBF-9B80-F33B62A00FDB}" srcOrd="5" destOrd="0" presId="urn:microsoft.com/office/officeart/2018/2/layout/IconCircleList"/>
    <dgm:cxn modelId="{E7540FB4-74E0-4827-805F-D65FCA338AA4}" type="presParOf" srcId="{23631E98-9477-4136-916B-B8C22C6CDD54}" destId="{E03734EE-903C-4EC4-B268-D83D0070E768}" srcOrd="6" destOrd="0" presId="urn:microsoft.com/office/officeart/2018/2/layout/IconCircleList"/>
    <dgm:cxn modelId="{16A5F27F-522A-4562-90F9-4A109790EE28}" type="presParOf" srcId="{E03734EE-903C-4EC4-B268-D83D0070E768}" destId="{88CFC21B-83AF-4A92-BBAA-1F5CF9C0F742}" srcOrd="0" destOrd="0" presId="urn:microsoft.com/office/officeart/2018/2/layout/IconCircleList"/>
    <dgm:cxn modelId="{BEF1AA69-CD51-4017-97B0-98C2C955C837}" type="presParOf" srcId="{E03734EE-903C-4EC4-B268-D83D0070E768}" destId="{6C1B0905-9E91-457D-B016-8E4032A6424A}" srcOrd="1" destOrd="0" presId="urn:microsoft.com/office/officeart/2018/2/layout/IconCircleList"/>
    <dgm:cxn modelId="{E7A0D07B-2E3A-452D-B02F-7029A51F0FA8}" type="presParOf" srcId="{E03734EE-903C-4EC4-B268-D83D0070E768}" destId="{8DAB1C0D-7CDC-4796-84C4-480F5C2371D2}" srcOrd="2" destOrd="0" presId="urn:microsoft.com/office/officeart/2018/2/layout/IconCircleList"/>
    <dgm:cxn modelId="{DD8E5893-376A-4DE0-B302-AD0A9313BDC6}" type="presParOf" srcId="{E03734EE-903C-4EC4-B268-D83D0070E768}" destId="{F57D7DB5-F62C-4E4E-A7AB-5261B27F255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27289-EB34-45D0-932C-E5F436D1A65C}">
      <dsp:nvSpPr>
        <dsp:cNvPr id="0" name=""/>
        <dsp:cNvSpPr/>
      </dsp:nvSpPr>
      <dsp:spPr>
        <a:xfrm>
          <a:off x="145160" y="437841"/>
          <a:ext cx="1301244" cy="130124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71B0EF-9CAF-405D-A075-7995E0446026}">
      <dsp:nvSpPr>
        <dsp:cNvPr id="0" name=""/>
        <dsp:cNvSpPr/>
      </dsp:nvSpPr>
      <dsp:spPr>
        <a:xfrm>
          <a:off x="418421" y="711103"/>
          <a:ext cx="754721" cy="7547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4E0381-5D4A-4B43-A08B-0300AF695AB5}">
      <dsp:nvSpPr>
        <dsp:cNvPr id="0" name=""/>
        <dsp:cNvSpPr/>
      </dsp:nvSpPr>
      <dsp:spPr>
        <a:xfrm>
          <a:off x="1725242" y="437841"/>
          <a:ext cx="3067218" cy="1301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dirty="0"/>
            <a:t>Interestingly, </a:t>
          </a:r>
          <a:r>
            <a:rPr lang="en-IN" sz="1100" b="1" kern="1200" dirty="0"/>
            <a:t>unsupervised machine learning </a:t>
          </a:r>
          <a:r>
            <a:rPr lang="en-IN" sz="1100" kern="1200" dirty="0"/>
            <a:t>calculations are utilized when the data used to prepare is neither characterized nor named. Unsupervised learning contemplates how frameworks can derive a capacity to depict a concealed structure from unlabelled information. The framework doesn't make sense of the correct yield, yet it investigates the information and can attract deductions from datasets to depict concealed structures from unlabelled information.</a:t>
          </a:r>
          <a:endParaRPr lang="en-US" sz="1100" kern="1200" dirty="0"/>
        </a:p>
      </dsp:txBody>
      <dsp:txXfrm>
        <a:off x="1725242" y="437841"/>
        <a:ext cx="3067218" cy="1301244"/>
      </dsp:txXfrm>
    </dsp:sp>
    <dsp:sp modelId="{178AFA91-9A01-4CD9-BA4C-F5E2BD9CA83F}">
      <dsp:nvSpPr>
        <dsp:cNvPr id="0" name=""/>
        <dsp:cNvSpPr/>
      </dsp:nvSpPr>
      <dsp:spPr>
        <a:xfrm>
          <a:off x="5326900" y="437841"/>
          <a:ext cx="1301244" cy="130124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0D577D-E6A0-458A-BF2E-1BAE662C0F8D}">
      <dsp:nvSpPr>
        <dsp:cNvPr id="0" name=""/>
        <dsp:cNvSpPr/>
      </dsp:nvSpPr>
      <dsp:spPr>
        <a:xfrm>
          <a:off x="5600162" y="711103"/>
          <a:ext cx="754721" cy="7547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44D62E-342B-429F-A581-9E331E574492}">
      <dsp:nvSpPr>
        <dsp:cNvPr id="0" name=""/>
        <dsp:cNvSpPr/>
      </dsp:nvSpPr>
      <dsp:spPr>
        <a:xfrm>
          <a:off x="6906982" y="437841"/>
          <a:ext cx="3067218" cy="1301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dirty="0"/>
            <a:t>The </a:t>
          </a:r>
          <a:r>
            <a:rPr lang="en-IN" sz="1100" b="1" kern="1200" dirty="0"/>
            <a:t>semi-supervised machine </a:t>
          </a:r>
          <a:r>
            <a:rPr lang="en-IN" sz="1100" kern="1200" dirty="0"/>
            <a:t>is a class of machine learning assignments and systems that additionally make utilization of unlabelled data for training, normally a little measure of marked data with a lot of unlabelled data. Semi-supervised learning sandwiched between supervised learning and unsupervised learning. Many </a:t>
          </a:r>
          <a:r>
            <a:rPr lang="en-IN" sz="1100" kern="1200" dirty="0" err="1"/>
            <a:t>machinelearning</a:t>
          </a:r>
          <a:r>
            <a:rPr lang="en-IN" sz="1100" kern="1200" dirty="0"/>
            <a:t> specialists have discovered that unlabelled data, when utilized related to a little measure of labelled data, can deliver impressive change in learning precision over unsupervised learning, however without the time and costs required for supervised learning.</a:t>
          </a:r>
          <a:endParaRPr lang="en-US" sz="1100" kern="1200" dirty="0"/>
        </a:p>
      </dsp:txBody>
      <dsp:txXfrm>
        <a:off x="6906982" y="437841"/>
        <a:ext cx="3067218" cy="1301244"/>
      </dsp:txXfrm>
    </dsp:sp>
    <dsp:sp modelId="{06D09AA6-9E59-4259-A9E0-5C4FF118922E}">
      <dsp:nvSpPr>
        <dsp:cNvPr id="0" name=""/>
        <dsp:cNvSpPr/>
      </dsp:nvSpPr>
      <dsp:spPr>
        <a:xfrm>
          <a:off x="145160" y="2451482"/>
          <a:ext cx="1301244" cy="130124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1F64DE-91F1-4409-9878-E03408698681}">
      <dsp:nvSpPr>
        <dsp:cNvPr id="0" name=""/>
        <dsp:cNvSpPr/>
      </dsp:nvSpPr>
      <dsp:spPr>
        <a:xfrm>
          <a:off x="418421" y="2724744"/>
          <a:ext cx="754721" cy="7547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1DB337-85A7-41D4-8664-82AFCE6BF166}">
      <dsp:nvSpPr>
        <dsp:cNvPr id="0" name=""/>
        <dsp:cNvSpPr/>
      </dsp:nvSpPr>
      <dsp:spPr>
        <a:xfrm>
          <a:off x="1725242" y="2451482"/>
          <a:ext cx="3067218" cy="1301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b="1" kern="1200" dirty="0"/>
            <a:t>Reinforcement machine learning </a:t>
          </a:r>
          <a:r>
            <a:rPr lang="en-IN" sz="1100" kern="1200" dirty="0"/>
            <a:t>calculations is a learning technique that associates with its condition by delivering activities and finds mistakes or rewards. Ex-peri mentation seeks and postponed compensate are the most significant attributes of support learning. This technique enables machines and programming operators to consequently decide the perfect conduct inside a setting with the end goal to boost its execution. Basic re-ward input is required for the specialist to realize which activity is ideal; this is known as the Reinforcement signal.</a:t>
          </a:r>
          <a:endParaRPr lang="en-US" sz="1100" kern="1200" dirty="0"/>
        </a:p>
      </dsp:txBody>
      <dsp:txXfrm>
        <a:off x="1725242" y="2451482"/>
        <a:ext cx="3067218" cy="1301244"/>
      </dsp:txXfrm>
    </dsp:sp>
    <dsp:sp modelId="{88CFC21B-83AF-4A92-BBAA-1F5CF9C0F742}">
      <dsp:nvSpPr>
        <dsp:cNvPr id="0" name=""/>
        <dsp:cNvSpPr/>
      </dsp:nvSpPr>
      <dsp:spPr>
        <a:xfrm>
          <a:off x="5326900" y="2451482"/>
          <a:ext cx="1301244" cy="130124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1B0905-9E91-457D-B016-8E4032A6424A}">
      <dsp:nvSpPr>
        <dsp:cNvPr id="0" name=""/>
        <dsp:cNvSpPr/>
      </dsp:nvSpPr>
      <dsp:spPr>
        <a:xfrm>
          <a:off x="5600162" y="2724744"/>
          <a:ext cx="754721" cy="7547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7D7DB5-F62C-4E4E-A7AB-5261B27F255C}">
      <dsp:nvSpPr>
        <dsp:cNvPr id="0" name=""/>
        <dsp:cNvSpPr/>
      </dsp:nvSpPr>
      <dsp:spPr>
        <a:xfrm>
          <a:off x="6906982" y="2451482"/>
          <a:ext cx="3067218" cy="1301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Machine learning enables investigation of enormous amounts of data. While it, for the most part, conveys quicker, more exact outcomes with the end goal to distinguish beneficial chances or perilous dangers, it might likewise require extra time and assets to prepare it appropriately. Joining machine learning with AI and subjective advancements can make it much more viable in processing large volumes of information.</a:t>
          </a:r>
          <a:endParaRPr lang="en-US" sz="1100" kern="1200"/>
        </a:p>
      </dsp:txBody>
      <dsp:txXfrm>
        <a:off x="6906982" y="2451482"/>
        <a:ext cx="3067218" cy="130124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92F9EE-F068-4EDE-B56D-7ECA2F2692F2}"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F388D-2303-4647-82BF-2CD75DFB885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64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92F9EE-F068-4EDE-B56D-7ECA2F2692F2}"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F388D-2303-4647-82BF-2CD75DFB8856}" type="slidenum">
              <a:rPr lang="en-IN" smtClean="0"/>
              <a:t>‹#›</a:t>
            </a:fld>
            <a:endParaRPr lang="en-IN"/>
          </a:p>
        </p:txBody>
      </p:sp>
    </p:spTree>
    <p:extLst>
      <p:ext uri="{BB962C8B-B14F-4D97-AF65-F5344CB8AC3E}">
        <p14:creationId xmlns:p14="http://schemas.microsoft.com/office/powerpoint/2010/main" val="327807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92F9EE-F068-4EDE-B56D-7ECA2F2692F2}"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F388D-2303-4647-82BF-2CD75DFB8856}" type="slidenum">
              <a:rPr lang="en-IN" smtClean="0"/>
              <a:t>‹#›</a:t>
            </a:fld>
            <a:endParaRPr lang="en-IN"/>
          </a:p>
        </p:txBody>
      </p:sp>
    </p:spTree>
    <p:extLst>
      <p:ext uri="{BB962C8B-B14F-4D97-AF65-F5344CB8AC3E}">
        <p14:creationId xmlns:p14="http://schemas.microsoft.com/office/powerpoint/2010/main" val="4164088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92F9EE-F068-4EDE-B56D-7ECA2F2692F2}"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F388D-2303-4647-82BF-2CD75DFB8856}" type="slidenum">
              <a:rPr lang="en-IN" smtClean="0"/>
              <a:t>‹#›</a:t>
            </a:fld>
            <a:endParaRPr lang="en-IN"/>
          </a:p>
        </p:txBody>
      </p:sp>
    </p:spTree>
    <p:extLst>
      <p:ext uri="{BB962C8B-B14F-4D97-AF65-F5344CB8AC3E}">
        <p14:creationId xmlns:p14="http://schemas.microsoft.com/office/powerpoint/2010/main" val="402995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92F9EE-F068-4EDE-B56D-7ECA2F2692F2}"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F388D-2303-4647-82BF-2CD75DFB885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038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92F9EE-F068-4EDE-B56D-7ECA2F2692F2}" type="datetimeFigureOut">
              <a:rPr lang="en-IN" smtClean="0"/>
              <a:t>26-04-2019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F388D-2303-4647-82BF-2CD75DFB8856}" type="slidenum">
              <a:rPr lang="en-IN" smtClean="0"/>
              <a:t>‹#›</a:t>
            </a:fld>
            <a:endParaRPr lang="en-IN"/>
          </a:p>
        </p:txBody>
      </p:sp>
    </p:spTree>
    <p:extLst>
      <p:ext uri="{BB962C8B-B14F-4D97-AF65-F5344CB8AC3E}">
        <p14:creationId xmlns:p14="http://schemas.microsoft.com/office/powerpoint/2010/main" val="1900071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92F9EE-F068-4EDE-B56D-7ECA2F2692F2}" type="datetimeFigureOut">
              <a:rPr lang="en-IN" smtClean="0"/>
              <a:t>26-04-2019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CF388D-2303-4647-82BF-2CD75DFB8856}" type="slidenum">
              <a:rPr lang="en-IN" smtClean="0"/>
              <a:t>‹#›</a:t>
            </a:fld>
            <a:endParaRPr lang="en-IN"/>
          </a:p>
        </p:txBody>
      </p:sp>
    </p:spTree>
    <p:extLst>
      <p:ext uri="{BB962C8B-B14F-4D97-AF65-F5344CB8AC3E}">
        <p14:creationId xmlns:p14="http://schemas.microsoft.com/office/powerpoint/2010/main" val="3241121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92F9EE-F068-4EDE-B56D-7ECA2F2692F2}" type="datetimeFigureOut">
              <a:rPr lang="en-IN" smtClean="0"/>
              <a:t>26-04-2019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CF388D-2303-4647-82BF-2CD75DFB8856}" type="slidenum">
              <a:rPr lang="en-IN" smtClean="0"/>
              <a:t>‹#›</a:t>
            </a:fld>
            <a:endParaRPr lang="en-IN"/>
          </a:p>
        </p:txBody>
      </p:sp>
    </p:spTree>
    <p:extLst>
      <p:ext uri="{BB962C8B-B14F-4D97-AF65-F5344CB8AC3E}">
        <p14:creationId xmlns:p14="http://schemas.microsoft.com/office/powerpoint/2010/main" val="3356572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392F9EE-F068-4EDE-B56D-7ECA2F2692F2}" type="datetimeFigureOut">
              <a:rPr lang="en-IN" smtClean="0"/>
              <a:t>26-04-2019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4CF388D-2303-4647-82BF-2CD75DFB8856}" type="slidenum">
              <a:rPr lang="en-IN" smtClean="0"/>
              <a:t>‹#›</a:t>
            </a:fld>
            <a:endParaRPr lang="en-IN"/>
          </a:p>
        </p:txBody>
      </p:sp>
    </p:spTree>
    <p:extLst>
      <p:ext uri="{BB962C8B-B14F-4D97-AF65-F5344CB8AC3E}">
        <p14:creationId xmlns:p14="http://schemas.microsoft.com/office/powerpoint/2010/main" val="3993225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392F9EE-F068-4EDE-B56D-7ECA2F2692F2}" type="datetimeFigureOut">
              <a:rPr lang="en-IN" smtClean="0"/>
              <a:t>26-04-2019</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4CF388D-2303-4647-82BF-2CD75DFB8856}" type="slidenum">
              <a:rPr lang="en-IN" smtClean="0"/>
              <a:t>‹#›</a:t>
            </a:fld>
            <a:endParaRPr lang="en-IN"/>
          </a:p>
        </p:txBody>
      </p:sp>
    </p:spTree>
    <p:extLst>
      <p:ext uri="{BB962C8B-B14F-4D97-AF65-F5344CB8AC3E}">
        <p14:creationId xmlns:p14="http://schemas.microsoft.com/office/powerpoint/2010/main" val="1717318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92F9EE-F068-4EDE-B56D-7ECA2F2692F2}" type="datetimeFigureOut">
              <a:rPr lang="en-IN" smtClean="0"/>
              <a:t>26-04-2019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F388D-2303-4647-82BF-2CD75DFB8856}" type="slidenum">
              <a:rPr lang="en-IN" smtClean="0"/>
              <a:t>‹#›</a:t>
            </a:fld>
            <a:endParaRPr lang="en-IN"/>
          </a:p>
        </p:txBody>
      </p:sp>
    </p:spTree>
    <p:extLst>
      <p:ext uri="{BB962C8B-B14F-4D97-AF65-F5344CB8AC3E}">
        <p14:creationId xmlns:p14="http://schemas.microsoft.com/office/powerpoint/2010/main" val="3725449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392F9EE-F068-4EDE-B56D-7ECA2F2692F2}" type="datetimeFigureOut">
              <a:rPr lang="en-IN" smtClean="0"/>
              <a:t>26-04-2019</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4CF388D-2303-4647-82BF-2CD75DFB885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645345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chemeClr val="bg2">
                <a:shade val="8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4358" y="2091689"/>
            <a:ext cx="9603275" cy="1049235"/>
          </a:xfrm>
        </p:spPr>
        <p:txBody>
          <a:bodyPr>
            <a:normAutofit/>
          </a:bodyPr>
          <a:lstStyle/>
          <a:p>
            <a:pPr algn="ctr"/>
            <a:r>
              <a:rPr lang="en-US" sz="3000" b="1" dirty="0">
                <a:latin typeface="Times New Roman" panose="02020603050405020304" pitchFamily="18" charset="0"/>
                <a:cs typeface="Times New Roman" panose="02020603050405020304" pitchFamily="18" charset="0"/>
              </a:rPr>
              <a:t>Adaptive Prediction Of Spam Emails </a:t>
            </a:r>
            <a:br>
              <a:rPr lang="en-US" sz="3000" b="1" dirty="0">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294967295"/>
          </p:nvPr>
        </p:nvSpPr>
        <p:spPr>
          <a:xfrm>
            <a:off x="1443032" y="3441982"/>
            <a:ext cx="9305925" cy="2827082"/>
          </a:xfrm>
        </p:spPr>
        <p:txBody>
          <a:bodyPr>
            <a:normAutofit fontScale="92500"/>
          </a:bodyPr>
          <a:lstStyle/>
          <a:p>
            <a:r>
              <a:rPr lang="en-US" sz="1400" dirty="0"/>
              <a:t>                        </a:t>
            </a:r>
          </a:p>
          <a:p>
            <a:r>
              <a:rPr lang="en-US" sz="1400" dirty="0"/>
              <a:t> 				</a:t>
            </a:r>
            <a:r>
              <a:rPr lang="en-US" sz="2100" dirty="0"/>
              <a:t> BATCH NO:15IOT15 </a:t>
            </a:r>
          </a:p>
          <a:p>
            <a:endParaRPr lang="en-US" sz="2100" dirty="0"/>
          </a:p>
          <a:p>
            <a:pPr marL="0" indent="0">
              <a:buNone/>
            </a:pPr>
            <a:r>
              <a:rPr lang="en-US" sz="1400" b="1" dirty="0"/>
              <a:t>     GUIDED BY</a:t>
            </a:r>
            <a:r>
              <a:rPr lang="en-US" sz="1400" dirty="0"/>
              <a:t>:					</a:t>
            </a:r>
            <a:r>
              <a:rPr lang="en-US" sz="1200" b="1" dirty="0"/>
              <a:t> BATCH MEMBERS:</a:t>
            </a:r>
            <a:r>
              <a:rPr lang="en-US" sz="1400" b="1" dirty="0"/>
              <a:t>       </a:t>
            </a:r>
            <a:r>
              <a:rPr lang="en-US" sz="1400" dirty="0"/>
              <a:t>B Sita Rama Krishna   - 150030138</a:t>
            </a:r>
          </a:p>
          <a:p>
            <a:r>
              <a:rPr lang="en-US" sz="1400" dirty="0"/>
              <a:t>   M.L </a:t>
            </a:r>
            <a:r>
              <a:rPr lang="en-US" sz="1400" dirty="0" err="1"/>
              <a:t>Phaneendra</a:t>
            </a:r>
            <a:r>
              <a:rPr lang="en-US" sz="1400" dirty="0"/>
              <a:t>                                  			                       		            P. Vamshi                      - 150030497        </a:t>
            </a:r>
          </a:p>
          <a:p>
            <a:pPr marL="0" indent="0">
              <a:buNone/>
            </a:pPr>
            <a:r>
              <a:rPr lang="en-US" sz="1400" dirty="0"/>
              <a:t>      Associate Professor (C.S.E) </a:t>
            </a:r>
          </a:p>
          <a:p>
            <a:br>
              <a:rPr lang="en-US" sz="1400" dirty="0"/>
            </a:br>
            <a:r>
              <a:rPr lang="en-US" sz="1400" dirty="0"/>
              <a:t>            </a:t>
            </a:r>
            <a:r>
              <a:rPr lang="en-US" sz="1600" b="1" dirty="0"/>
              <a:t>                                            				</a:t>
            </a:r>
            <a:endParaRPr lang="en-IN" sz="1300" b="1" dirty="0">
              <a:latin typeface="Times New Roman" panose="02020603050405020304" pitchFamily="18" charset="0"/>
              <a:cs typeface="Times New Roman" panose="02020603050405020304" pitchFamily="18" charset="0"/>
            </a:endParaRPr>
          </a:p>
        </p:txBody>
      </p:sp>
      <p:pic>
        <p:nvPicPr>
          <p:cNvPr id="4" name="Picture 2" descr="Image result for k lu logo">
            <a:extLst>
              <a:ext uri="{FF2B5EF4-FFF2-40B4-BE49-F238E27FC236}">
                <a16:creationId xmlns:a16="http://schemas.microsoft.com/office/drawing/2014/main" id="{578CFF82-C087-42AD-9381-904CABA3E18E}"/>
              </a:ext>
            </a:extLst>
          </p:cNvPr>
          <p:cNvPicPr>
            <a:picLocks noChangeAspect="1" noChangeArrowheads="1"/>
          </p:cNvPicPr>
          <p:nvPr/>
        </p:nvPicPr>
        <p:blipFill rotWithShape="1">
          <a:blip r:embed="rId2"/>
          <a:srcRect r="38370"/>
          <a:stretch/>
        </p:blipFill>
        <p:spPr bwMode="auto">
          <a:xfrm>
            <a:off x="4458019" y="199127"/>
            <a:ext cx="2888177" cy="1171575"/>
          </a:xfrm>
          <a:prstGeom prst="rect">
            <a:avLst/>
          </a:prstGeom>
          <a:noFill/>
        </p:spPr>
      </p:pic>
      <p:sp>
        <p:nvSpPr>
          <p:cNvPr id="5" name="Rectangle 4">
            <a:extLst>
              <a:ext uri="{FF2B5EF4-FFF2-40B4-BE49-F238E27FC236}">
                <a16:creationId xmlns:a16="http://schemas.microsoft.com/office/drawing/2014/main" id="{B0009C3C-75AB-4908-AA59-83AB99ED9092}"/>
              </a:ext>
            </a:extLst>
          </p:cNvPr>
          <p:cNvSpPr/>
          <p:nvPr/>
        </p:nvSpPr>
        <p:spPr>
          <a:xfrm>
            <a:off x="3160361" y="1370702"/>
            <a:ext cx="6723681" cy="369332"/>
          </a:xfrm>
          <a:prstGeom prst="rect">
            <a:avLst/>
          </a:prstGeom>
        </p:spPr>
        <p:txBody>
          <a:bodyPr wrap="square">
            <a:spAutoFit/>
          </a:bodyPr>
          <a:lstStyle/>
          <a:p>
            <a:r>
              <a:rPr lang="en-US" dirty="0"/>
              <a:t> DEPARTMENT OF COMPUTER SCIENCE AND  ENGINEERING</a:t>
            </a:r>
            <a:endParaRPr lang="en-IN" dirty="0"/>
          </a:p>
        </p:txBody>
      </p:sp>
    </p:spTree>
    <p:extLst>
      <p:ext uri="{BB962C8B-B14F-4D97-AF65-F5344CB8AC3E}">
        <p14:creationId xmlns:p14="http://schemas.microsoft.com/office/powerpoint/2010/main" val="405023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9DC6678-10FE-42CE-9240-53C4D88C2EC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443346" y="1635859"/>
            <a:ext cx="3759393" cy="1943200"/>
          </a:xfrm>
          <a:prstGeom prst="rect">
            <a:avLst/>
          </a:prstGeom>
        </p:spPr>
      </p:pic>
      <p:pic>
        <p:nvPicPr>
          <p:cNvPr id="5" name="Picture 15">
            <a:extLst>
              <a:ext uri="{FF2B5EF4-FFF2-40B4-BE49-F238E27FC236}">
                <a16:creationId xmlns:a16="http://schemas.microsoft.com/office/drawing/2014/main" id="{85A4DECE-1BA7-462A-9A47-6E43D8ED46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37" y="1248401"/>
            <a:ext cx="6876376" cy="10138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6">
            <a:extLst>
              <a:ext uri="{FF2B5EF4-FFF2-40B4-BE49-F238E27FC236}">
                <a16:creationId xmlns:a16="http://schemas.microsoft.com/office/drawing/2014/main" id="{6A04B787-CCE7-4C76-B3EF-35A4F871EA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37" y="2816210"/>
            <a:ext cx="7276568" cy="76963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9250C8D-50C1-45DA-96C5-250708BA9742}"/>
              </a:ext>
            </a:extLst>
          </p:cNvPr>
          <p:cNvSpPr/>
          <p:nvPr/>
        </p:nvSpPr>
        <p:spPr>
          <a:xfrm>
            <a:off x="999996" y="4533256"/>
            <a:ext cx="10192008" cy="923330"/>
          </a:xfrm>
          <a:prstGeom prst="rect">
            <a:avLst/>
          </a:prstGeom>
        </p:spPr>
        <p:txBody>
          <a:bodyPr wrap="square">
            <a:spAutoFit/>
          </a:bodyPr>
          <a:lstStyle/>
          <a:p>
            <a:pPr>
              <a:spcAft>
                <a:spcPts val="0"/>
              </a:spcAft>
            </a:pPr>
            <a:r>
              <a:rPr lang="en-US" dirty="0">
                <a:latin typeface="Times New Roman" panose="02020603050405020304" pitchFamily="18" charset="0"/>
                <a:ea typeface="Batang" panose="02030600000101010101" pitchFamily="18" charset="-127"/>
              </a:rPr>
              <a:t>There are some similar words like ‘eat’, ‘eats’, ‘eating’ direct the same activity, we can replace all such words by one word ‘eat’. This process is called stemming. We are going to use the most popular stemming algorithm The Porter-Stemmer.</a:t>
            </a:r>
            <a:endParaRPr lang="en-IN" sz="2800" dirty="0">
              <a:effectLst/>
              <a:latin typeface="Times New Roman" panose="02020603050405020304" pitchFamily="18" charset="0"/>
              <a:ea typeface="Batang" panose="02030600000101010101" pitchFamily="18" charset="-127"/>
            </a:endParaRPr>
          </a:p>
        </p:txBody>
      </p:sp>
    </p:spTree>
    <p:extLst>
      <p:ext uri="{BB962C8B-B14F-4D97-AF65-F5344CB8AC3E}">
        <p14:creationId xmlns:p14="http://schemas.microsoft.com/office/powerpoint/2010/main" val="2304229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2C27EC3-CD45-4EFE-86B1-29E520F64B77}"/>
              </a:ext>
            </a:extLst>
          </p:cNvPr>
          <p:cNvSpPr/>
          <p:nvPr/>
        </p:nvSpPr>
        <p:spPr>
          <a:xfrm>
            <a:off x="5971607" y="3244334"/>
            <a:ext cx="248786" cy="369332"/>
          </a:xfrm>
          <a:prstGeom prst="rect">
            <a:avLst/>
          </a:prstGeom>
        </p:spPr>
        <p:txBody>
          <a:bodyPr wrap="none">
            <a:spAutoFit/>
          </a:bodyPr>
          <a:lstStyle/>
          <a:p>
            <a:r>
              <a:rPr lang="en-IN" dirty="0"/>
              <a:t>￼</a:t>
            </a:r>
          </a:p>
        </p:txBody>
      </p:sp>
      <p:sp>
        <p:nvSpPr>
          <p:cNvPr id="13" name="Title 12">
            <a:extLst>
              <a:ext uri="{FF2B5EF4-FFF2-40B4-BE49-F238E27FC236}">
                <a16:creationId xmlns:a16="http://schemas.microsoft.com/office/drawing/2014/main" id="{709B9704-6BF4-443F-85F5-7277A14EA1F7}"/>
              </a:ext>
            </a:extLst>
          </p:cNvPr>
          <p:cNvSpPr>
            <a:spLocks noGrp="1"/>
          </p:cNvSpPr>
          <p:nvPr>
            <p:ph type="title"/>
          </p:nvPr>
        </p:nvSpPr>
        <p:spPr>
          <a:xfrm>
            <a:off x="1416562" y="1061527"/>
            <a:ext cx="9607661" cy="586099"/>
          </a:xfrm>
        </p:spPr>
        <p:txBody>
          <a:bodyPr>
            <a:normAutofit fontScale="90000"/>
          </a:bodyPr>
          <a:lstStyle/>
          <a:p>
            <a:pPr algn="ctr"/>
            <a:r>
              <a:rPr lang="en-IN" b="1" i="1" dirty="0"/>
              <a:t>VISUALIZATION OF DATA </a:t>
            </a:r>
            <a:endParaRPr lang="en-IN" dirty="0"/>
          </a:p>
        </p:txBody>
      </p:sp>
      <p:sp>
        <p:nvSpPr>
          <p:cNvPr id="15" name="Content Placeholder 14">
            <a:extLst>
              <a:ext uri="{FF2B5EF4-FFF2-40B4-BE49-F238E27FC236}">
                <a16:creationId xmlns:a16="http://schemas.microsoft.com/office/drawing/2014/main" id="{B3F63CE9-51C1-4F2E-8BA6-CE7DD9557C8D}"/>
              </a:ext>
            </a:extLst>
          </p:cNvPr>
          <p:cNvSpPr>
            <a:spLocks noGrp="1"/>
          </p:cNvSpPr>
          <p:nvPr>
            <p:ph sz="half" idx="2"/>
          </p:nvPr>
        </p:nvSpPr>
        <p:spPr>
          <a:xfrm>
            <a:off x="1319559" y="2423053"/>
            <a:ext cx="4645152" cy="2644457"/>
          </a:xfrm>
        </p:spPr>
        <p:txBody>
          <a:bodyPr/>
          <a:lstStyle/>
          <a:p>
            <a:r>
              <a:rPr lang="en-US" dirty="0"/>
              <a:t>We need to find out which words in the spam messages are the most repeated, to do so we use the Word Cloud library</a:t>
            </a:r>
          </a:p>
          <a:p>
            <a:r>
              <a:rPr lang="en-US" dirty="0"/>
              <a:t>As expected, these messages mostly contain the words like ‘FREE’, ‘call’, ‘text’, ‘ringtone’, ‘prize claim’ etc.</a:t>
            </a:r>
            <a:endParaRPr lang="en-IN" dirty="0"/>
          </a:p>
        </p:txBody>
      </p:sp>
      <p:pic>
        <p:nvPicPr>
          <p:cNvPr id="18" name="Picture 17">
            <a:extLst>
              <a:ext uri="{FF2B5EF4-FFF2-40B4-BE49-F238E27FC236}">
                <a16:creationId xmlns:a16="http://schemas.microsoft.com/office/drawing/2014/main" id="{1DD3F8E9-C88B-47D3-8517-B0E7887985C4}"/>
              </a:ext>
            </a:extLst>
          </p:cNvPr>
          <p:cNvPicPr>
            <a:picLocks noChangeAspect="1"/>
          </p:cNvPicPr>
          <p:nvPr/>
        </p:nvPicPr>
        <p:blipFill rotWithShape="1">
          <a:blip r:embed="rId2"/>
          <a:srcRect l="5461" b="4423"/>
          <a:stretch/>
        </p:blipFill>
        <p:spPr>
          <a:xfrm>
            <a:off x="6568766" y="2171127"/>
            <a:ext cx="3601601" cy="3610537"/>
          </a:xfrm>
          <a:prstGeom prst="rect">
            <a:avLst/>
          </a:prstGeom>
        </p:spPr>
      </p:pic>
    </p:spTree>
    <p:extLst>
      <p:ext uri="{BB962C8B-B14F-4D97-AF65-F5344CB8AC3E}">
        <p14:creationId xmlns:p14="http://schemas.microsoft.com/office/powerpoint/2010/main" val="2852517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42F643-2894-4D6C-B286-56957C29EAAA}"/>
              </a:ext>
            </a:extLst>
          </p:cNvPr>
          <p:cNvSpPr/>
          <p:nvPr/>
        </p:nvSpPr>
        <p:spPr>
          <a:xfrm>
            <a:off x="4763112" y="5187622"/>
            <a:ext cx="3192716" cy="307777"/>
          </a:xfrm>
          <a:prstGeom prst="rect">
            <a:avLst/>
          </a:prstGeom>
        </p:spPr>
        <p:txBody>
          <a:bodyPr wrap="square">
            <a:spAutoFit/>
          </a:bodyPr>
          <a:lstStyle/>
          <a:p>
            <a:r>
              <a:rPr lang="en-IN" sz="1400" b="1" dirty="0">
                <a:latin typeface="Times New Roman" panose="02020603050405020304" pitchFamily="18" charset="0"/>
                <a:cs typeface="Times New Roman" panose="02020603050405020304" pitchFamily="18" charset="0"/>
              </a:rPr>
              <a:t>Word Cloud Of Ham Messages</a:t>
            </a:r>
          </a:p>
        </p:txBody>
      </p:sp>
      <p:pic>
        <p:nvPicPr>
          <p:cNvPr id="6" name="Picture 5">
            <a:extLst>
              <a:ext uri="{FF2B5EF4-FFF2-40B4-BE49-F238E27FC236}">
                <a16:creationId xmlns:a16="http://schemas.microsoft.com/office/drawing/2014/main" id="{BC77BFF7-BA77-401C-B908-30A8B726C65E}"/>
              </a:ext>
            </a:extLst>
          </p:cNvPr>
          <p:cNvPicPr>
            <a:picLocks noChangeAspect="1"/>
          </p:cNvPicPr>
          <p:nvPr/>
        </p:nvPicPr>
        <p:blipFill rotWithShape="1">
          <a:blip r:embed="rId2"/>
          <a:srcRect l="5624" t="1703" r="1085" b="4642"/>
          <a:stretch/>
        </p:blipFill>
        <p:spPr>
          <a:xfrm>
            <a:off x="3668612" y="508006"/>
            <a:ext cx="4451818" cy="4431643"/>
          </a:xfrm>
          <a:prstGeom prst="rect">
            <a:avLst/>
          </a:prstGeom>
        </p:spPr>
      </p:pic>
    </p:spTree>
    <p:extLst>
      <p:ext uri="{BB962C8B-B14F-4D97-AF65-F5344CB8AC3E}">
        <p14:creationId xmlns:p14="http://schemas.microsoft.com/office/powerpoint/2010/main" val="2501385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9">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61A25354-582F-469E-BD25-016938D2364C}"/>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b="1"/>
              <a:t>Classification</a:t>
            </a:r>
          </a:p>
        </p:txBody>
      </p:sp>
      <p:sp>
        <p:nvSpPr>
          <p:cNvPr id="8" name="Content Placeholder 7">
            <a:extLst>
              <a:ext uri="{FF2B5EF4-FFF2-40B4-BE49-F238E27FC236}">
                <a16:creationId xmlns:a16="http://schemas.microsoft.com/office/drawing/2014/main" id="{0837B67D-E89B-43DD-852F-92EFD010758A}"/>
              </a:ext>
            </a:extLst>
          </p:cNvPr>
          <p:cNvSpPr>
            <a:spLocks noGrp="1"/>
          </p:cNvSpPr>
          <p:nvPr>
            <p:ph sz="half" idx="1"/>
          </p:nvPr>
        </p:nvSpPr>
        <p:spPr>
          <a:xfrm>
            <a:off x="1097279" y="1845734"/>
            <a:ext cx="6454987" cy="4023360"/>
          </a:xfrm>
        </p:spPr>
        <p:txBody>
          <a:bodyPr vert="horz" lIns="0" tIns="45720" rIns="0" bIns="45720" rtlCol="0">
            <a:normAutofit/>
          </a:bodyPr>
          <a:lstStyle/>
          <a:p>
            <a:r>
              <a:rPr lang="en-US" dirty="0"/>
              <a:t>For classifying a given message, first we preprocess it. For each word w in the processed messaged we find a product of P(</a:t>
            </a:r>
            <a:r>
              <a:rPr lang="en-US"/>
              <a:t>w|spam</a:t>
            </a:r>
            <a:r>
              <a:rPr lang="en-US" dirty="0"/>
              <a:t>). If w does not exist in the train dataset we take TF(w) as 0 and find P(</a:t>
            </a:r>
            <a:r>
              <a:rPr lang="en-US"/>
              <a:t>w|spam</a:t>
            </a:r>
            <a:r>
              <a:rPr lang="en-US" dirty="0"/>
              <a:t>) using above formula. We multiply this product with P(spam) The resultant product is the P(</a:t>
            </a:r>
            <a:r>
              <a:rPr lang="en-US"/>
              <a:t>spam|message</a:t>
            </a:r>
            <a:r>
              <a:rPr lang="en-US" dirty="0"/>
              <a:t>). Similarly, we find P(</a:t>
            </a:r>
            <a:r>
              <a:rPr lang="en-US"/>
              <a:t>ham|message</a:t>
            </a:r>
            <a:r>
              <a:rPr lang="en-US" dirty="0"/>
              <a:t>). Whichever probability among these two is greater, the corresponding tag (spam or ham) is assigned to the input message. Note than we are not dividing by P(w) as given in the formula. This is because both the numbers will be divided by that and it would not affect the comparison between the two.</a:t>
            </a:r>
            <a:endParaRPr lang="en-US"/>
          </a:p>
          <a:p>
            <a:endParaRPr lang="en-US"/>
          </a:p>
        </p:txBody>
      </p:sp>
      <p:pic>
        <p:nvPicPr>
          <p:cNvPr id="11" name="Picture 10">
            <a:extLst>
              <a:ext uri="{FF2B5EF4-FFF2-40B4-BE49-F238E27FC236}">
                <a16:creationId xmlns:a16="http://schemas.microsoft.com/office/drawing/2014/main" id="{48266477-8E65-4841-90AF-603DA40C2B0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58620" y="2298911"/>
            <a:ext cx="3999980" cy="2959561"/>
          </a:xfrm>
          <a:prstGeom prst="rect">
            <a:avLst/>
          </a:prstGeom>
          <a:noFill/>
        </p:spPr>
      </p:pic>
    </p:spTree>
    <p:extLst>
      <p:ext uri="{BB962C8B-B14F-4D97-AF65-F5344CB8AC3E}">
        <p14:creationId xmlns:p14="http://schemas.microsoft.com/office/powerpoint/2010/main" val="3605466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DF64CFE-B5C1-4F91-BF65-ED96CBAFA4E8}"/>
              </a:ext>
            </a:extLst>
          </p:cNvPr>
          <p:cNvSpPr>
            <a:spLocks noGrp="1"/>
          </p:cNvSpPr>
          <p:nvPr>
            <p:ph type="title"/>
          </p:nvPr>
        </p:nvSpPr>
        <p:spPr>
          <a:xfrm>
            <a:off x="1066800" y="5252936"/>
            <a:ext cx="10058400" cy="1028715"/>
          </a:xfrm>
        </p:spPr>
        <p:txBody>
          <a:bodyPr vert="horz" lIns="91440" tIns="45720" rIns="91440" bIns="45720" rtlCol="0" anchor="ctr">
            <a:normAutofit/>
          </a:bodyPr>
          <a:lstStyle/>
          <a:p>
            <a:pPr algn="ctr"/>
            <a:r>
              <a:rPr lang="en-US">
                <a:solidFill>
                  <a:srgbClr val="FFFFFF"/>
                </a:solidFill>
              </a:rPr>
              <a:t>References</a:t>
            </a:r>
          </a:p>
        </p:txBody>
      </p:sp>
      <p:sp>
        <p:nvSpPr>
          <p:cNvPr id="18" name="Rectangle 17">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ontent Placeholder 5">
            <a:extLst>
              <a:ext uri="{FF2B5EF4-FFF2-40B4-BE49-F238E27FC236}">
                <a16:creationId xmlns:a16="http://schemas.microsoft.com/office/drawing/2014/main" id="{F34C942C-8D04-4223-9AAF-941B2DB9E7E0}"/>
              </a:ext>
            </a:extLst>
          </p:cNvPr>
          <p:cNvSpPr>
            <a:spLocks noGrp="1"/>
          </p:cNvSpPr>
          <p:nvPr>
            <p:ph sz="half" idx="1"/>
          </p:nvPr>
        </p:nvSpPr>
        <p:spPr>
          <a:xfrm>
            <a:off x="581186" y="473670"/>
            <a:ext cx="10677299" cy="4023360"/>
          </a:xfrm>
        </p:spPr>
        <p:txBody>
          <a:bodyPr/>
          <a:lstStyle/>
          <a:p>
            <a:pPr marL="0" indent="0">
              <a:buNone/>
            </a:pPr>
            <a:endParaRPr lang="en-US" dirty="0"/>
          </a:p>
          <a:p>
            <a:pPr marL="0" indent="0">
              <a:buNone/>
            </a:pPr>
            <a:r>
              <a:rPr lang="en-US" dirty="0"/>
              <a:t>[1]        Trivedi, </a:t>
            </a:r>
            <a:r>
              <a:rPr lang="en-US" dirty="0" err="1"/>
              <a:t>Shrawan</a:t>
            </a:r>
            <a:r>
              <a:rPr lang="en-US" dirty="0"/>
              <a:t> Kumar. "A study of machine learning classifiers for spam detection.“ 	Computational and Business Intelligence (ISCBI), 2016 4th International Symposium on. IEEE, 	2016. </a:t>
            </a:r>
          </a:p>
          <a:p>
            <a:pPr marL="0" indent="0">
              <a:buNone/>
            </a:pPr>
            <a:r>
              <a:rPr lang="en-US" dirty="0"/>
              <a:t>[2]         Mujtaba, Ghulam, et al. "Email classification research trends: Review and open issues." IEEE 	Access 5 (2017).</a:t>
            </a:r>
          </a:p>
          <a:p>
            <a:pPr marL="0" indent="0">
              <a:buNone/>
            </a:pPr>
            <a:r>
              <a:rPr lang="en-US" dirty="0"/>
              <a:t>[3]       Rathod, Sunil B., and </a:t>
            </a:r>
            <a:r>
              <a:rPr lang="en-US" dirty="0" err="1"/>
              <a:t>Tareek</a:t>
            </a:r>
            <a:r>
              <a:rPr lang="en-US" dirty="0"/>
              <a:t> M. </a:t>
            </a:r>
            <a:r>
              <a:rPr lang="en-US" dirty="0" err="1"/>
              <a:t>Pattewar</a:t>
            </a:r>
            <a:r>
              <a:rPr lang="en-US" dirty="0"/>
              <a:t>. "Content based spam detection in email using 	Bayesian classifier." International Conference on. IEEE, 2015. </a:t>
            </a:r>
          </a:p>
          <a:p>
            <a:pPr marL="0" indent="0">
              <a:buNone/>
            </a:pPr>
            <a:r>
              <a:rPr lang="en-IN" dirty="0"/>
              <a:t>[4]       Amin, Rohan, Julie Ryan, and Johan van </a:t>
            </a:r>
            <a:r>
              <a:rPr lang="en-IN" dirty="0" err="1"/>
              <a:t>Dorp</a:t>
            </a:r>
            <a:r>
              <a:rPr lang="en-IN" dirty="0"/>
              <a:t>. "Detecting targeted malicious email." IEEE Security 	&amp; Privacy 10.3 (2012). </a:t>
            </a:r>
          </a:p>
        </p:txBody>
      </p:sp>
    </p:spTree>
    <p:extLst>
      <p:ext uri="{BB962C8B-B14F-4D97-AF65-F5344CB8AC3E}">
        <p14:creationId xmlns:p14="http://schemas.microsoft.com/office/powerpoint/2010/main" val="817703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A8C61-6D60-4065-B0B3-099EFEB59014}"/>
              </a:ext>
            </a:extLst>
          </p:cNvPr>
          <p:cNvSpPr>
            <a:spLocks noGrp="1"/>
          </p:cNvSpPr>
          <p:nvPr>
            <p:ph type="title"/>
          </p:nvPr>
        </p:nvSpPr>
        <p:spPr/>
        <p:txBody>
          <a:bodyPr/>
          <a:lstStyle/>
          <a:p>
            <a:pPr algn="ctr"/>
            <a:r>
              <a:rPr lang="en-IN" dirty="0">
                <a:effectLst>
                  <a:outerShdw blurRad="38100" dist="38100" dir="2700000" algn="tl">
                    <a:srgbClr val="000000">
                      <a:alpha val="43137"/>
                    </a:srgbClr>
                  </a:outerShdw>
                </a:effectLst>
              </a:rPr>
              <a:t>END</a:t>
            </a:r>
          </a:p>
        </p:txBody>
      </p:sp>
      <p:sp>
        <p:nvSpPr>
          <p:cNvPr id="3" name="Content Placeholder 2">
            <a:extLst>
              <a:ext uri="{FF2B5EF4-FFF2-40B4-BE49-F238E27FC236}">
                <a16:creationId xmlns:a16="http://schemas.microsoft.com/office/drawing/2014/main" id="{E0E70FE6-6734-42A8-9DB9-CE40CCA7F533}"/>
              </a:ext>
            </a:extLst>
          </p:cNvPr>
          <p:cNvSpPr>
            <a:spLocks noGrp="1"/>
          </p:cNvSpPr>
          <p:nvPr>
            <p:ph sz="half" idx="1"/>
          </p:nvPr>
        </p:nvSpPr>
        <p:spPr>
          <a:xfrm>
            <a:off x="1097278" y="1845734"/>
            <a:ext cx="10058399" cy="4023360"/>
          </a:xfrm>
        </p:spPr>
        <p:txBody>
          <a:bodyPr/>
          <a:lstStyle/>
          <a:p>
            <a:endParaRPr lang="en-IN" dirty="0"/>
          </a:p>
        </p:txBody>
      </p:sp>
      <p:pic>
        <p:nvPicPr>
          <p:cNvPr id="7" name="Picture 6">
            <a:extLst>
              <a:ext uri="{FF2B5EF4-FFF2-40B4-BE49-F238E27FC236}">
                <a16:creationId xmlns:a16="http://schemas.microsoft.com/office/drawing/2014/main" id="{2BA65A11-712F-45B9-9410-0DE5708DB2C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8317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605896"/>
            <a:ext cx="3084844" cy="5646208"/>
          </a:xfrm>
        </p:spPr>
        <p:txBody>
          <a:bodyPr anchor="ctr">
            <a:normAutofit/>
          </a:bodyPr>
          <a:lstStyle/>
          <a:p>
            <a:r>
              <a:rPr lang="en-IN" sz="3600" b="1">
                <a:solidFill>
                  <a:srgbClr val="FFFFFF"/>
                </a:solidFill>
                <a:latin typeface="Times New Roman" panose="02020603050405020304" pitchFamily="18" charset="0"/>
                <a:cs typeface="Times New Roman" panose="02020603050405020304" pitchFamily="18" charset="0"/>
              </a:rPr>
              <a:t>         Abstract</a:t>
            </a:r>
            <a:br>
              <a:rPr lang="en-IN" sz="3600">
                <a:solidFill>
                  <a:srgbClr val="FFFFFF"/>
                </a:solidFill>
              </a:rPr>
            </a:br>
            <a:endParaRPr lang="en-IN" sz="36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742016" y="605896"/>
            <a:ext cx="6413663" cy="5646208"/>
          </a:xfrm>
        </p:spPr>
        <p:txBody>
          <a:bodyPr anchor="ctr">
            <a:normAutofit/>
          </a:bodyPr>
          <a:lstStyle/>
          <a:p>
            <a:r>
              <a:rPr lang="en-IN" sz="1600">
                <a:latin typeface="Times New Roman" panose="02020603050405020304" pitchFamily="18" charset="0"/>
                <a:cs typeface="Times New Roman" panose="02020603050405020304" pitchFamily="18" charset="0"/>
              </a:rPr>
              <a:t>We get hundreds of messages each day, it is difficult for us to say which of them are relevant. We face this problem of spam messages every day. Spam severely risks an internet company's reputation. These days, most of the brands and companies use spam as a source of publicity for their products and services. It can be observed in most popular mailing services that spam filters are being biased for the profit from the ads, i.e. they are allowing some exception for some companies that pay for promotion. This is not an ethical practice, but it is very profitable for their business for sure. Our aim is to build a spam detector using machine learning in python with the packages NLTK. it can state a stated message is spam or not. It can be implemented by using Bayes’ Theorem, a simple yet powerful theorem.</a:t>
            </a:r>
          </a:p>
          <a:p>
            <a:r>
              <a:rPr lang="en-IN" sz="1600">
                <a:latin typeface="Times New Roman" panose="02020603050405020304" pitchFamily="18" charset="0"/>
                <a:cs typeface="Times New Roman" panose="02020603050405020304" pitchFamily="18" charset="0"/>
              </a:rPr>
              <a:t>Machine learning empowers investigation of huge amounts of information. While it by and large conveys quicker, more precise outcomes with the end goal to distinguish productive chances or perilous dangers, it might likewise require extra time and assets to prepare it appropriately. Consolidating machine learning with AI and subjective advances can make it much more powerful in handling huge volumes of data.</a:t>
            </a:r>
          </a:p>
          <a:p>
            <a:r>
              <a:rPr lang="en-IN" sz="1600">
                <a:latin typeface="Times New Roman" panose="02020603050405020304" pitchFamily="18" charset="0"/>
                <a:cs typeface="Times New Roman" panose="02020603050405020304" pitchFamily="18" charset="0"/>
              </a:rPr>
              <a:t>It is important for ever in this technology era to learn how to build small machine learning systems for performing our day to day tasks it improves efficiency and accuracy.</a:t>
            </a:r>
          </a:p>
          <a:p>
            <a:r>
              <a:rPr lang="en-IN" sz="1600">
                <a:latin typeface="Times New Roman" panose="02020603050405020304" pitchFamily="18" charset="0"/>
                <a:cs typeface="Times New Roman" panose="02020603050405020304" pitchFamily="18" charset="0"/>
              </a:rPr>
              <a:t>So, our aim is to build and train a system ourselves for the detection of spam with the help of PYTHON packages.</a:t>
            </a:r>
          </a:p>
          <a:p>
            <a:endParaRPr lang="en-IN"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4175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Introduction</a:t>
            </a:r>
            <a:br>
              <a:rPr lang="en-IN" dirty="0"/>
            </a:br>
            <a:endParaRPr lang="en-IN" dirty="0"/>
          </a:p>
        </p:txBody>
      </p:sp>
      <p:sp>
        <p:nvSpPr>
          <p:cNvPr id="3" name="Content Placeholder 2"/>
          <p:cNvSpPr>
            <a:spLocks noGrp="1"/>
          </p:cNvSpPr>
          <p:nvPr>
            <p:ph idx="1"/>
          </p:nvPr>
        </p:nvSpPr>
        <p:spPr>
          <a:xfrm>
            <a:off x="4851320" y="1853754"/>
            <a:ext cx="6741411" cy="4113846"/>
          </a:xfrm>
        </p:spPr>
        <p:txBody>
          <a:bodyPr>
            <a:normAutofit fontScale="85000" lnSpcReduction="10000"/>
          </a:bodyPr>
          <a:lstStyle/>
          <a:p>
            <a:pPr marL="0" indent="0">
              <a:lnSpc>
                <a:spcPct val="110000"/>
              </a:lnSpc>
              <a:buNone/>
            </a:pPr>
            <a:r>
              <a:rPr lang="en-IN" sz="1000" dirty="0"/>
              <a:t> </a:t>
            </a:r>
          </a:p>
          <a:p>
            <a:pPr>
              <a:lnSpc>
                <a:spcPct val="110000"/>
              </a:lnSpc>
            </a:pPr>
            <a:r>
              <a:rPr lang="en-IN" sz="1500" dirty="0">
                <a:latin typeface="Times New Roman" panose="02020603050405020304" pitchFamily="18" charset="0"/>
                <a:cs typeface="Times New Roman" panose="02020603050405020304" pitchFamily="18" charset="0"/>
              </a:rPr>
              <a:t>Machine learning is a subdivision of Artificial intelligence (AI) that gives frameworks the capacity to certainly take in and enhance as a matter of fact without being expressly modified. Machine learning revolves around the change of PC programs that can get to data and use it learn for themselves.</a:t>
            </a:r>
          </a:p>
          <a:p>
            <a:pPr>
              <a:lnSpc>
                <a:spcPct val="110000"/>
              </a:lnSpc>
            </a:pPr>
            <a:r>
              <a:rPr lang="en-IN" sz="1500" dirty="0">
                <a:latin typeface="Times New Roman" panose="02020603050405020304" pitchFamily="18" charset="0"/>
                <a:cs typeface="Times New Roman" panose="02020603050405020304" pitchFamily="18" charset="0"/>
              </a:rPr>
              <a:t>The way toward learning starts with perceptions or in-formation, for example, models, coordinate understanding, or guidance, with the end goal to search for examples in information and settle on better choices later de-pendent on the precedents that we give. The essential point is to permit the PCs to learn consequently without human mediation or help and alter activities as needs are. Some machine learning techniques</a:t>
            </a:r>
          </a:p>
          <a:p>
            <a:pPr>
              <a:lnSpc>
                <a:spcPct val="110000"/>
              </a:lnSpc>
            </a:pPr>
            <a:r>
              <a:rPr lang="en-IN" sz="1500" dirty="0">
                <a:latin typeface="Times New Roman" panose="02020603050405020304" pitchFamily="18" charset="0"/>
                <a:cs typeface="Times New Roman" panose="02020603050405020304" pitchFamily="18" charset="0"/>
              </a:rPr>
              <a:t>Machine learning algorithms are characterized as un-supervised and supervised.</a:t>
            </a:r>
          </a:p>
          <a:p>
            <a:pPr>
              <a:lnSpc>
                <a:spcPct val="110000"/>
              </a:lnSpc>
            </a:pPr>
            <a:r>
              <a:rPr lang="en-IN" sz="1500" dirty="0">
                <a:latin typeface="Times New Roman" panose="02020603050405020304" pitchFamily="18" charset="0"/>
                <a:cs typeface="Times New Roman" panose="02020603050405020304" pitchFamily="18" charset="0"/>
              </a:rPr>
              <a:t>Supervised machine learning algorithms can apply what has been realized in the past to new information utilizing marked models to foresee future occasions. Be-ginning from the examination of a known preparing dataset, the learning calculation delivers a deduced capacity to make forecasts about the yield esteems. The frame-work can offer concentrations to any new commitment after suitable preparing. The learning calculation can likewise contrast its yield and the right, proposed yield and discover blunders with the end goal to adjust the model in like manner. </a:t>
            </a:r>
          </a:p>
        </p:txBody>
      </p:sp>
      <p:pic>
        <p:nvPicPr>
          <p:cNvPr id="7" name="Graphic 6" descr="Head with Gears">
            <a:extLst>
              <a:ext uri="{FF2B5EF4-FFF2-40B4-BE49-F238E27FC236}">
                <a16:creationId xmlns:a16="http://schemas.microsoft.com/office/drawing/2014/main" id="{5BFA9840-7CF2-44A0-9F9A-0B1A100BC7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0462" y="2277991"/>
            <a:ext cx="2926098" cy="2926098"/>
          </a:xfrm>
          <a:prstGeom prst="rect">
            <a:avLst/>
          </a:prstGeom>
        </p:spPr>
      </p:pic>
    </p:spTree>
    <p:extLst>
      <p:ext uri="{BB962C8B-B14F-4D97-AF65-F5344CB8AC3E}">
        <p14:creationId xmlns:p14="http://schemas.microsoft.com/office/powerpoint/2010/main" val="147855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63E00694-E403-4987-8634-15F6D8E4C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dirty="0"/>
              <a:t>/</a:t>
            </a:r>
          </a:p>
        </p:txBody>
      </p:sp>
      <p:graphicFrame>
        <p:nvGraphicFramePr>
          <p:cNvPr id="5" name="Content Placeholder 2">
            <a:extLst>
              <a:ext uri="{FF2B5EF4-FFF2-40B4-BE49-F238E27FC236}">
                <a16:creationId xmlns:a16="http://schemas.microsoft.com/office/drawing/2014/main" id="{F4AEE2E3-A5B0-4A34-8CF9-860D1B1C55CC}"/>
              </a:ext>
            </a:extLst>
          </p:cNvPr>
          <p:cNvGraphicFramePr>
            <a:graphicFrameLocks noGrp="1"/>
          </p:cNvGraphicFramePr>
          <p:nvPr>
            <p:ph idx="1"/>
            <p:extLst>
              <p:ext uri="{D42A27DB-BD31-4B8C-83A1-F6EECF244321}">
                <p14:modId xmlns:p14="http://schemas.microsoft.com/office/powerpoint/2010/main" val="780951898"/>
              </p:ext>
            </p:extLst>
          </p:nvPr>
        </p:nvGraphicFramePr>
        <p:xfrm>
          <a:off x="1036319" y="1071873"/>
          <a:ext cx="10119362" cy="41905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198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7F7AE-6496-43BC-97E5-D89A8F9C3B42}"/>
              </a:ext>
            </a:extLst>
          </p:cNvPr>
          <p:cNvSpPr>
            <a:spLocks noGrp="1"/>
          </p:cNvSpPr>
          <p:nvPr>
            <p:ph type="title"/>
          </p:nvPr>
        </p:nvSpPr>
        <p:spPr>
          <a:xfrm>
            <a:off x="1097280" y="286603"/>
            <a:ext cx="10058400" cy="1450757"/>
          </a:xfrm>
        </p:spPr>
        <p:txBody>
          <a:bodyPr>
            <a:normAutofit/>
          </a:bodyPr>
          <a:lstStyle/>
          <a:p>
            <a:r>
              <a:rPr lang="en-US" b="1" dirty="0"/>
              <a:t>Bayes’ Theorem</a:t>
            </a:r>
            <a:endParaRPr lang="en-IN"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9E57C1-F2DF-4E71-BB70-8B9E494A3759}"/>
                  </a:ext>
                </a:extLst>
              </p:cNvPr>
              <p:cNvSpPr>
                <a:spLocks noGrp="1"/>
              </p:cNvSpPr>
              <p:nvPr>
                <p:ph idx="1"/>
              </p:nvPr>
            </p:nvSpPr>
            <p:spPr>
              <a:xfrm>
                <a:off x="1097279" y="1845734"/>
                <a:ext cx="6454987" cy="4023360"/>
              </a:xfrm>
            </p:spPr>
            <p:txBody>
              <a:bodyPr>
                <a:normAutofit/>
              </a:bodyPr>
              <a:lstStyle/>
              <a:p>
                <a:pPr marL="0" indent="0">
                  <a:buNone/>
                </a:pPr>
                <a:r>
                  <a:rPr lang="en-US" b="1" dirty="0"/>
                  <a:t> </a:t>
                </a:r>
                <a:r>
                  <a:rPr lang="en-US" dirty="0"/>
                  <a:t>It identifies the probability of an event based on the prior knowledge of the conditions that might be related to the event. For a hypothesis, it obtains the posterior probability P(H|D) as a product of the probability of the data P(D|H), multiplied by the probability of the P(H),divided by the probability of the data P(D).</a:t>
                </a:r>
              </a:p>
              <a:p>
                <a:pPr marL="0" indent="0">
                  <a:buNone/>
                </a:pPr>
                <a:endParaRPr lang="en-US" dirty="0"/>
              </a:p>
              <a:p>
                <a:pPr marL="0" indent="0" algn="ctr">
                  <a:buNone/>
                </a:pPr>
                <a:r>
                  <a:rPr lang="en-US" dirty="0"/>
                  <a:t>P(H|D)</a:t>
                </a:r>
                <a14:m>
                  <m:oMath xmlns:m="http://schemas.openxmlformats.org/officeDocument/2006/math">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𝐻</m:t>
                        </m:r>
                        <m:r>
                          <a:rPr lang="en-IN" b="0" i="1" smtClean="0">
                            <a:latin typeface="Cambria Math" panose="02040503050406030204" pitchFamily="18" charset="0"/>
                          </a:rPr>
                          <m:t>|</m:t>
                        </m:r>
                        <m:r>
                          <a:rPr lang="en-IN" b="0" i="1" smtClean="0">
                            <a:latin typeface="Cambria Math" panose="02040503050406030204" pitchFamily="18" charset="0"/>
                          </a:rPr>
                          <m:t>𝐷</m:t>
                        </m:r>
                        <m:r>
                          <a:rPr lang="en-IN" b="0" i="1" smtClean="0">
                            <a:latin typeface="Cambria Math" panose="02040503050406030204" pitchFamily="18" charset="0"/>
                          </a:rPr>
                          <m:t>).</m:t>
                        </m:r>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𝐻</m:t>
                        </m:r>
                        <m:r>
                          <a:rPr lang="en-IN" b="0" i="1" smtClean="0">
                            <a:latin typeface="Cambria Math" panose="02040503050406030204" pitchFamily="18" charset="0"/>
                          </a:rPr>
                          <m:t>) </m:t>
                        </m:r>
                      </m:num>
                      <m:den>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𝐷</m:t>
                        </m:r>
                        <m:r>
                          <a:rPr lang="en-IN" b="0" i="1" smtClean="0">
                            <a:latin typeface="Cambria Math" panose="02040503050406030204" pitchFamily="18" charset="0"/>
                          </a:rPr>
                          <m:t>)</m:t>
                        </m:r>
                      </m:den>
                    </m:f>
                  </m:oMath>
                </a14:m>
                <a:endParaRPr lang="en-IN" dirty="0"/>
              </a:p>
            </p:txBody>
          </p:sp>
        </mc:Choice>
        <mc:Fallback xmlns="">
          <p:sp>
            <p:nvSpPr>
              <p:cNvPr id="3" name="Content Placeholder 2">
                <a:extLst>
                  <a:ext uri="{FF2B5EF4-FFF2-40B4-BE49-F238E27FC236}">
                    <a16:creationId xmlns:a16="http://schemas.microsoft.com/office/drawing/2014/main" id="{519E57C1-F2DF-4E71-BB70-8B9E494A3759}"/>
                  </a:ext>
                </a:extLst>
              </p:cNvPr>
              <p:cNvSpPr>
                <a:spLocks noGrp="1" noRot="1" noChangeAspect="1" noMove="1" noResize="1" noEditPoints="1" noAdjustHandles="1" noChangeArrowheads="1" noChangeShapeType="1" noTextEdit="1"/>
              </p:cNvSpPr>
              <p:nvPr>
                <p:ph idx="1"/>
              </p:nvPr>
            </p:nvSpPr>
            <p:spPr>
              <a:xfrm>
                <a:off x="1097279" y="1845734"/>
                <a:ext cx="6454987" cy="4023360"/>
              </a:xfrm>
              <a:blipFill>
                <a:blip r:embed="rId2"/>
                <a:stretch>
                  <a:fillRect l="-2361" t="-1667"/>
                </a:stretch>
              </a:blipFill>
            </p:spPr>
            <p:txBody>
              <a:bodyPr/>
              <a:lstStyle/>
              <a:p>
                <a:r>
                  <a:rPr lang="en-IN">
                    <a:noFill/>
                  </a:rPr>
                  <a:t> </a:t>
                </a:r>
              </a:p>
            </p:txBody>
          </p:sp>
        </mc:Fallback>
      </mc:AlternateContent>
      <p:pic>
        <p:nvPicPr>
          <p:cNvPr id="7" name="Graphic 6" descr="Diagnostic">
            <a:extLst>
              <a:ext uri="{FF2B5EF4-FFF2-40B4-BE49-F238E27FC236}">
                <a16:creationId xmlns:a16="http://schemas.microsoft.com/office/drawing/2014/main" id="{0B89B244-9B65-4771-9205-483DA6E23B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4279024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8AAC9C9-F4A2-4A2B-BDB3-FA82CD867AE1}"/>
                  </a:ext>
                </a:extLst>
              </p:cNvPr>
              <p:cNvSpPr/>
              <p:nvPr/>
            </p:nvSpPr>
            <p:spPr>
              <a:xfrm>
                <a:off x="860155" y="604435"/>
                <a:ext cx="9647695" cy="4997522"/>
              </a:xfrm>
              <a:prstGeom prst="rect">
                <a:avLst/>
              </a:prstGeom>
            </p:spPr>
            <p:txBody>
              <a:bodyPr wrap="square">
                <a:spAutoFit/>
              </a:bodyPr>
              <a:lstStyle/>
              <a:p>
                <a:r>
                  <a:rPr lang="en-US" dirty="0"/>
                  <a:t>To train our model, we use two techniques first one is Bag-of-words and second one is TF-IDF.</a:t>
                </a:r>
              </a:p>
              <a:p>
                <a:endParaRPr lang="en-IN" dirty="0"/>
              </a:p>
              <a:p>
                <a:r>
                  <a:rPr lang="en-US" b="1" dirty="0"/>
                  <a:t>Bag of Words</a:t>
                </a:r>
                <a:r>
                  <a:rPr lang="en-US" dirty="0"/>
                  <a:t>:</a:t>
                </a:r>
              </a:p>
              <a:p>
                <a:r>
                  <a:rPr lang="en-US" dirty="0"/>
                  <a:t>In this model, we find the number of occurrences of each</a:t>
                </a:r>
              </a:p>
              <a:p>
                <a:r>
                  <a:rPr lang="en-US" dirty="0"/>
                  <a:t>word in the dataset or frequency of the terms.</a:t>
                </a:r>
              </a:p>
              <a:p>
                <a:r>
                  <a:rPr lang="en-US" dirty="0"/>
                  <a:t>For a word</a:t>
                </a:r>
                <a:endParaRPr lang="en-IN" b="1" i="1" dirty="0"/>
              </a:p>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𝑷</m:t>
                      </m:r>
                      <m:d>
                        <m:dPr>
                          <m:ctrlPr>
                            <a:rPr lang="en-IN" b="1" i="1">
                              <a:latin typeface="Cambria Math" panose="02040503050406030204" pitchFamily="18" charset="0"/>
                            </a:rPr>
                          </m:ctrlPr>
                        </m:dPr>
                        <m:e>
                          <m:r>
                            <a:rPr lang="en-US" b="1" i="1">
                              <a:latin typeface="Cambria Math" panose="02040503050406030204" pitchFamily="18" charset="0"/>
                            </a:rPr>
                            <m:t>𝒘𝒐𝒓𝒅</m:t>
                          </m:r>
                        </m:e>
                      </m:d>
                      <m:r>
                        <a:rPr lang="en-US" b="1" i="1">
                          <a:latin typeface="Cambria Math" panose="02040503050406030204" pitchFamily="18" charset="0"/>
                        </a:rPr>
                        <m:t>=</m:t>
                      </m:r>
                      <m:f>
                        <m:fPr>
                          <m:ctrlPr>
                            <a:rPr lang="en-IN" b="1" i="1">
                              <a:latin typeface="Cambria Math" panose="02040503050406030204" pitchFamily="18" charset="0"/>
                            </a:rPr>
                          </m:ctrlPr>
                        </m:fPr>
                        <m:num>
                          <m:r>
                            <a:rPr lang="en-US" b="1" i="1">
                              <a:latin typeface="Cambria Math" panose="02040503050406030204" pitchFamily="18" charset="0"/>
                            </a:rPr>
                            <m:t>𝑻𝒐𝒕𝒂𝒍</m:t>
                          </m:r>
                          <m:r>
                            <a:rPr lang="en-US" b="1" i="1">
                              <a:latin typeface="Cambria Math" panose="02040503050406030204" pitchFamily="18" charset="0"/>
                            </a:rPr>
                            <m:t> </m:t>
                          </m:r>
                          <m:r>
                            <a:rPr lang="en-US" b="1" i="1">
                              <a:latin typeface="Cambria Math" panose="02040503050406030204" pitchFamily="18" charset="0"/>
                            </a:rPr>
                            <m:t>𝒐𝒄𝒄𝒖𝒓𝒓𝒆𝒏𝒄𝒆𝒔</m:t>
                          </m:r>
                          <m:r>
                            <a:rPr lang="en-US" b="1" i="1">
                              <a:latin typeface="Cambria Math" panose="02040503050406030204" pitchFamily="18" charset="0"/>
                            </a:rPr>
                            <m:t> </m:t>
                          </m:r>
                          <m:r>
                            <a:rPr lang="en-US" b="1" i="1">
                              <a:latin typeface="Cambria Math" panose="02040503050406030204" pitchFamily="18" charset="0"/>
                            </a:rPr>
                            <m:t>𝒐𝒇</m:t>
                          </m:r>
                          <m:r>
                            <a:rPr lang="en-US" b="1" i="1">
                              <a:latin typeface="Cambria Math" panose="02040503050406030204" pitchFamily="18" charset="0"/>
                            </a:rPr>
                            <m:t> </m:t>
                          </m:r>
                          <m:r>
                            <a:rPr lang="en-US" b="1" i="1">
                              <a:latin typeface="Cambria Math" panose="02040503050406030204" pitchFamily="18" charset="0"/>
                            </a:rPr>
                            <m:t>𝒘𝒐𝒓𝒅</m:t>
                          </m:r>
                          <m:r>
                            <a:rPr lang="en-US" b="1" i="1">
                              <a:latin typeface="Cambria Math" panose="02040503050406030204" pitchFamily="18" charset="0"/>
                            </a:rPr>
                            <m:t> </m:t>
                          </m:r>
                        </m:num>
                        <m:den>
                          <m:r>
                            <a:rPr lang="en-US" b="1" i="1">
                              <a:latin typeface="Cambria Math" panose="02040503050406030204" pitchFamily="18" charset="0"/>
                            </a:rPr>
                            <m:t>𝑻𝒐𝒕𝒂𝒍</m:t>
                          </m:r>
                          <m:r>
                            <a:rPr lang="en-US" b="1" i="1">
                              <a:latin typeface="Cambria Math" panose="02040503050406030204" pitchFamily="18" charset="0"/>
                            </a:rPr>
                            <m:t> </m:t>
                          </m:r>
                          <m:r>
                            <a:rPr lang="en-US" b="1" i="1">
                              <a:latin typeface="Cambria Math" panose="02040503050406030204" pitchFamily="18" charset="0"/>
                            </a:rPr>
                            <m:t>𝒏𝒖𝒎𝒃𝒆𝒓</m:t>
                          </m:r>
                          <m:r>
                            <a:rPr lang="en-US" b="1" i="1">
                              <a:latin typeface="Cambria Math" panose="02040503050406030204" pitchFamily="18" charset="0"/>
                            </a:rPr>
                            <m:t> </m:t>
                          </m:r>
                          <m:r>
                            <a:rPr lang="en-US" b="1" i="1">
                              <a:latin typeface="Cambria Math" panose="02040503050406030204" pitchFamily="18" charset="0"/>
                            </a:rPr>
                            <m:t>𝒐𝒇</m:t>
                          </m:r>
                          <m:r>
                            <a:rPr lang="en-US" b="1" i="1">
                              <a:latin typeface="Cambria Math" panose="02040503050406030204" pitchFamily="18" charset="0"/>
                            </a:rPr>
                            <m:t> </m:t>
                          </m:r>
                          <m:r>
                            <a:rPr lang="en-US" b="1" i="1">
                              <a:latin typeface="Cambria Math" panose="02040503050406030204" pitchFamily="18" charset="0"/>
                            </a:rPr>
                            <m:t>𝒘𝒐𝒓𝒅𝒔</m:t>
                          </m:r>
                        </m:den>
                      </m:f>
                    </m:oMath>
                  </m:oMathPara>
                </a14:m>
                <a:endParaRPr lang="en-IN" dirty="0"/>
              </a:p>
              <a:p>
                <a:endParaRPr lang="en-IN" dirty="0"/>
              </a:p>
              <a:p>
                <a:endParaRPr lang="en-IN" dirty="0"/>
              </a:p>
              <a:p>
                <a:pPr>
                  <a:spcAft>
                    <a:spcPts val="0"/>
                  </a:spcAft>
                </a:pPr>
                <a:r>
                  <a:rPr lang="en-US" b="1" dirty="0">
                    <a:latin typeface="Times New Roman" panose="02020603050405020304" pitchFamily="18" charset="0"/>
                    <a:ea typeface="Batang" panose="02030600000101010101" pitchFamily="18" charset="-127"/>
                  </a:rPr>
                  <a:t>Term Frequency-Inverse Document Frequency:</a:t>
                </a:r>
                <a:r>
                  <a:rPr lang="en-US" dirty="0">
                    <a:latin typeface="Times New Roman" panose="02020603050405020304" pitchFamily="18" charset="0"/>
                    <a:ea typeface="Batang" panose="02030600000101010101" pitchFamily="18" charset="-127"/>
                  </a:rPr>
                  <a:t> </a:t>
                </a:r>
                <a:endParaRPr lang="en-IN" sz="2800" dirty="0">
                  <a:latin typeface="Times New Roman" panose="02020603050405020304" pitchFamily="18" charset="0"/>
                  <a:ea typeface="Batang" panose="02030600000101010101" pitchFamily="18" charset="-127"/>
                </a:endParaRPr>
              </a:p>
              <a:p>
                <a:pPr>
                  <a:spcAft>
                    <a:spcPts val="0"/>
                  </a:spcAft>
                </a:pPr>
                <a:r>
                  <a:rPr lang="en-US" dirty="0">
                    <a:latin typeface="Times New Roman" panose="02020603050405020304" pitchFamily="18" charset="0"/>
                    <a:ea typeface="Batang" panose="02030600000101010101" pitchFamily="18" charset="-127"/>
                  </a:rPr>
                  <a:t>In short TF-IDF. On top of Term Frequency, we also compute Inverse Document frequency.</a:t>
                </a:r>
                <a:r>
                  <a:rPr lang="en-US" sz="2800" dirty="0">
                    <a:latin typeface="Times New Roman" panose="02020603050405020304" pitchFamily="18" charset="0"/>
                    <a:ea typeface="Batang" panose="02030600000101010101" pitchFamily="18" charset="-127"/>
                  </a:rPr>
                  <a:t> </a:t>
                </a:r>
                <a:endParaRPr lang="en-IN" sz="2800" dirty="0">
                  <a:latin typeface="Times New Roman" panose="02020603050405020304" pitchFamily="18" charset="0"/>
                  <a:ea typeface="Batang" panose="02030600000101010101" pitchFamily="18" charset="-127"/>
                </a:endParaRPr>
              </a:p>
              <a:p>
                <a:endParaRPr lang="en-IN" dirty="0"/>
              </a:p>
              <a:p>
                <a:pPr/>
                <a14:m>
                  <m:oMathPara xmlns:m="http://schemas.openxmlformats.org/officeDocument/2006/math">
                    <m:oMathParaPr>
                      <m:jc m:val="centerGroup"/>
                    </m:oMathParaPr>
                    <m:oMath xmlns:m="http://schemas.openxmlformats.org/officeDocument/2006/math">
                      <m:r>
                        <a:rPr lang="en-IN" b="1" i="1">
                          <a:latin typeface="Cambria Math" panose="02040503050406030204" pitchFamily="18" charset="0"/>
                        </a:rPr>
                        <m:t>𝑰𝑫𝑭</m:t>
                      </m:r>
                      <m:d>
                        <m:dPr>
                          <m:ctrlPr>
                            <a:rPr lang="en-IN" b="1" i="1">
                              <a:latin typeface="Cambria Math" panose="02040503050406030204" pitchFamily="18" charset="0"/>
                            </a:rPr>
                          </m:ctrlPr>
                        </m:dPr>
                        <m:e>
                          <m:r>
                            <a:rPr lang="en-IN" b="1" i="1">
                              <a:latin typeface="Cambria Math" panose="02040503050406030204" pitchFamily="18" charset="0"/>
                            </a:rPr>
                            <m:t>𝒘𝒐𝒓𝒅</m:t>
                          </m:r>
                        </m:e>
                      </m:d>
                      <m:r>
                        <a:rPr lang="en-IN">
                          <a:latin typeface="Cambria Math" panose="02040503050406030204" pitchFamily="18" charset="0"/>
                        </a:rPr>
                        <m:t>=</m:t>
                      </m:r>
                      <m:r>
                        <a:rPr lang="en-IN" b="1" i="1">
                          <a:latin typeface="Cambria Math" panose="02040503050406030204" pitchFamily="18" charset="0"/>
                        </a:rPr>
                        <m:t>𝒍𝒐𝒈</m:t>
                      </m:r>
                      <m:f>
                        <m:fPr>
                          <m:ctrlPr>
                            <a:rPr lang="en-IN" b="1" i="1">
                              <a:latin typeface="Cambria Math" panose="02040503050406030204" pitchFamily="18" charset="0"/>
                            </a:rPr>
                          </m:ctrlPr>
                        </m:fPr>
                        <m:num>
                          <m:r>
                            <a:rPr lang="en-IN" b="1" i="1">
                              <a:latin typeface="Cambria Math" panose="02040503050406030204" pitchFamily="18" charset="0"/>
                            </a:rPr>
                            <m:t>𝑻𝒐𝒕𝒂𝒍</m:t>
                          </m:r>
                          <m:r>
                            <a:rPr lang="en-IN">
                              <a:latin typeface="Cambria Math" panose="02040503050406030204" pitchFamily="18" charset="0"/>
                            </a:rPr>
                            <m:t> </m:t>
                          </m:r>
                          <m:r>
                            <a:rPr lang="en-IN" b="1" i="1">
                              <a:latin typeface="Cambria Math" panose="02040503050406030204" pitchFamily="18" charset="0"/>
                            </a:rPr>
                            <m:t>𝒏𝒖𝒎𝒃𝒆𝒓</m:t>
                          </m:r>
                          <m:r>
                            <a:rPr lang="en-IN">
                              <a:latin typeface="Cambria Math" panose="02040503050406030204" pitchFamily="18" charset="0"/>
                            </a:rPr>
                            <m:t> </m:t>
                          </m:r>
                          <m:r>
                            <a:rPr lang="en-IN" b="1" i="1">
                              <a:latin typeface="Cambria Math" panose="02040503050406030204" pitchFamily="18" charset="0"/>
                            </a:rPr>
                            <m:t>𝒐𝒇</m:t>
                          </m:r>
                          <m:r>
                            <a:rPr lang="en-IN">
                              <a:latin typeface="Cambria Math" panose="02040503050406030204" pitchFamily="18" charset="0"/>
                            </a:rPr>
                            <m:t> </m:t>
                          </m:r>
                          <m:r>
                            <a:rPr lang="en-IN" b="1" i="1">
                              <a:latin typeface="Cambria Math" panose="02040503050406030204" pitchFamily="18" charset="0"/>
                            </a:rPr>
                            <m:t>𝒎𝒆𝒔𝒔𝒂𝒈𝒆𝒔</m:t>
                          </m:r>
                        </m:num>
                        <m:den>
                          <m:r>
                            <a:rPr lang="en-IN" b="1" i="1">
                              <a:latin typeface="Cambria Math" panose="02040503050406030204" pitchFamily="18" charset="0"/>
                            </a:rPr>
                            <m:t>𝑻𝒐𝒕𝒂𝒍</m:t>
                          </m:r>
                          <m:r>
                            <a:rPr lang="en-IN">
                              <a:latin typeface="Cambria Math" panose="02040503050406030204" pitchFamily="18" charset="0"/>
                            </a:rPr>
                            <m:t> </m:t>
                          </m:r>
                          <m:r>
                            <a:rPr lang="en-IN" b="1" i="1">
                              <a:latin typeface="Cambria Math" panose="02040503050406030204" pitchFamily="18" charset="0"/>
                            </a:rPr>
                            <m:t>𝒏𝒖𝒎𝒃𝒆𝒓</m:t>
                          </m:r>
                          <m:r>
                            <a:rPr lang="en-IN">
                              <a:latin typeface="Cambria Math" panose="02040503050406030204" pitchFamily="18" charset="0"/>
                            </a:rPr>
                            <m:t> </m:t>
                          </m:r>
                          <m:r>
                            <a:rPr lang="en-IN" b="1" i="1">
                              <a:latin typeface="Cambria Math" panose="02040503050406030204" pitchFamily="18" charset="0"/>
                            </a:rPr>
                            <m:t>𝒐𝒇</m:t>
                          </m:r>
                          <m:r>
                            <a:rPr lang="en-IN">
                              <a:latin typeface="Cambria Math" panose="02040503050406030204" pitchFamily="18" charset="0"/>
                            </a:rPr>
                            <m:t> </m:t>
                          </m:r>
                          <m:r>
                            <a:rPr lang="en-IN" b="1" i="1">
                              <a:latin typeface="Cambria Math" panose="02040503050406030204" pitchFamily="18" charset="0"/>
                            </a:rPr>
                            <m:t>𝒎𝒆𝒔𝒔𝒂𝒈𝒆𝒔</m:t>
                          </m:r>
                          <m:r>
                            <a:rPr lang="en-IN">
                              <a:latin typeface="Cambria Math" panose="02040503050406030204" pitchFamily="18" charset="0"/>
                            </a:rPr>
                            <m:t> </m:t>
                          </m:r>
                          <m:r>
                            <a:rPr lang="en-IN" b="1" i="1">
                              <a:latin typeface="Cambria Math" panose="02040503050406030204" pitchFamily="18" charset="0"/>
                            </a:rPr>
                            <m:t>𝒄𝒐𝒏𝒕𝒂𝒊𝒏</m:t>
                          </m:r>
                          <m:r>
                            <a:rPr lang="en-IN">
                              <a:latin typeface="Cambria Math" panose="02040503050406030204" pitchFamily="18" charset="0"/>
                            </a:rPr>
                            <m:t> </m:t>
                          </m:r>
                          <m:r>
                            <a:rPr lang="en-IN" b="1" i="1">
                              <a:latin typeface="Cambria Math" panose="02040503050406030204" pitchFamily="18" charset="0"/>
                            </a:rPr>
                            <m:t>𝒕𝒉𝒆</m:t>
                          </m:r>
                          <m:r>
                            <a:rPr lang="en-IN">
                              <a:latin typeface="Cambria Math" panose="02040503050406030204" pitchFamily="18" charset="0"/>
                            </a:rPr>
                            <m:t> </m:t>
                          </m:r>
                          <m:r>
                            <a:rPr lang="en-IN" b="1" i="1">
                              <a:latin typeface="Cambria Math" panose="02040503050406030204" pitchFamily="18" charset="0"/>
                            </a:rPr>
                            <m:t>𝒘𝒐𝒓𝒅</m:t>
                          </m:r>
                        </m:den>
                      </m:f>
                    </m:oMath>
                  </m:oMathPara>
                </a14:m>
                <a:endParaRPr lang="en-IN" dirty="0"/>
              </a:p>
              <a:p>
                <a:endParaRPr lang="en-IN" dirty="0"/>
              </a:p>
              <a:p>
                <a:endParaRPr lang="en-IN" dirty="0"/>
              </a:p>
            </p:txBody>
          </p:sp>
        </mc:Choice>
        <mc:Fallback xmlns="">
          <p:sp>
            <p:nvSpPr>
              <p:cNvPr id="4" name="Rectangle 3">
                <a:extLst>
                  <a:ext uri="{FF2B5EF4-FFF2-40B4-BE49-F238E27FC236}">
                    <a16:creationId xmlns:a16="http://schemas.microsoft.com/office/drawing/2014/main" id="{68AAC9C9-F4A2-4A2B-BDB3-FA82CD867AE1}"/>
                  </a:ext>
                </a:extLst>
              </p:cNvPr>
              <p:cNvSpPr>
                <a:spLocks noRot="1" noChangeAspect="1" noMove="1" noResize="1" noEditPoints="1" noAdjustHandles="1" noChangeArrowheads="1" noChangeShapeType="1" noTextEdit="1"/>
              </p:cNvSpPr>
              <p:nvPr/>
            </p:nvSpPr>
            <p:spPr>
              <a:xfrm>
                <a:off x="860155" y="604435"/>
                <a:ext cx="9647695" cy="4997522"/>
              </a:xfrm>
              <a:prstGeom prst="rect">
                <a:avLst/>
              </a:prstGeom>
              <a:blipFill>
                <a:blip r:embed="rId2"/>
                <a:stretch>
                  <a:fillRect l="-505" t="-610"/>
                </a:stretch>
              </a:blipFill>
            </p:spPr>
            <p:txBody>
              <a:bodyPr/>
              <a:lstStyle/>
              <a:p>
                <a:r>
                  <a:rPr lang="en-IN">
                    <a:noFill/>
                  </a:rPr>
                  <a:t> </a:t>
                </a:r>
              </a:p>
            </p:txBody>
          </p:sp>
        </mc:Fallback>
      </mc:AlternateContent>
    </p:spTree>
    <p:extLst>
      <p:ext uri="{BB962C8B-B14F-4D97-AF65-F5344CB8AC3E}">
        <p14:creationId xmlns:p14="http://schemas.microsoft.com/office/powerpoint/2010/main" val="2582776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sign&#10;&#10;Description automatically generated">
            <a:extLst>
              <a:ext uri="{FF2B5EF4-FFF2-40B4-BE49-F238E27FC236}">
                <a16:creationId xmlns:a16="http://schemas.microsoft.com/office/drawing/2014/main" id="{285F87CC-6BD1-48CC-AA65-918266C99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7871" y="565976"/>
            <a:ext cx="3663532" cy="4873234"/>
          </a:xfrm>
          <a:prstGeom prst="rect">
            <a:avLst/>
          </a:prstGeom>
        </p:spPr>
      </p:pic>
    </p:spTree>
    <p:extLst>
      <p:ext uri="{BB962C8B-B14F-4D97-AF65-F5344CB8AC3E}">
        <p14:creationId xmlns:p14="http://schemas.microsoft.com/office/powerpoint/2010/main" val="2331532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7A95E359-7CEF-4AB6-AA88-25E895547734}"/>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a:solidFill>
                  <a:srgbClr val="FFFFFF"/>
                </a:solidFill>
              </a:rPr>
              <a:t>Train-Test Split</a:t>
            </a:r>
          </a:p>
        </p:txBody>
      </p:sp>
      <p:sp>
        <p:nvSpPr>
          <p:cNvPr id="4" name="Content Placeholder 3">
            <a:extLst>
              <a:ext uri="{FF2B5EF4-FFF2-40B4-BE49-F238E27FC236}">
                <a16:creationId xmlns:a16="http://schemas.microsoft.com/office/drawing/2014/main" id="{6D0DB5CB-CB59-4383-8735-0C31319C4399}"/>
              </a:ext>
            </a:extLst>
          </p:cNvPr>
          <p:cNvSpPr>
            <a:spLocks noGrp="1"/>
          </p:cNvSpPr>
          <p:nvPr>
            <p:ph sz="half" idx="1"/>
          </p:nvPr>
        </p:nvSpPr>
        <p:spPr>
          <a:xfrm>
            <a:off x="492371" y="2653800"/>
            <a:ext cx="3084844" cy="3335519"/>
          </a:xfrm>
        </p:spPr>
        <p:txBody>
          <a:bodyPr vert="horz" lIns="0" tIns="45720" rIns="0" bIns="45720" rtlCol="0">
            <a:normAutofit/>
          </a:bodyPr>
          <a:lstStyle/>
          <a:p>
            <a:pPr marL="0"/>
            <a:r>
              <a:rPr lang="en-US" sz="1500">
                <a:solidFill>
                  <a:srgbClr val="FFFFFF"/>
                </a:solidFill>
              </a:rPr>
              <a:t>To test our model we should split the data into train dataset and test dataset. We shall use the train dataset to train the model and then it will be tested on the test dataset. We shall use 75% of the dataset as train dataset and the rest as test dataset. Selection of this 75% of the data is uniformly random.</a:t>
            </a:r>
          </a:p>
        </p:txBody>
      </p:sp>
      <p:sp>
        <p:nvSpPr>
          <p:cNvPr id="19" name="Rectangle 18">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1" descr="A screenshot of a computer&#10;&#10;Description automatically generated">
            <a:extLst>
              <a:ext uri="{FF2B5EF4-FFF2-40B4-BE49-F238E27FC236}">
                <a16:creationId xmlns:a16="http://schemas.microsoft.com/office/drawing/2014/main" id="{5072F212-1164-4DCB-B48D-A0EF9748E651}"/>
              </a:ext>
            </a:extLst>
          </p:cNvPr>
          <p:cNvPicPr>
            <a:picLocks noChangeAspect="1"/>
          </p:cNvPicPr>
          <p:nvPr/>
        </p:nvPicPr>
        <p:blipFill rotWithShape="1">
          <a:blip r:embed="rId2"/>
          <a:srcRect l="24848" t="13737" r="25606" b="10034"/>
          <a:stretch/>
        </p:blipFill>
        <p:spPr>
          <a:xfrm>
            <a:off x="4918488" y="640080"/>
            <a:ext cx="6445139" cy="5577840"/>
          </a:xfrm>
          <a:prstGeom prst="rect">
            <a:avLst/>
          </a:prstGeom>
        </p:spPr>
      </p:pic>
    </p:spTree>
    <p:extLst>
      <p:ext uri="{BB962C8B-B14F-4D97-AF65-F5344CB8AC3E}">
        <p14:creationId xmlns:p14="http://schemas.microsoft.com/office/powerpoint/2010/main" val="2917780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0035CF-ECCA-42A4-A313-61B049958C25}"/>
              </a:ext>
            </a:extLst>
          </p:cNvPr>
          <p:cNvSpPr>
            <a:spLocks noGrp="1"/>
          </p:cNvSpPr>
          <p:nvPr>
            <p:ph type="title"/>
          </p:nvPr>
        </p:nvSpPr>
        <p:spPr>
          <a:xfrm>
            <a:off x="990932" y="286603"/>
            <a:ext cx="6750987" cy="1450757"/>
          </a:xfrm>
        </p:spPr>
        <p:txBody>
          <a:bodyPr>
            <a:normAutofit/>
          </a:bodyPr>
          <a:lstStyle/>
          <a:p>
            <a:r>
              <a:rPr lang="en-IN" b="1" dirty="0">
                <a:solidFill>
                  <a:schemeClr val="accent2"/>
                </a:solidFill>
              </a:rPr>
              <a:t>Tokenization</a:t>
            </a:r>
          </a:p>
        </p:txBody>
      </p:sp>
      <p:sp>
        <p:nvSpPr>
          <p:cNvPr id="3" name="Content Placeholder 2">
            <a:extLst>
              <a:ext uri="{FF2B5EF4-FFF2-40B4-BE49-F238E27FC236}">
                <a16:creationId xmlns:a16="http://schemas.microsoft.com/office/drawing/2014/main" id="{5F6625ED-9978-4B0D-BB04-45F0E64B5287}"/>
              </a:ext>
            </a:extLst>
          </p:cNvPr>
          <p:cNvSpPr>
            <a:spLocks noGrp="1"/>
          </p:cNvSpPr>
          <p:nvPr>
            <p:ph idx="1"/>
          </p:nvPr>
        </p:nvSpPr>
        <p:spPr>
          <a:xfrm>
            <a:off x="1044204" y="2023962"/>
            <a:ext cx="6697715" cy="3845131"/>
          </a:xfrm>
        </p:spPr>
        <p:txBody>
          <a:bodyPr>
            <a:normAutofit/>
          </a:bodyPr>
          <a:lstStyle/>
          <a:p>
            <a:pPr marL="0" indent="0">
              <a:buNone/>
            </a:pPr>
            <a:r>
              <a:rPr lang="en-US" dirty="0"/>
              <a:t>Preprocessing Stage :  </a:t>
            </a:r>
          </a:p>
          <a:p>
            <a:pPr marL="0" indent="0">
              <a:buNone/>
            </a:pPr>
            <a:r>
              <a:rPr lang="en-US" dirty="0"/>
              <a:t>Before the start of training, we must first preprocess the input messages. We need to convert all the input characters to lowercase. We do this need to treat ‘free’ and ‘FREE’ as the same, if not the model treats them as two different words which lead in the waste of more processing power. Then we split up the text into small pieces and also removing the punctuations. The task of removing punctuations and splitting messages is called Tokenization For example.</a:t>
            </a:r>
            <a:endParaRPr lang="en-IN" dirty="0"/>
          </a:p>
          <a:p>
            <a:pPr marL="0" indent="0">
              <a:buNone/>
            </a:pPr>
            <a:endParaRPr lang="en-IN" dirty="0"/>
          </a:p>
        </p:txBody>
      </p:sp>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06514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4970</TotalTime>
  <Words>1227</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Calibri Light</vt:lpstr>
      <vt:lpstr>Cambria Math</vt:lpstr>
      <vt:lpstr>Times New Roman</vt:lpstr>
      <vt:lpstr>Retrospect</vt:lpstr>
      <vt:lpstr>Adaptive Prediction Of Spam Emails  </vt:lpstr>
      <vt:lpstr>         Abstract </vt:lpstr>
      <vt:lpstr>Introduction </vt:lpstr>
      <vt:lpstr>PowerPoint Presentation</vt:lpstr>
      <vt:lpstr>Bayes’ Theorem</vt:lpstr>
      <vt:lpstr>PowerPoint Presentation</vt:lpstr>
      <vt:lpstr>PowerPoint Presentation</vt:lpstr>
      <vt:lpstr>Train-Test Split</vt:lpstr>
      <vt:lpstr>Tokenization</vt:lpstr>
      <vt:lpstr>PowerPoint Presentation</vt:lpstr>
      <vt:lpstr>VISUALIZATION OF DATA </vt:lpstr>
      <vt:lpstr>PowerPoint Presentation</vt:lpstr>
      <vt:lpstr>Classification</vt:lpstr>
      <vt:lpstr>References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Adaptive Prediction Of Spam Emails  Using Bayesian Inference</dc:title>
  <dc:creator>krishna chowdary</dc:creator>
  <cp:lastModifiedBy>krishna chowdary</cp:lastModifiedBy>
  <cp:revision>8</cp:revision>
  <dcterms:created xsi:type="dcterms:W3CDTF">2019-03-27T08:49:36Z</dcterms:created>
  <dcterms:modified xsi:type="dcterms:W3CDTF">2019-04-26T04:42:42Z</dcterms:modified>
</cp:coreProperties>
</file>