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2" r:id="rId1"/>
  </p:sldMasterIdLst>
  <p:sldIdLst>
    <p:sldId id="256" r:id="rId2"/>
    <p:sldId id="286" r:id="rId3"/>
    <p:sldId id="287" r:id="rId4"/>
    <p:sldId id="257" r:id="rId5"/>
    <p:sldId id="290" r:id="rId6"/>
    <p:sldId id="291" r:id="rId7"/>
    <p:sldId id="293" r:id="rId8"/>
    <p:sldId id="292" r:id="rId9"/>
    <p:sldId id="258" r:id="rId10"/>
    <p:sldId id="284" r:id="rId11"/>
    <p:sldId id="28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4" autoAdjust="0"/>
    <p:restoredTop sz="94660" autoAdjust="0"/>
  </p:normalViewPr>
  <p:slideViewPr>
    <p:cSldViewPr snapToGrid="0">
      <p:cViewPr>
        <p:scale>
          <a:sx n="61" d="100"/>
          <a:sy n="61" d="100"/>
        </p:scale>
        <p:origin x="-978" y="-3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ti nitesh sai" userId="257e256000b92ec3" providerId="Windows Live" clId="Web-{8C4B27FF-EEF1-4213-B1B2-CB73B06BE9E6}"/>
    <pc:docChg chg="addSld delSld modSld sldOrd">
      <pc:chgData name="peteti nitesh sai" userId="257e256000b92ec3" providerId="Windows Live" clId="Web-{8C4B27FF-EEF1-4213-B1B2-CB73B06BE9E6}" dt="2018-08-23T18:01:42.775" v="1722" actId="20577"/>
      <pc:docMkLst>
        <pc:docMk/>
      </pc:docMkLst>
      <pc:sldChg chg="modSp">
        <pc:chgData name="peteti nitesh sai" userId="257e256000b92ec3" providerId="Windows Live" clId="Web-{8C4B27FF-EEF1-4213-B1B2-CB73B06BE9E6}" dt="2018-08-23T16:55:16.434" v="260" actId="20577"/>
        <pc:sldMkLst>
          <pc:docMk/>
          <pc:sldMk cId="3879346322" sldId="256"/>
        </pc:sldMkLst>
        <pc:spChg chg="mod">
          <ac:chgData name="peteti nitesh sai" userId="257e256000b92ec3" providerId="Windows Live" clId="Web-{8C4B27FF-EEF1-4213-B1B2-CB73B06BE9E6}" dt="2018-08-23T16:53:16.766" v="177" actId="1076"/>
          <ac:spMkLst>
            <pc:docMk/>
            <pc:sldMk cId="3879346322" sldId="256"/>
            <ac:spMk id="2" creationId="{00000000-0000-0000-0000-000000000000}"/>
          </ac:spMkLst>
        </pc:spChg>
        <pc:spChg chg="mod">
          <ac:chgData name="peteti nitesh sai" userId="257e256000b92ec3" providerId="Windows Live" clId="Web-{8C4B27FF-EEF1-4213-B1B2-CB73B06BE9E6}" dt="2018-08-23T16:55:16.434" v="260" actId="20577"/>
          <ac:spMkLst>
            <pc:docMk/>
            <pc:sldMk cId="3879346322" sldId="256"/>
            <ac:spMk id="3" creationId="{00000000-0000-0000-0000-000000000000}"/>
          </ac:spMkLst>
        </pc:spChg>
      </pc:sldChg>
      <pc:sldChg chg="modSp new">
        <pc:chgData name="peteti nitesh sai" userId="257e256000b92ec3" providerId="Windows Live" clId="Web-{8C4B27FF-EEF1-4213-B1B2-CB73B06BE9E6}" dt="2018-08-23T16:59:26.423" v="286" actId="20577"/>
        <pc:sldMkLst>
          <pc:docMk/>
          <pc:sldMk cId="1059306785" sldId="257"/>
        </pc:sldMkLst>
        <pc:spChg chg="mod">
          <ac:chgData name="peteti nitesh sai" userId="257e256000b92ec3" providerId="Windows Live" clId="Web-{8C4B27FF-EEF1-4213-B1B2-CB73B06BE9E6}" dt="2018-08-23T16:58:18.359" v="267" actId="20577"/>
          <ac:spMkLst>
            <pc:docMk/>
            <pc:sldMk cId="1059306785" sldId="257"/>
            <ac:spMk id="2" creationId="{371A21B1-42FE-4686-B7D9-8A89AEAF6429}"/>
          </ac:spMkLst>
        </pc:spChg>
        <pc:spChg chg="mod">
          <ac:chgData name="peteti nitesh sai" userId="257e256000b92ec3" providerId="Windows Live" clId="Web-{8C4B27FF-EEF1-4213-B1B2-CB73B06BE9E6}" dt="2018-08-23T16:59:26.423" v="286" actId="20577"/>
          <ac:spMkLst>
            <pc:docMk/>
            <pc:sldMk cId="1059306785" sldId="257"/>
            <ac:spMk id="3" creationId="{578A87F5-FA77-4CA1-BED1-441937777E34}"/>
          </ac:spMkLst>
        </pc:spChg>
      </pc:sldChg>
      <pc:sldChg chg="addSp delSp modSp new">
        <pc:chgData name="peteti nitesh sai" userId="257e256000b92ec3" providerId="Windows Live" clId="Web-{8C4B27FF-EEF1-4213-B1B2-CB73B06BE9E6}" dt="2018-08-23T17:14:17.639" v="390" actId="20577"/>
        <pc:sldMkLst>
          <pc:docMk/>
          <pc:sldMk cId="3434217092" sldId="258"/>
        </pc:sldMkLst>
        <pc:spChg chg="mod">
          <ac:chgData name="peteti nitesh sai" userId="257e256000b92ec3" providerId="Windows Live" clId="Web-{8C4B27FF-EEF1-4213-B1B2-CB73B06BE9E6}" dt="2018-08-23T17:10:07.857" v="301" actId="1076"/>
          <ac:spMkLst>
            <pc:docMk/>
            <pc:sldMk cId="3434217092" sldId="258"/>
            <ac:spMk id="2" creationId="{F2DFC268-C439-4A5D-AFBA-2248DFC124B2}"/>
          </ac:spMkLst>
        </pc:spChg>
        <pc:spChg chg="del">
          <ac:chgData name="peteti nitesh sai" userId="257e256000b92ec3" providerId="Windows Live" clId="Web-{8C4B27FF-EEF1-4213-B1B2-CB73B06BE9E6}" dt="2018-08-23T17:09:29.794" v="288"/>
          <ac:spMkLst>
            <pc:docMk/>
            <pc:sldMk cId="3434217092" sldId="258"/>
            <ac:spMk id="3" creationId="{D641355C-EFA2-4656-A435-3863698CB577}"/>
          </ac:spMkLst>
        </pc:spChg>
        <pc:spChg chg="add mod">
          <ac:chgData name="peteti nitesh sai" userId="257e256000b92ec3" providerId="Windows Live" clId="Web-{8C4B27FF-EEF1-4213-B1B2-CB73B06BE9E6}" dt="2018-08-23T17:14:17.639" v="390" actId="20577"/>
          <ac:spMkLst>
            <pc:docMk/>
            <pc:sldMk cId="3434217092" sldId="258"/>
            <ac:spMk id="6" creationId="{B2CFFD91-8CE0-46A7-B7F1-8FCE0F736F7B}"/>
          </ac:spMkLst>
        </pc:spChg>
        <pc:picChg chg="add mod ord">
          <ac:chgData name="peteti nitesh sai" userId="257e256000b92ec3" providerId="Windows Live" clId="Web-{8C4B27FF-EEF1-4213-B1B2-CB73B06BE9E6}" dt="2018-08-23T17:10:16.044" v="302" actId="1076"/>
          <ac:picMkLst>
            <pc:docMk/>
            <pc:sldMk cId="3434217092" sldId="258"/>
            <ac:picMk id="4" creationId="{B31E38E9-9B34-4A68-BED6-B9DF90EE7DDF}"/>
          </ac:picMkLst>
        </pc:picChg>
      </pc:sldChg>
      <pc:sldChg chg="addSp delSp modSp new">
        <pc:chgData name="peteti nitesh sai" userId="257e256000b92ec3" providerId="Windows Live" clId="Web-{8C4B27FF-EEF1-4213-B1B2-CB73B06BE9E6}" dt="2018-08-23T17:56:54.305" v="1685" actId="20577"/>
        <pc:sldMkLst>
          <pc:docMk/>
          <pc:sldMk cId="2651139016" sldId="259"/>
        </pc:sldMkLst>
        <pc:spChg chg="mod">
          <ac:chgData name="peteti nitesh sai" userId="257e256000b92ec3" providerId="Windows Live" clId="Web-{8C4B27FF-EEF1-4213-B1B2-CB73B06BE9E6}" dt="2018-08-23T17:56:54.305" v="1685" actId="20577"/>
          <ac:spMkLst>
            <pc:docMk/>
            <pc:sldMk cId="2651139016" sldId="259"/>
            <ac:spMk id="2" creationId="{219F6430-BB9F-4804-ADAF-9A1730C8C785}"/>
          </ac:spMkLst>
        </pc:spChg>
        <pc:spChg chg="del">
          <ac:chgData name="peteti nitesh sai" userId="257e256000b92ec3" providerId="Windows Live" clId="Web-{8C4B27FF-EEF1-4213-B1B2-CB73B06BE9E6}" dt="2018-08-23T17:55:51.455" v="1648"/>
          <ac:spMkLst>
            <pc:docMk/>
            <pc:sldMk cId="2651139016" sldId="259"/>
            <ac:spMk id="3" creationId="{CE77D973-BFB1-4EDC-95D8-BDB5A798553E}"/>
          </ac:spMkLst>
        </pc:spChg>
        <pc:picChg chg="add mod ord">
          <ac:chgData name="peteti nitesh sai" userId="257e256000b92ec3" providerId="Windows Live" clId="Web-{8C4B27FF-EEF1-4213-B1B2-CB73B06BE9E6}" dt="2018-08-23T17:56:02.834" v="1650" actId="14100"/>
          <ac:picMkLst>
            <pc:docMk/>
            <pc:sldMk cId="2651139016" sldId="259"/>
            <ac:picMk id="4" creationId="{FD51729A-71A7-4280-AB07-76DB3A3E1E9D}"/>
          </ac:picMkLst>
        </pc:picChg>
      </pc:sldChg>
      <pc:sldChg chg="modSp new">
        <pc:chgData name="peteti nitesh sai" userId="257e256000b92ec3" providerId="Windows Live" clId="Web-{8C4B27FF-EEF1-4213-B1B2-CB73B06BE9E6}" dt="2018-08-23T17:39:35.507" v="915" actId="14100"/>
        <pc:sldMkLst>
          <pc:docMk/>
          <pc:sldMk cId="1543746699" sldId="260"/>
        </pc:sldMkLst>
        <pc:spChg chg="mod">
          <ac:chgData name="peteti nitesh sai" userId="257e256000b92ec3" providerId="Windows Live" clId="Web-{8C4B27FF-EEF1-4213-B1B2-CB73B06BE9E6}" dt="2018-08-23T17:31:03.598" v="398" actId="20577"/>
          <ac:spMkLst>
            <pc:docMk/>
            <pc:sldMk cId="1543746699" sldId="260"/>
            <ac:spMk id="2" creationId="{36B90FC6-30E7-4F17-AD4F-B59A8F11F340}"/>
          </ac:spMkLst>
        </pc:spChg>
        <pc:spChg chg="mod">
          <ac:chgData name="peteti nitesh sai" userId="257e256000b92ec3" providerId="Windows Live" clId="Web-{8C4B27FF-EEF1-4213-B1B2-CB73B06BE9E6}" dt="2018-08-23T17:39:35.507" v="915" actId="14100"/>
          <ac:spMkLst>
            <pc:docMk/>
            <pc:sldMk cId="1543746699" sldId="260"/>
            <ac:spMk id="3" creationId="{BFCACE6E-EAF9-4A7A-8EBA-2393FA093162}"/>
          </ac:spMkLst>
        </pc:spChg>
      </pc:sldChg>
      <pc:sldChg chg="addSp delSp modSp new ord">
        <pc:chgData name="peteti nitesh sai" userId="257e256000b92ec3" providerId="Windows Live" clId="Web-{8C4B27FF-EEF1-4213-B1B2-CB73B06BE9E6}" dt="2018-08-23T17:55:44.268" v="1647"/>
        <pc:sldMkLst>
          <pc:docMk/>
          <pc:sldMk cId="1041969329" sldId="261"/>
        </pc:sldMkLst>
        <pc:spChg chg="mod">
          <ac:chgData name="peteti nitesh sai" userId="257e256000b92ec3" providerId="Windows Live" clId="Web-{8C4B27FF-EEF1-4213-B1B2-CB73B06BE9E6}" dt="2018-08-23T17:55:33.518" v="1643" actId="20577"/>
          <ac:spMkLst>
            <pc:docMk/>
            <pc:sldMk cId="1041969329" sldId="261"/>
            <ac:spMk id="2" creationId="{224C0E33-E021-48A2-9FD5-82B6471341CB}"/>
          </ac:spMkLst>
        </pc:spChg>
        <pc:spChg chg="add del">
          <ac:chgData name="peteti nitesh sai" userId="257e256000b92ec3" providerId="Windows Live" clId="Web-{8C4B27FF-EEF1-4213-B1B2-CB73B06BE9E6}" dt="2018-08-23T17:55:44.268" v="1647"/>
          <ac:spMkLst>
            <pc:docMk/>
            <pc:sldMk cId="1041969329" sldId="261"/>
            <ac:spMk id="3" creationId="{BEA23DF4-E566-45A1-94BF-08254648592D}"/>
          </ac:spMkLst>
        </pc:spChg>
        <pc:picChg chg="add del mod ord">
          <ac:chgData name="peteti nitesh sai" userId="257e256000b92ec3" providerId="Windows Live" clId="Web-{8C4B27FF-EEF1-4213-B1B2-CB73B06BE9E6}" dt="2018-08-23T17:55:44.268" v="1647"/>
          <ac:picMkLst>
            <pc:docMk/>
            <pc:sldMk cId="1041969329" sldId="261"/>
            <ac:picMk id="4" creationId="{739CE07E-C02B-491D-B3A5-0E664421E2A4}"/>
          </ac:picMkLst>
        </pc:picChg>
      </pc:sldChg>
      <pc:sldChg chg="modSp new">
        <pc:chgData name="peteti nitesh sai" userId="257e256000b92ec3" providerId="Windows Live" clId="Web-{8C4B27FF-EEF1-4213-B1B2-CB73B06BE9E6}" dt="2018-08-23T17:50:27.061" v="1477" actId="20577"/>
        <pc:sldMkLst>
          <pc:docMk/>
          <pc:sldMk cId="163111197" sldId="262"/>
        </pc:sldMkLst>
        <pc:spChg chg="mod">
          <ac:chgData name="peteti nitesh sai" userId="257e256000b92ec3" providerId="Windows Live" clId="Web-{8C4B27FF-EEF1-4213-B1B2-CB73B06BE9E6}" dt="2018-08-23T17:50:13.811" v="1472" actId="20577"/>
          <ac:spMkLst>
            <pc:docMk/>
            <pc:sldMk cId="163111197" sldId="262"/>
            <ac:spMk id="2" creationId="{C74E9E0A-2C05-4A00-BC55-19CF2F809847}"/>
          </ac:spMkLst>
        </pc:spChg>
        <pc:spChg chg="mod">
          <ac:chgData name="peteti nitesh sai" userId="257e256000b92ec3" providerId="Windows Live" clId="Web-{8C4B27FF-EEF1-4213-B1B2-CB73B06BE9E6}" dt="2018-08-23T17:50:27.061" v="1477" actId="20577"/>
          <ac:spMkLst>
            <pc:docMk/>
            <pc:sldMk cId="163111197" sldId="262"/>
            <ac:spMk id="3" creationId="{A1E9C3E5-E2A0-4690-A313-E13015DA0AD9}"/>
          </ac:spMkLst>
        </pc:spChg>
      </pc:sldChg>
      <pc:sldChg chg="modSp new">
        <pc:chgData name="peteti nitesh sai" userId="257e256000b92ec3" providerId="Windows Live" clId="Web-{8C4B27FF-EEF1-4213-B1B2-CB73B06BE9E6}" dt="2018-08-23T17:57:48.680" v="1690" actId="20577"/>
        <pc:sldMkLst>
          <pc:docMk/>
          <pc:sldMk cId="2243766215" sldId="263"/>
        </pc:sldMkLst>
        <pc:spChg chg="mod">
          <ac:chgData name="peteti nitesh sai" userId="257e256000b92ec3" providerId="Windows Live" clId="Web-{8C4B27FF-EEF1-4213-B1B2-CB73B06BE9E6}" dt="2018-08-23T17:50:45.766" v="1488" actId="20577"/>
          <ac:spMkLst>
            <pc:docMk/>
            <pc:sldMk cId="2243766215" sldId="263"/>
            <ac:spMk id="2" creationId="{C22163A1-722F-4FF0-B54E-1E8C236066B6}"/>
          </ac:spMkLst>
        </pc:spChg>
        <pc:spChg chg="mod">
          <ac:chgData name="peteti nitesh sai" userId="257e256000b92ec3" providerId="Windows Live" clId="Web-{8C4B27FF-EEF1-4213-B1B2-CB73B06BE9E6}" dt="2018-08-23T17:57:48.680" v="1690" actId="20577"/>
          <ac:spMkLst>
            <pc:docMk/>
            <pc:sldMk cId="2243766215" sldId="263"/>
            <ac:spMk id="3" creationId="{203AE378-FC4E-44F9-B6D3-2743A584AAC8}"/>
          </ac:spMkLst>
        </pc:spChg>
      </pc:sldChg>
      <pc:sldChg chg="new del ord">
        <pc:chgData name="peteti nitesh sai" userId="257e256000b92ec3" providerId="Windows Live" clId="Web-{8C4B27FF-EEF1-4213-B1B2-CB73B06BE9E6}" dt="2018-08-23T18:00:08.025" v="1695"/>
        <pc:sldMkLst>
          <pc:docMk/>
          <pc:sldMk cId="3409341793" sldId="264"/>
        </pc:sldMkLst>
      </pc:sldChg>
      <pc:sldChg chg="addSp delSp modSp new">
        <pc:chgData name="peteti nitesh sai" userId="257e256000b92ec3" providerId="Windows Live" clId="Web-{8C4B27FF-EEF1-4213-B1B2-CB73B06BE9E6}" dt="2018-08-23T18:01:41.541" v="1721" actId="20577"/>
        <pc:sldMkLst>
          <pc:docMk/>
          <pc:sldMk cId="3782801100" sldId="264"/>
        </pc:sldMkLst>
        <pc:spChg chg="add del">
          <ac:chgData name="peteti nitesh sai" userId="257e256000b92ec3" providerId="Windows Live" clId="Web-{8C4B27FF-EEF1-4213-B1B2-CB73B06BE9E6}" dt="2018-08-23T18:00:30.275" v="1698"/>
          <ac:spMkLst>
            <pc:docMk/>
            <pc:sldMk cId="3782801100" sldId="264"/>
            <ac:spMk id="2" creationId="{80CA86CB-BFE3-45EE-B3C3-FFC4755905D7}"/>
          </ac:spMkLst>
        </pc:spChg>
        <pc:spChg chg="add mod">
          <ac:chgData name="peteti nitesh sai" userId="257e256000b92ec3" providerId="Windows Live" clId="Web-{8C4B27FF-EEF1-4213-B1B2-CB73B06BE9E6}" dt="2018-08-23T18:01:41.541" v="1721" actId="20577"/>
          <ac:spMkLst>
            <pc:docMk/>
            <pc:sldMk cId="3782801100" sldId="264"/>
            <ac:spMk id="3" creationId="{0B8F7F57-F8C7-49E8-BAF4-1A39DCADFD1E}"/>
          </ac:spMkLst>
        </pc:spChg>
      </pc:sldChg>
    </pc:docChg>
  </pc:docChgLst>
  <pc:docChgLst>
    <pc:chgData name="peteti nitesh sai" userId="257e256000b92ec3" providerId="Windows Live" clId="Web-{0C7289F3-BEE4-447F-BD0B-88B8EDE0B135}"/>
    <pc:docChg chg="modSld">
      <pc:chgData name="peteti nitesh sai" userId="257e256000b92ec3" providerId="Windows Live" clId="Web-{0C7289F3-BEE4-447F-BD0B-88B8EDE0B135}" dt="2018-08-23T18:06:01.947" v="4" actId="1076"/>
      <pc:docMkLst>
        <pc:docMk/>
      </pc:docMkLst>
      <pc:sldChg chg="addSp delSp modSp">
        <pc:chgData name="peteti nitesh sai" userId="257e256000b92ec3" providerId="Windows Live" clId="Web-{0C7289F3-BEE4-447F-BD0B-88B8EDE0B135}" dt="2018-08-23T18:06:01.947" v="4" actId="1076"/>
        <pc:sldMkLst>
          <pc:docMk/>
          <pc:sldMk cId="1041969329" sldId="261"/>
        </pc:sldMkLst>
        <pc:spChg chg="del">
          <ac:chgData name="peteti nitesh sai" userId="257e256000b92ec3" providerId="Windows Live" clId="Web-{0C7289F3-BEE4-447F-BD0B-88B8EDE0B135}" dt="2018-08-23T18:05:37.791" v="0"/>
          <ac:spMkLst>
            <pc:docMk/>
            <pc:sldMk cId="1041969329" sldId="261"/>
            <ac:spMk id="3" creationId="{BEA23DF4-E566-45A1-94BF-08254648592D}"/>
          </ac:spMkLst>
        </pc:spChg>
        <pc:picChg chg="add mod ord">
          <ac:chgData name="peteti nitesh sai" userId="257e256000b92ec3" providerId="Windows Live" clId="Web-{0C7289F3-BEE4-447F-BD0B-88B8EDE0B135}" dt="2018-08-23T18:06:01.947" v="4" actId="1076"/>
          <ac:picMkLst>
            <pc:docMk/>
            <pc:sldMk cId="1041969329" sldId="261"/>
            <ac:picMk id="4" creationId="{D02D5A0E-BF9B-486F-A934-2D6501F0D1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3284890-85D2-4D7B-8EF5-15A9C1DB8F42}" type="datetimeFigureOut">
              <a:rPr lang="en-US" smtClean="0"/>
              <a:pPr/>
              <a:t>1/24/2019</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157CC2-0FC8-4686-B024-99790E0F5162}" type="datetimeFigureOut">
              <a:rPr lang="en-US" smtClean="0"/>
              <a:pPr/>
              <a:t>1/24/2019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764DA5-CD3D-4590-A511-FCD3BC7A793E}" type="datetimeFigureOut">
              <a:rPr lang="en-US" smtClean="0"/>
              <a:pPr/>
              <a:t>1/24/2019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F5661D-6934-4B32-B92C-470368BF1EC6}" type="datetimeFigureOut">
              <a:rPr lang="en-US" smtClean="0"/>
              <a:pPr/>
              <a:t>1/24/2019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F822A4-8DA6-4447-9B1F-C5DB58435268}" type="datetimeFigureOut">
              <a:rPr lang="en-US" smtClean="0"/>
              <a:pPr/>
              <a:t>1/24/2019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548D31E-DCDA-41A7-9C67-C4B11B94D21D}" type="datetimeFigureOut">
              <a:rPr lang="en-US" smtClean="0"/>
              <a:pPr/>
              <a:t>1/24/2019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3762C0-B258-48F1-ADE6-176B4174CCDD}" type="datetimeFigureOut">
              <a:rPr lang="en-US" smtClean="0"/>
              <a:pPr/>
              <a:t>1/24/2019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77919A6-33EB-49BD-A62F-1FA56B9F9712}" type="datetimeFigureOut">
              <a:rPr lang="en-US" smtClean="0"/>
              <a:pPr/>
              <a:t>1/24/2019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A4E7D1B-D673-4CF6-8672-009D42ABD2A0}" type="datetimeFigureOut">
              <a:rPr lang="en-US" smtClean="0"/>
              <a:pPr/>
              <a:t>1/24/2019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16AA21-1863-4931-97CB-99D0A168701B}" type="datetimeFigureOut">
              <a:rPr lang="en-US" smtClean="0"/>
              <a:pPr/>
              <a:t>1/24/2019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772C379-9A7C-4C87-A116-CBE9F58B04C5}" type="datetimeFigureOut">
              <a:rPr lang="en-US" smtClean="0"/>
              <a:pPr/>
              <a:t>1/24/2019</a:t>
            </a:fld>
            <a:endParaRPr lang="en-US" dirty="0"/>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664C608-40B1-4030-A28D-5B74BC98ADCE}" type="datetimeFigureOut">
              <a:rPr lang="en-US" smtClean="0"/>
              <a:pPr/>
              <a:t>1/24/2019</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AB73BC-B049-4115-A692-8D63A059BFB8}"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ijcrt.org/papers/IJCRT1801265.pdf" TargetMode="External"/><Relationship Id="rId2" Type="http://schemas.openxmlformats.org/officeDocument/2006/relationships/hyperlink" Target="https://www.ijraset.com/fileserve.php?FID=902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9864" y="1408642"/>
            <a:ext cx="10952136" cy="916104"/>
          </a:xfrm>
        </p:spPr>
        <p:txBody>
          <a:bodyPr>
            <a:normAutofit/>
          </a:bodyPr>
          <a:lstStyle/>
          <a:p>
            <a:pPr algn="ctr"/>
            <a:r>
              <a:rPr lang="en-US" sz="2800" b="1" dirty="0" smtClean="0"/>
              <a:t>GAS </a:t>
            </a:r>
            <a:r>
              <a:rPr lang="en-US" sz="2800" b="1" dirty="0"/>
              <a:t>LEAKAGE </a:t>
            </a:r>
            <a:r>
              <a:rPr lang="en-US" sz="2800" b="1" dirty="0" smtClean="0"/>
              <a:t>DETECTION WITH ARDUINO </a:t>
            </a:r>
            <a:r>
              <a:rPr lang="en-US" sz="2800" b="1" dirty="0" smtClean="0"/>
              <a:t>USING IOT</a:t>
            </a:r>
            <a:endParaRPr lang="en-US" sz="2800" b="1" dirty="0"/>
          </a:p>
        </p:txBody>
      </p:sp>
      <p:sp>
        <p:nvSpPr>
          <p:cNvPr id="3" name="Subtitle 2"/>
          <p:cNvSpPr>
            <a:spLocks noGrp="1"/>
          </p:cNvSpPr>
          <p:nvPr>
            <p:ph type="subTitle" idx="1"/>
          </p:nvPr>
        </p:nvSpPr>
        <p:spPr>
          <a:xfrm>
            <a:off x="327377" y="2548227"/>
            <a:ext cx="12169422" cy="3883378"/>
          </a:xfrm>
        </p:spPr>
        <p:txBody>
          <a:bodyPr vert="horz" lIns="91440" tIns="45720" rIns="91440" bIns="45720" rtlCol="0" anchor="t">
            <a:noAutofit/>
          </a:bodyPr>
          <a:lstStyle/>
          <a:p>
            <a:pPr algn="l"/>
            <a:r>
              <a:rPr lang="en-US" sz="2000" dirty="0" smtClean="0"/>
              <a:t>		</a:t>
            </a:r>
            <a:r>
              <a:rPr lang="en-US" sz="2000" dirty="0" smtClean="0"/>
              <a:t>         DEPARTMENT OF COMPUTER </a:t>
            </a:r>
            <a:r>
              <a:rPr lang="en-US" sz="2000" dirty="0" smtClean="0"/>
              <a:t>SCIENCE AND  ENGINEERING                                               </a:t>
            </a:r>
          </a:p>
          <a:p>
            <a:pPr algn="l"/>
            <a:r>
              <a:rPr lang="en-US" sz="2000" dirty="0" smtClean="0"/>
              <a:t> 					 </a:t>
            </a:r>
          </a:p>
          <a:p>
            <a:pPr algn="l"/>
            <a:r>
              <a:rPr lang="en-US" sz="2000" dirty="0" smtClean="0"/>
              <a:t>				</a:t>
            </a:r>
            <a:r>
              <a:rPr lang="en-US" sz="2000" dirty="0"/>
              <a:t> </a:t>
            </a:r>
            <a:r>
              <a:rPr lang="en-US" sz="2000" dirty="0" smtClean="0"/>
              <a:t>      </a:t>
            </a:r>
            <a:r>
              <a:rPr lang="en-US" sz="2000" dirty="0" smtClean="0"/>
              <a:t>      </a:t>
            </a:r>
            <a:r>
              <a:rPr lang="en-US" sz="2000" dirty="0" smtClean="0"/>
              <a:t>BATCH NO:15IOT07      </a:t>
            </a:r>
          </a:p>
          <a:p>
            <a:pPr algn="l"/>
            <a:r>
              <a:rPr lang="en-US" sz="2000" b="1" dirty="0" smtClean="0"/>
              <a:t>                                                            </a:t>
            </a:r>
          </a:p>
          <a:p>
            <a:pPr algn="l"/>
            <a:r>
              <a:rPr lang="en-US" sz="2000" b="1" dirty="0" smtClean="0"/>
              <a:t>                                                       </a:t>
            </a:r>
            <a:r>
              <a:rPr lang="en-US" sz="2000" b="1" dirty="0" smtClean="0"/>
              <a:t>                GUIDED </a:t>
            </a:r>
            <a:r>
              <a:rPr lang="en-US" sz="2000" b="1" dirty="0" smtClean="0"/>
              <a:t>BY</a:t>
            </a:r>
            <a:r>
              <a:rPr lang="en-US" sz="2000" dirty="0" smtClean="0"/>
              <a:t>:</a:t>
            </a:r>
          </a:p>
          <a:p>
            <a:pPr algn="l"/>
            <a:r>
              <a:rPr lang="en-US" dirty="0" smtClean="0"/>
              <a:t>                                         </a:t>
            </a:r>
            <a:r>
              <a:rPr lang="en-US" dirty="0"/>
              <a:t> </a:t>
            </a:r>
            <a:r>
              <a:rPr lang="en-US" dirty="0" smtClean="0"/>
              <a:t>          </a:t>
            </a:r>
            <a:r>
              <a:rPr lang="en-US" dirty="0" smtClean="0"/>
              <a:t>Dr.K.Vijaya </a:t>
            </a:r>
            <a:r>
              <a:rPr lang="en-US" dirty="0" smtClean="0"/>
              <a:t>Sri   </a:t>
            </a:r>
          </a:p>
          <a:p>
            <a:pPr algn="l"/>
            <a:r>
              <a:rPr lang="en-US" dirty="0" smtClean="0"/>
              <a:t>                               	 </a:t>
            </a:r>
            <a:r>
              <a:rPr lang="en-US" dirty="0" smtClean="0"/>
              <a:t>     Associate </a:t>
            </a:r>
            <a:r>
              <a:rPr lang="en-US" dirty="0" smtClean="0"/>
              <a:t>Professor (C.S.E) </a:t>
            </a:r>
          </a:p>
          <a:p>
            <a:pPr algn="l"/>
            <a:r>
              <a:rPr lang="en-US" dirty="0" smtClean="0"/>
              <a:t/>
            </a:r>
            <a:br>
              <a:rPr lang="en-US" dirty="0" smtClean="0"/>
            </a:br>
            <a:r>
              <a:rPr lang="en-US" dirty="0"/>
              <a:t>            </a:t>
            </a:r>
            <a:r>
              <a:rPr lang="en-US" sz="2400" b="1" dirty="0" smtClean="0"/>
              <a:t>                                            </a:t>
            </a:r>
            <a:r>
              <a:rPr lang="en-US" sz="2000" b="1" dirty="0" smtClean="0"/>
              <a:t>BATCH </a:t>
            </a:r>
            <a:r>
              <a:rPr lang="en-US" sz="2000" b="1" dirty="0"/>
              <a:t>MEMBERS:</a:t>
            </a:r>
            <a:r>
              <a:rPr lang="en-US" sz="2400" b="1" dirty="0"/>
              <a:t>  </a:t>
            </a:r>
            <a:r>
              <a:rPr lang="en-US" sz="2400" dirty="0" smtClean="0"/>
              <a:t>I.L.Nagaraju        -150030334</a:t>
            </a:r>
          </a:p>
          <a:p>
            <a:pPr algn="l"/>
            <a:r>
              <a:rPr lang="en-US" sz="2400" dirty="0" smtClean="0"/>
              <a:t>                                                                                       K.Mounika          -150030497</a:t>
            </a:r>
          </a:p>
          <a:p>
            <a:pPr algn="l"/>
            <a:r>
              <a:rPr lang="en-US" sz="2400" dirty="0"/>
              <a:t>                                       </a:t>
            </a:r>
          </a:p>
        </p:txBody>
      </p:sp>
      <p:pic>
        <p:nvPicPr>
          <p:cNvPr id="45058" name="Picture 2" descr="Image result for k lu logo"/>
          <p:cNvPicPr>
            <a:picLocks noChangeAspect="1" noChangeArrowheads="1"/>
          </p:cNvPicPr>
          <p:nvPr/>
        </p:nvPicPr>
        <p:blipFill>
          <a:blip r:embed="rId2"/>
          <a:srcRect/>
          <a:stretch>
            <a:fillRect/>
          </a:stretch>
        </p:blipFill>
        <p:spPr bwMode="auto">
          <a:xfrm>
            <a:off x="4840464" y="237067"/>
            <a:ext cx="4686300" cy="1171575"/>
          </a:xfrm>
          <a:prstGeom prst="rect">
            <a:avLst/>
          </a:prstGeom>
          <a:noFill/>
        </p:spPr>
      </p:pic>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Conclusion</a:t>
            </a:r>
            <a:endParaRPr lang="en-IN" u="sng" dirty="0"/>
          </a:p>
        </p:txBody>
      </p:sp>
      <p:sp>
        <p:nvSpPr>
          <p:cNvPr id="3" name="Content Placeholder 2"/>
          <p:cNvSpPr>
            <a:spLocks noGrp="1"/>
          </p:cNvSpPr>
          <p:nvPr>
            <p:ph idx="1"/>
          </p:nvPr>
        </p:nvSpPr>
        <p:spPr/>
        <p:txBody>
          <a:bodyPr>
            <a:normAutofit/>
          </a:bodyPr>
          <a:lstStyle/>
          <a:p>
            <a:pPr algn="just"/>
            <a:r>
              <a:rPr lang="en-US" sz="2800" dirty="0"/>
              <a:t>The system provides control action by </a:t>
            </a:r>
            <a:r>
              <a:rPr lang="en-US" sz="2800" dirty="0" smtClean="0"/>
              <a:t>buzzer alarm and after </a:t>
            </a:r>
            <a:r>
              <a:rPr lang="en-US" sz="2800" dirty="0"/>
              <a:t>that the system sends a alert message to the </a:t>
            </a:r>
            <a:r>
              <a:rPr lang="en-US" sz="2800" dirty="0" smtClean="0"/>
              <a:t>user </a:t>
            </a:r>
            <a:r>
              <a:rPr lang="en-US" sz="2800" dirty="0"/>
              <a:t>within short time of leakage. </a:t>
            </a:r>
            <a:endParaRPr lang="en-US" sz="2800" dirty="0" smtClean="0"/>
          </a:p>
          <a:p>
            <a:pPr algn="just"/>
            <a:r>
              <a:rPr lang="en-US" sz="2800" dirty="0" smtClean="0"/>
              <a:t>It </a:t>
            </a:r>
            <a:r>
              <a:rPr lang="en-US" sz="2800" dirty="0"/>
              <a:t>has more advantageous function than the existing </a:t>
            </a:r>
            <a:r>
              <a:rPr lang="en-US" sz="2800" dirty="0" smtClean="0"/>
              <a:t>problems </a:t>
            </a:r>
            <a:r>
              <a:rPr lang="en-US" sz="2800" dirty="0"/>
              <a:t>thus the real-time automatic </a:t>
            </a:r>
            <a:r>
              <a:rPr lang="en-US" sz="2800" dirty="0" smtClean="0"/>
              <a:t>approach. </a:t>
            </a:r>
          </a:p>
          <a:p>
            <a:pPr algn="just"/>
            <a:r>
              <a:rPr lang="en-US" sz="2800" dirty="0" smtClean="0"/>
              <a:t>This </a:t>
            </a:r>
            <a:r>
              <a:rPr lang="en-US" sz="2800" dirty="0"/>
              <a:t>monitoring and detection system is proposed mainly to meet the safety standards and to avoid fire accidents because of leakage</a:t>
            </a:r>
            <a:r>
              <a:rPr lang="en-US" sz="2800" dirty="0" smtClean="0"/>
              <a:t>.</a:t>
            </a:r>
          </a:p>
          <a:p>
            <a:pPr algn="just"/>
            <a:r>
              <a:rPr lang="en-US" sz="2800" dirty="0" smtClean="0"/>
              <a:t> </a:t>
            </a:r>
            <a:r>
              <a:rPr lang="en-US" sz="2800" dirty="0" smtClean="0">
                <a:cs typeface="Times New Roman" pitchFamily="18" charset="0"/>
              </a:rPr>
              <a:t>Hence</a:t>
            </a:r>
            <a:r>
              <a:rPr lang="en-US" sz="2800" dirty="0" smtClean="0">
                <a:cs typeface="Times New Roman" pitchFamily="18" charset="0"/>
              </a:rPr>
              <a:t>, Gas </a:t>
            </a:r>
            <a:r>
              <a:rPr lang="en-US" sz="2800" dirty="0">
                <a:cs typeface="Times New Roman" pitchFamily="18" charset="0"/>
              </a:rPr>
              <a:t>leakage detection is essential to prevent accidents and to save human lives. </a:t>
            </a:r>
            <a:endParaRPr lang="en-IN" sz="2800" dirty="0">
              <a:cs typeface="Times New Roman" pitchFamily="18" charset="0"/>
            </a:endParaRPr>
          </a:p>
        </p:txBody>
      </p:sp>
    </p:spTree>
    <p:extLst>
      <p:ext uri="{BB962C8B-B14F-4D97-AF65-F5344CB8AC3E}">
        <p14:creationId xmlns:p14="http://schemas.microsoft.com/office/powerpoint/2010/main" val="3291248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References</a:t>
            </a:r>
            <a:r>
              <a:rPr lang="en-IN" u="sng" dirty="0" smtClean="0"/>
              <a:t/>
            </a:r>
            <a:br>
              <a:rPr lang="en-IN" u="sng" dirty="0" smtClean="0"/>
            </a:br>
            <a:endParaRPr lang="en-US" u="sng" dirty="0"/>
          </a:p>
        </p:txBody>
      </p:sp>
      <p:sp>
        <p:nvSpPr>
          <p:cNvPr id="3" name="Content Placeholder 2"/>
          <p:cNvSpPr>
            <a:spLocks noGrp="1"/>
          </p:cNvSpPr>
          <p:nvPr>
            <p:ph idx="1"/>
          </p:nvPr>
        </p:nvSpPr>
        <p:spPr/>
        <p:txBody>
          <a:bodyPr>
            <a:normAutofit/>
          </a:bodyPr>
          <a:lstStyle/>
          <a:p>
            <a:r>
              <a:rPr lang="en-US" dirty="0" smtClean="0">
                <a:hlinkClick r:id="rId2"/>
              </a:rPr>
              <a:t>https://www.ijraset.com/fileserve.php?FID=9021</a:t>
            </a:r>
            <a:r>
              <a:rPr lang="en-US" dirty="0" smtClean="0"/>
              <a:t> “Gas Leak Detector using Arduino UNO Microcontroller”- Mr. </a:t>
            </a:r>
            <a:r>
              <a:rPr lang="en-US" dirty="0" err="1" smtClean="0"/>
              <a:t>Akshay</a:t>
            </a:r>
            <a:r>
              <a:rPr lang="en-US" dirty="0" smtClean="0"/>
              <a:t> D. Prabhu1 , Mr. </a:t>
            </a:r>
            <a:r>
              <a:rPr lang="en-US" dirty="0" err="1" smtClean="0"/>
              <a:t>Ashwin</a:t>
            </a:r>
            <a:r>
              <a:rPr lang="en-US" dirty="0" smtClean="0"/>
              <a:t> D. Pathak2</a:t>
            </a:r>
          </a:p>
          <a:p>
            <a:r>
              <a:rPr lang="en-US" dirty="0" smtClean="0">
                <a:hlinkClick r:id="rId3"/>
              </a:rPr>
              <a:t>http://ijcrt.org/papers/IJCRT1801265.pdf</a:t>
            </a:r>
            <a:r>
              <a:rPr lang="en-US" dirty="0" smtClean="0"/>
              <a:t> ”Detection of Liquefied petroleum gas using sensor through </a:t>
            </a:r>
            <a:r>
              <a:rPr lang="en-US" dirty="0" err="1" smtClean="0"/>
              <a:t>arduino</a:t>
            </a:r>
            <a:r>
              <a:rPr lang="en-US" dirty="0" smtClean="0"/>
              <a:t> </a:t>
            </a:r>
            <a:r>
              <a:rPr lang="en-US" dirty="0" err="1" smtClean="0"/>
              <a:t>uno</a:t>
            </a:r>
            <a:r>
              <a:rPr lang="en-US" dirty="0" smtClean="0"/>
              <a:t> microcontroller”-</a:t>
            </a:r>
            <a:r>
              <a:rPr lang="en-US" dirty="0" err="1" smtClean="0"/>
              <a:t>Aastha</a:t>
            </a:r>
            <a:r>
              <a:rPr lang="en-US" dirty="0" smtClean="0"/>
              <a:t> Singh1 , Mr. Manish Verma2 , Mr. </a:t>
            </a:r>
            <a:r>
              <a:rPr lang="en-US" dirty="0" err="1" smtClean="0"/>
              <a:t>Lumesh</a:t>
            </a:r>
            <a:r>
              <a:rPr lang="en-US" dirty="0" smtClean="0"/>
              <a:t> Sahu3 </a:t>
            </a:r>
            <a:endParaRPr lang="en-US" dirty="0" smtClean="0"/>
          </a:p>
          <a:p>
            <a:r>
              <a:rPr lang="en-US" dirty="0" smtClean="0"/>
              <a:t>“Gas </a:t>
            </a:r>
            <a:r>
              <a:rPr lang="en-US" dirty="0"/>
              <a:t>Leakage Detection, Alerting and Monitoring using </a:t>
            </a:r>
            <a:r>
              <a:rPr lang="en-US" dirty="0" smtClean="0"/>
              <a:t>IoT”-</a:t>
            </a:r>
            <a:r>
              <a:rPr lang="en-US" dirty="0" err="1" smtClean="0"/>
              <a:t>Utkarsh</a:t>
            </a:r>
            <a:r>
              <a:rPr lang="en-US" dirty="0" smtClean="0"/>
              <a:t> </a:t>
            </a:r>
            <a:r>
              <a:rPr lang="en-US" dirty="0"/>
              <a:t>Bharade1 , </a:t>
            </a:r>
            <a:r>
              <a:rPr lang="en-US" dirty="0" err="1"/>
              <a:t>Vineet</a:t>
            </a:r>
            <a:r>
              <a:rPr lang="en-US" dirty="0"/>
              <a:t> Jain2, </a:t>
            </a:r>
            <a:r>
              <a:rPr lang="en-US" dirty="0" err="1"/>
              <a:t>Sourabh</a:t>
            </a:r>
            <a:r>
              <a:rPr lang="en-US" dirty="0"/>
              <a:t> Chavan3</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B8F7F57-F8C7-49E8-BAF4-1A39DCADFD1E}"/>
              </a:ext>
            </a:extLst>
          </p:cNvPr>
          <p:cNvSpPr txBox="1"/>
          <p:nvPr/>
        </p:nvSpPr>
        <p:spPr>
          <a:xfrm>
            <a:off x="1978324" y="2819399"/>
            <a:ext cx="7243312" cy="110799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u="sng" dirty="0"/>
              <a:t>THANK YOU....</a:t>
            </a:r>
          </a:p>
        </p:txBody>
      </p:sp>
      <p:pic>
        <p:nvPicPr>
          <p:cNvPr id="3074" name="Picture 2" descr="C:\Users\nagarajuilam\Downloads\12edd8958d9601d30b14054c57898f7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456" y="0"/>
            <a:ext cx="67725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801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CONTENT</a:t>
            </a:r>
            <a:endParaRPr lang="en-US" u="sng" dirty="0"/>
          </a:p>
        </p:txBody>
      </p:sp>
      <p:sp>
        <p:nvSpPr>
          <p:cNvPr id="3" name="Content Placeholder 2"/>
          <p:cNvSpPr>
            <a:spLocks noGrp="1"/>
          </p:cNvSpPr>
          <p:nvPr>
            <p:ph idx="1"/>
          </p:nvPr>
        </p:nvSpPr>
        <p:spPr/>
        <p:txBody>
          <a:bodyPr>
            <a:normAutofit/>
          </a:bodyPr>
          <a:lstStyle/>
          <a:p>
            <a:r>
              <a:rPr lang="en-IN" dirty="0" smtClean="0"/>
              <a:t>ABSTRACT</a:t>
            </a:r>
            <a:r>
              <a:rPr lang="en-IN" dirty="0" smtClean="0"/>
              <a:t>.</a:t>
            </a:r>
          </a:p>
          <a:p>
            <a:r>
              <a:rPr lang="en-IN" dirty="0" smtClean="0"/>
              <a:t>INTRODUCTION.</a:t>
            </a:r>
          </a:p>
          <a:p>
            <a:r>
              <a:rPr lang="en-IN" dirty="0" smtClean="0"/>
              <a:t>EXISTING PROBLEM.</a:t>
            </a:r>
          </a:p>
          <a:p>
            <a:r>
              <a:rPr lang="en-IN" dirty="0" smtClean="0"/>
              <a:t>PROPOSED SYSTEM.</a:t>
            </a:r>
          </a:p>
          <a:p>
            <a:r>
              <a:rPr lang="en-IN" dirty="0" smtClean="0"/>
              <a:t>BLOCK DIAGRAM.</a:t>
            </a:r>
            <a:endParaRPr lang="en-IN" dirty="0" smtClean="0"/>
          </a:p>
          <a:p>
            <a:r>
              <a:rPr lang="en-IN" dirty="0" smtClean="0"/>
              <a:t>AIM AND OBJECTIVE.</a:t>
            </a:r>
          </a:p>
          <a:p>
            <a:r>
              <a:rPr lang="en-IN" dirty="0" smtClean="0"/>
              <a:t>CONCLUSION</a:t>
            </a:r>
            <a:r>
              <a:rPr lang="en-IN" dirty="0" smtClean="0"/>
              <a:t>.</a:t>
            </a:r>
          </a:p>
          <a:p>
            <a:r>
              <a:rPr lang="en-IN" dirty="0" smtClean="0"/>
              <a:t>REFERENCES.</a:t>
            </a:r>
          </a:p>
          <a:p>
            <a:endParaRPr lang="en-IN" dirty="0" smtClean="0"/>
          </a:p>
          <a:p>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788" y="263350"/>
            <a:ext cx="9997440" cy="1143000"/>
          </a:xfrm>
        </p:spPr>
        <p:txBody>
          <a:bodyPr/>
          <a:lstStyle/>
          <a:p>
            <a:r>
              <a:rPr lang="en-IN" u="sng" dirty="0" smtClean="0"/>
              <a:t>PLAN OF </a:t>
            </a:r>
            <a:r>
              <a:rPr lang="en-IN" u="sng" dirty="0" smtClean="0"/>
              <a:t>ACTION</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6477561"/>
              </p:ext>
            </p:extLst>
          </p:nvPr>
        </p:nvGraphicFramePr>
        <p:xfrm>
          <a:off x="1477319" y="1605844"/>
          <a:ext cx="9996489" cy="4851400"/>
        </p:xfrm>
        <a:graphic>
          <a:graphicData uri="http://schemas.openxmlformats.org/drawingml/2006/table">
            <a:tbl>
              <a:tblPr firstRow="1" bandRow="1">
                <a:tableStyleId>{5A111915-BE36-4E01-A7E5-04B1672EAD32}</a:tableStyleId>
              </a:tblPr>
              <a:tblGrid>
                <a:gridCol w="3332163"/>
                <a:gridCol w="3332163"/>
                <a:gridCol w="3332163"/>
              </a:tblGrid>
              <a:tr h="362441">
                <a:tc>
                  <a:txBody>
                    <a:bodyPr/>
                    <a:lstStyle/>
                    <a:p>
                      <a:r>
                        <a:rPr lang="en-IN" dirty="0" smtClean="0"/>
                        <a:t>S.NO</a:t>
                      </a:r>
                      <a:endParaRPr lang="en-US" dirty="0"/>
                    </a:p>
                  </a:txBody>
                  <a:tcPr/>
                </a:tc>
                <a:tc>
                  <a:txBody>
                    <a:bodyPr/>
                    <a:lstStyle/>
                    <a:p>
                      <a:r>
                        <a:rPr lang="en-IN" dirty="0" smtClean="0"/>
                        <a:t>WEEK</a:t>
                      </a:r>
                      <a:endParaRPr lang="en-US" dirty="0"/>
                    </a:p>
                  </a:txBody>
                  <a:tcPr/>
                </a:tc>
                <a:tc>
                  <a:txBody>
                    <a:bodyPr/>
                    <a:lstStyle/>
                    <a:p>
                      <a:r>
                        <a:rPr lang="en-IN" dirty="0" smtClean="0"/>
                        <a:t>WORK TO BE DONE</a:t>
                      </a:r>
                      <a:endParaRPr lang="en-US" dirty="0"/>
                    </a:p>
                  </a:txBody>
                  <a:tcPr/>
                </a:tc>
              </a:tr>
              <a:tr h="370840">
                <a:tc>
                  <a:txBody>
                    <a:bodyPr/>
                    <a:lstStyle/>
                    <a:p>
                      <a:r>
                        <a:rPr lang="en-IN" dirty="0" smtClean="0"/>
                        <a:t>1</a:t>
                      </a:r>
                      <a:endParaRPr lang="en-US" dirty="0"/>
                    </a:p>
                  </a:txBody>
                  <a:tcPr>
                    <a:solidFill>
                      <a:schemeClr val="accent3">
                        <a:lumMod val="60000"/>
                        <a:lumOff val="40000"/>
                      </a:schemeClr>
                    </a:solidFill>
                  </a:tcPr>
                </a:tc>
                <a:tc>
                  <a:txBody>
                    <a:bodyPr/>
                    <a:lstStyle/>
                    <a:p>
                      <a:r>
                        <a:rPr lang="en-IN" dirty="0" smtClean="0"/>
                        <a:t>WEEK-1</a:t>
                      </a:r>
                      <a:endParaRPr lang="en-US" dirty="0"/>
                    </a:p>
                  </a:txBody>
                  <a:tcPr>
                    <a:solidFill>
                      <a:schemeClr val="accent3">
                        <a:lumMod val="60000"/>
                        <a:lumOff val="40000"/>
                      </a:schemeClr>
                    </a:solidFill>
                  </a:tcPr>
                </a:tc>
                <a:tc>
                  <a:txBody>
                    <a:bodyPr/>
                    <a:lstStyle/>
                    <a:p>
                      <a:r>
                        <a:rPr lang="en-IN" dirty="0" smtClean="0"/>
                        <a:t>Gathering</a:t>
                      </a:r>
                      <a:r>
                        <a:rPr lang="en-IN" baseline="0" dirty="0" smtClean="0"/>
                        <a:t> of base papers related to project and working on them.</a:t>
                      </a:r>
                      <a:endParaRPr lang="en-US" dirty="0"/>
                    </a:p>
                  </a:txBody>
                  <a:tcPr>
                    <a:solidFill>
                      <a:schemeClr val="accent3">
                        <a:lumMod val="60000"/>
                        <a:lumOff val="40000"/>
                      </a:schemeClr>
                    </a:solidFill>
                  </a:tcPr>
                </a:tc>
              </a:tr>
              <a:tr h="370840">
                <a:tc>
                  <a:txBody>
                    <a:bodyPr/>
                    <a:lstStyle/>
                    <a:p>
                      <a:r>
                        <a:rPr lang="en-IN" dirty="0" smtClean="0"/>
                        <a:t>2 </a:t>
                      </a:r>
                      <a:endParaRPr lang="en-US" dirty="0"/>
                    </a:p>
                  </a:txBody>
                  <a:tcPr>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WEEK-2</a:t>
                      </a:r>
                      <a:endParaRPr lang="en-US" dirty="0" smtClean="0"/>
                    </a:p>
                  </a:txBody>
                  <a:tcPr>
                    <a:solidFill>
                      <a:schemeClr val="accent3">
                        <a:lumMod val="60000"/>
                        <a:lumOff val="40000"/>
                      </a:schemeClr>
                    </a:solidFill>
                  </a:tcPr>
                </a:tc>
                <a:tc>
                  <a:txBody>
                    <a:bodyPr/>
                    <a:lstStyle/>
                    <a:p>
                      <a:r>
                        <a:rPr lang="en-IN" dirty="0" smtClean="0"/>
                        <a:t>Understanding the base</a:t>
                      </a:r>
                      <a:r>
                        <a:rPr lang="en-IN" baseline="0" dirty="0" smtClean="0"/>
                        <a:t> paper and preparing  abstract.</a:t>
                      </a:r>
                      <a:endParaRPr lang="en-US" dirty="0"/>
                    </a:p>
                  </a:txBody>
                  <a:tcPr>
                    <a:solidFill>
                      <a:schemeClr val="accent3">
                        <a:lumMod val="60000"/>
                        <a:lumOff val="40000"/>
                      </a:schemeClr>
                    </a:solidFill>
                  </a:tcPr>
                </a:tc>
              </a:tr>
              <a:tr h="370840">
                <a:tc>
                  <a:txBody>
                    <a:bodyPr/>
                    <a:lstStyle/>
                    <a:p>
                      <a:r>
                        <a:rPr lang="en-IN"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WEEK-3</a:t>
                      </a:r>
                      <a:endParaRPr lang="en-US" dirty="0" smtClean="0"/>
                    </a:p>
                  </a:txBody>
                  <a:tcPr/>
                </a:tc>
                <a:tc>
                  <a:txBody>
                    <a:bodyPr/>
                    <a:lstStyle/>
                    <a:p>
                      <a:r>
                        <a:rPr lang="en-IN" dirty="0" smtClean="0"/>
                        <a:t>Gathering of</a:t>
                      </a:r>
                      <a:r>
                        <a:rPr lang="en-IN" baseline="0" dirty="0" smtClean="0"/>
                        <a:t> components required and work on those components.</a:t>
                      </a:r>
                      <a:endParaRPr lang="en-US" dirty="0"/>
                    </a:p>
                  </a:txBody>
                  <a:tcPr/>
                </a:tc>
              </a:tr>
              <a:tr h="370840">
                <a:tc>
                  <a:txBody>
                    <a:bodyPr/>
                    <a:lstStyle/>
                    <a:p>
                      <a:r>
                        <a:rPr lang="en-IN"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WEEK-4</a:t>
                      </a:r>
                      <a:endParaRPr lang="en-US" dirty="0" smtClean="0"/>
                    </a:p>
                  </a:txBody>
                  <a:tcPr/>
                </a:tc>
                <a:tc>
                  <a:txBody>
                    <a:bodyPr/>
                    <a:lstStyle/>
                    <a:p>
                      <a:r>
                        <a:rPr lang="en-IN" dirty="0" smtClean="0"/>
                        <a:t>Implementation of module/project.</a:t>
                      </a:r>
                    </a:p>
                  </a:txBody>
                  <a:tcPr/>
                </a:tc>
              </a:tr>
              <a:tr h="370840">
                <a:tc>
                  <a:txBody>
                    <a:bodyPr/>
                    <a:lstStyle/>
                    <a:p>
                      <a:r>
                        <a:rPr lang="en-IN"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WEEK-5</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Implementation of module/project.</a:t>
                      </a:r>
                    </a:p>
                  </a:txBody>
                  <a:tcPr/>
                </a:tc>
              </a:tr>
              <a:tr h="370840">
                <a:tc>
                  <a:txBody>
                    <a:bodyPr/>
                    <a:lstStyle/>
                    <a:p>
                      <a:r>
                        <a:rPr lang="en-IN" dirty="0" smtClean="0"/>
                        <a:t>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WEEK-6</a:t>
                      </a:r>
                      <a:endParaRPr lang="en-US" dirty="0" smtClean="0"/>
                    </a:p>
                  </a:txBody>
                  <a:tcPr/>
                </a:tc>
                <a:tc>
                  <a:txBody>
                    <a:bodyPr/>
                    <a:lstStyle/>
                    <a:p>
                      <a:r>
                        <a:rPr lang="en-IN" dirty="0" smtClean="0"/>
                        <a:t>Testing</a:t>
                      </a:r>
                      <a:r>
                        <a:rPr lang="en-IN" baseline="0" dirty="0" smtClean="0"/>
                        <a:t> the project module.</a:t>
                      </a:r>
                      <a:endParaRPr lang="en-IN" dirty="0" smtClean="0"/>
                    </a:p>
                  </a:txBody>
                  <a:tcPr/>
                </a:tc>
              </a:tr>
              <a:tr h="370840">
                <a:tc>
                  <a:txBody>
                    <a:bodyPr/>
                    <a:lstStyle/>
                    <a:p>
                      <a:r>
                        <a:rPr lang="en-IN" dirty="0" smtClean="0"/>
                        <a:t>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WEEK-7</a:t>
                      </a:r>
                      <a:endParaRPr lang="en-US" dirty="0" smtClean="0"/>
                    </a:p>
                  </a:txBody>
                  <a:tcPr/>
                </a:tc>
                <a:tc>
                  <a:txBody>
                    <a:bodyPr/>
                    <a:lstStyle/>
                    <a:p>
                      <a:r>
                        <a:rPr lang="en-IN" dirty="0" smtClean="0"/>
                        <a:t>Finalizing</a:t>
                      </a:r>
                      <a:r>
                        <a:rPr lang="en-IN" baseline="0" dirty="0" smtClean="0"/>
                        <a:t> of project and documents </a:t>
                      </a:r>
                      <a:endParaRPr lang="en-IN" dirty="0" smtClean="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1A21B1-42FE-4686-B7D9-8A89AEAF6429}"/>
              </a:ext>
            </a:extLst>
          </p:cNvPr>
          <p:cNvSpPr>
            <a:spLocks noGrp="1"/>
          </p:cNvSpPr>
          <p:nvPr>
            <p:ph type="title"/>
          </p:nvPr>
        </p:nvSpPr>
        <p:spPr>
          <a:xfrm>
            <a:off x="1557684" y="0"/>
            <a:ext cx="9997440" cy="1143000"/>
          </a:xfrm>
        </p:spPr>
        <p:txBody>
          <a:bodyPr/>
          <a:lstStyle/>
          <a:p>
            <a:r>
              <a:rPr lang="en-US" u="sng" dirty="0" smtClean="0"/>
              <a:t>ABSTRACT</a:t>
            </a:r>
            <a:endParaRPr lang="en-US" u="sng" dirty="0"/>
          </a:p>
        </p:txBody>
      </p:sp>
      <p:sp>
        <p:nvSpPr>
          <p:cNvPr id="3" name="Content Placeholder 2">
            <a:extLst>
              <a:ext uri="{FF2B5EF4-FFF2-40B4-BE49-F238E27FC236}">
                <a16:creationId xmlns="" xmlns:a16="http://schemas.microsoft.com/office/drawing/2014/main" id="{578A87F5-FA77-4CA1-BED1-441937777E34}"/>
              </a:ext>
            </a:extLst>
          </p:cNvPr>
          <p:cNvSpPr>
            <a:spLocks noGrp="1"/>
          </p:cNvSpPr>
          <p:nvPr>
            <p:ph idx="1"/>
          </p:nvPr>
        </p:nvSpPr>
        <p:spPr>
          <a:xfrm>
            <a:off x="1883147" y="1044844"/>
            <a:ext cx="9997440" cy="4800600"/>
          </a:xfrm>
        </p:spPr>
        <p:txBody>
          <a:bodyPr vert="horz" lIns="91440" tIns="45720" rIns="91440" bIns="45720" rtlCol="0" anchor="t">
            <a:noAutofit/>
          </a:bodyPr>
          <a:lstStyle/>
          <a:p>
            <a:pPr algn="just"/>
            <a:r>
              <a:rPr lang="en-US" sz="2400" dirty="0" smtClean="0"/>
              <a:t>Today</a:t>
            </a:r>
            <a:r>
              <a:rPr lang="en-US" sz="2400" dirty="0" smtClean="0"/>
              <a:t>, Technology has not merely established our lives simpler, but also offers a high level of safety and security wherever required. </a:t>
            </a:r>
            <a:endParaRPr lang="en-US" sz="2400" dirty="0" smtClean="0"/>
          </a:p>
          <a:p>
            <a:pPr algn="just"/>
            <a:r>
              <a:rPr lang="en-US" sz="2400" dirty="0" smtClean="0"/>
              <a:t>In </a:t>
            </a:r>
            <a:r>
              <a:rPr lang="en-US" sz="2400" dirty="0" smtClean="0"/>
              <a:t>our day to day lives, we all use cooking fuel for cooking our daily meals, but if this fuel gets leaked due to some or the other way, and then there is a large possibility of a calamity to occur around</a:t>
            </a:r>
            <a:r>
              <a:rPr lang="en-US" sz="2400" dirty="0" smtClean="0"/>
              <a:t>.</a:t>
            </a:r>
          </a:p>
          <a:p>
            <a:pPr algn="just"/>
            <a:r>
              <a:rPr lang="en-US" sz="2400" dirty="0" smtClean="0"/>
              <a:t>Hazards </a:t>
            </a:r>
            <a:r>
              <a:rPr lang="en-US" sz="2400" dirty="0" smtClean="0"/>
              <a:t>due to gas leakage are dangerous and can become uncontrollable if timely actions are not taken. </a:t>
            </a:r>
            <a:endParaRPr lang="en-US" sz="2400" dirty="0" smtClean="0"/>
          </a:p>
          <a:p>
            <a:pPr algn="just"/>
            <a:r>
              <a:rPr lang="en-US" sz="2400" dirty="0" smtClean="0"/>
              <a:t>But </a:t>
            </a:r>
            <a:r>
              <a:rPr lang="en-US" sz="2400" dirty="0" smtClean="0"/>
              <a:t>this gas leak mostly remains unnoticed and there should be some means to observe them so that a quick action can be brought</a:t>
            </a:r>
            <a:r>
              <a:rPr lang="en-US" sz="2400" dirty="0" smtClean="0"/>
              <a:t>.</a:t>
            </a:r>
          </a:p>
          <a:p>
            <a:pPr algn="just"/>
            <a:r>
              <a:rPr lang="en-US" sz="2400" dirty="0" smtClean="0"/>
              <a:t>The </a:t>
            </a:r>
            <a:r>
              <a:rPr lang="en-US" sz="2400" dirty="0" smtClean="0"/>
              <a:t>gas leak sensor is such a device which detects the gas leaks at initial levels and warns the people of the same. </a:t>
            </a:r>
            <a:endParaRPr lang="en-US" sz="2400" dirty="0" smtClean="0"/>
          </a:p>
          <a:p>
            <a:pPr algn="just"/>
            <a:r>
              <a:rPr lang="en-US" sz="2400" dirty="0" smtClean="0"/>
              <a:t>This will basically </a:t>
            </a:r>
            <a:r>
              <a:rPr lang="en-US" sz="2400" dirty="0" smtClean="0"/>
              <a:t>deals with the development of a simple gas leak detector at the initial stage and then transforming this simple device into a most advanced gas detector system in the future.</a:t>
            </a:r>
            <a:endParaRPr lang="en-US" sz="2400" dirty="0"/>
          </a:p>
        </p:txBody>
      </p:sp>
    </p:spTree>
    <p:extLst>
      <p:ext uri="{BB962C8B-B14F-4D97-AF65-F5344CB8AC3E}">
        <p14:creationId xmlns:p14="http://schemas.microsoft.com/office/powerpoint/2010/main" val="105930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INTRODUCTION</a:t>
            </a:r>
            <a:endParaRPr lang="en-US" u="sng" dirty="0"/>
          </a:p>
        </p:txBody>
      </p:sp>
      <p:sp>
        <p:nvSpPr>
          <p:cNvPr id="3" name="Content Placeholder 2"/>
          <p:cNvSpPr>
            <a:spLocks noGrp="1"/>
          </p:cNvSpPr>
          <p:nvPr>
            <p:ph idx="1"/>
          </p:nvPr>
        </p:nvSpPr>
        <p:spPr/>
        <p:txBody>
          <a:bodyPr>
            <a:normAutofit lnSpcReduction="10000"/>
          </a:bodyPr>
          <a:lstStyle/>
          <a:p>
            <a:r>
              <a:rPr lang="en-US" dirty="0"/>
              <a:t>Gas leakage can become a </a:t>
            </a:r>
            <a:r>
              <a:rPr lang="en-US" dirty="0" smtClean="0"/>
              <a:t>disaster which </a:t>
            </a:r>
            <a:r>
              <a:rPr lang="en-US" dirty="0"/>
              <a:t>results in various accidents resulting into both financial loss as well as human injuries. </a:t>
            </a:r>
          </a:p>
          <a:p>
            <a:r>
              <a:rPr lang="en-US" dirty="0" smtClean="0"/>
              <a:t>In </a:t>
            </a:r>
            <a:r>
              <a:rPr lang="en-US" dirty="0"/>
              <a:t>India, where cooking gas is made available in steel canisters, this type of mishap can happen frequently. To solve this problem, we can make a gas leakage detection monitor with </a:t>
            </a:r>
            <a:r>
              <a:rPr lang="en-US" dirty="0" smtClean="0"/>
              <a:t>IOT.</a:t>
            </a:r>
            <a:endParaRPr lang="en-US" dirty="0"/>
          </a:p>
          <a:p>
            <a:r>
              <a:rPr lang="en-US" dirty="0"/>
              <a:t>This project </a:t>
            </a:r>
            <a:r>
              <a:rPr lang="en-US" dirty="0" smtClean="0"/>
              <a:t>will </a:t>
            </a:r>
            <a:r>
              <a:rPr lang="en-US" dirty="0"/>
              <a:t>use a simple </a:t>
            </a:r>
            <a:r>
              <a:rPr lang="en-US" dirty="0" smtClean="0"/>
              <a:t>MQ6 </a:t>
            </a:r>
            <a:r>
              <a:rPr lang="en-US" dirty="0"/>
              <a:t>sensor. </a:t>
            </a:r>
            <a:r>
              <a:rPr lang="en-US" dirty="0"/>
              <a:t>G</a:t>
            </a:r>
            <a:r>
              <a:rPr lang="en-US" dirty="0" smtClean="0"/>
              <a:t>as leakage </a:t>
            </a:r>
            <a:r>
              <a:rPr lang="en-US" dirty="0"/>
              <a:t>detection monitor </a:t>
            </a:r>
            <a:r>
              <a:rPr lang="en-US" dirty="0" smtClean="0"/>
              <a:t>using IoT</a:t>
            </a:r>
            <a:r>
              <a:rPr lang="en-US" dirty="0"/>
              <a:t> </a:t>
            </a:r>
            <a:r>
              <a:rPr lang="en-US" dirty="0" smtClean="0"/>
              <a:t>will alert the user over network about the gas leakage using sms or phone call.</a:t>
            </a:r>
            <a:endParaRPr lang="en-US" dirty="0"/>
          </a:p>
          <a:p>
            <a:endParaRPr lang="en-US" dirty="0"/>
          </a:p>
        </p:txBody>
      </p:sp>
    </p:spTree>
    <p:extLst>
      <p:ext uri="{BB962C8B-B14F-4D97-AF65-F5344CB8AC3E}">
        <p14:creationId xmlns:p14="http://schemas.microsoft.com/office/powerpoint/2010/main" val="74821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EXISTING PROBLEM</a:t>
            </a:r>
            <a:endParaRPr lang="en-US" u="sng" dirty="0"/>
          </a:p>
        </p:txBody>
      </p:sp>
      <p:sp>
        <p:nvSpPr>
          <p:cNvPr id="3" name="Content Placeholder 2"/>
          <p:cNvSpPr>
            <a:spLocks noGrp="1"/>
          </p:cNvSpPr>
          <p:nvPr>
            <p:ph idx="1"/>
          </p:nvPr>
        </p:nvSpPr>
        <p:spPr/>
        <p:txBody>
          <a:bodyPr>
            <a:normAutofit fontScale="85000" lnSpcReduction="20000"/>
          </a:bodyPr>
          <a:lstStyle/>
          <a:p>
            <a:r>
              <a:rPr lang="en-US" dirty="0"/>
              <a:t>Nowadays accident occur </a:t>
            </a:r>
            <a:r>
              <a:rPr lang="en-US" dirty="0" smtClean="0"/>
              <a:t>due to </a:t>
            </a:r>
            <a:r>
              <a:rPr lang="en-US" dirty="0"/>
              <a:t>LPG leakage is very common. When the </a:t>
            </a:r>
            <a:r>
              <a:rPr lang="en-US" dirty="0" smtClean="0"/>
              <a:t>main regulator </a:t>
            </a:r>
            <a:r>
              <a:rPr lang="en-US" dirty="0"/>
              <a:t>valve remains open, the LPG leakage </a:t>
            </a:r>
            <a:r>
              <a:rPr lang="en-US" dirty="0" smtClean="0"/>
              <a:t>gets start.</a:t>
            </a:r>
            <a:endParaRPr lang="en-US" dirty="0"/>
          </a:p>
          <a:p>
            <a:r>
              <a:rPr lang="en-US" dirty="0" smtClean="0"/>
              <a:t>The </a:t>
            </a:r>
            <a:r>
              <a:rPr lang="en-US" dirty="0"/>
              <a:t>risk of firing, explosion, suffocation all are based on their physical properties such flammability, toxicity etc. The number of deaths due to the explosion of gas cylinders has been increasing in recent years</a:t>
            </a:r>
            <a:r>
              <a:rPr lang="en-US" dirty="0" smtClean="0"/>
              <a:t>.</a:t>
            </a:r>
          </a:p>
          <a:p>
            <a:r>
              <a:rPr lang="en-US" dirty="0" smtClean="0"/>
              <a:t>The </a:t>
            </a:r>
            <a:r>
              <a:rPr lang="en-US" dirty="0"/>
              <a:t>reason for such explosion is due to sub standard cylinders, old valves, worn out regulators and lack of awareness using </a:t>
            </a:r>
            <a:r>
              <a:rPr lang="en-US" dirty="0" smtClean="0"/>
              <a:t>gas cylinders </a:t>
            </a:r>
            <a:r>
              <a:rPr lang="en-US" dirty="0"/>
              <a:t>add to the risks. </a:t>
            </a:r>
          </a:p>
          <a:p>
            <a:r>
              <a:rPr lang="en-US" dirty="0" smtClean="0"/>
              <a:t>There </a:t>
            </a:r>
            <a:r>
              <a:rPr lang="en-US" dirty="0"/>
              <a:t>is a need for a system to detect and also prevent leakage of </a:t>
            </a:r>
            <a:r>
              <a:rPr lang="en-US" dirty="0" smtClean="0"/>
              <a:t>LPG</a:t>
            </a:r>
            <a:r>
              <a:rPr lang="en-US" dirty="0"/>
              <a:t> </a:t>
            </a:r>
            <a:r>
              <a:rPr lang="en-US" dirty="0" smtClean="0"/>
              <a:t>which results in </a:t>
            </a:r>
            <a:r>
              <a:rPr lang="en-US" dirty="0"/>
              <a:t>various accidents resulting into both financial loss as well as human injuries. </a:t>
            </a:r>
            <a:endParaRPr lang="en-US" dirty="0" smtClean="0"/>
          </a:p>
        </p:txBody>
      </p:sp>
    </p:spTree>
    <p:extLst>
      <p:ext uri="{BB962C8B-B14F-4D97-AF65-F5344CB8AC3E}">
        <p14:creationId xmlns:p14="http://schemas.microsoft.com/office/powerpoint/2010/main" val="255793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PROPOSED SYSTEM</a:t>
            </a:r>
            <a:endParaRPr lang="en-US" u="sng" dirty="0"/>
          </a:p>
        </p:txBody>
      </p:sp>
      <p:sp>
        <p:nvSpPr>
          <p:cNvPr id="3" name="Content Placeholder 2"/>
          <p:cNvSpPr>
            <a:spLocks noGrp="1"/>
          </p:cNvSpPr>
          <p:nvPr>
            <p:ph idx="1"/>
          </p:nvPr>
        </p:nvSpPr>
        <p:spPr/>
        <p:txBody>
          <a:bodyPr>
            <a:normAutofit/>
          </a:bodyPr>
          <a:lstStyle/>
          <a:p>
            <a:r>
              <a:rPr lang="en-US" dirty="0"/>
              <a:t>The proposed system is used to take an </a:t>
            </a:r>
            <a:r>
              <a:rPr lang="en-US" dirty="0" smtClean="0"/>
              <a:t>automatic control </a:t>
            </a:r>
            <a:r>
              <a:rPr lang="en-US" dirty="0"/>
              <a:t>action after the detection of 0.001% </a:t>
            </a:r>
            <a:r>
              <a:rPr lang="en-US" dirty="0" smtClean="0"/>
              <a:t>LPG leakage </a:t>
            </a:r>
            <a:r>
              <a:rPr lang="en-US" dirty="0"/>
              <a:t>by MQ6 sensor. </a:t>
            </a:r>
            <a:endParaRPr lang="en-US" dirty="0" smtClean="0"/>
          </a:p>
          <a:p>
            <a:r>
              <a:rPr lang="en-US" dirty="0"/>
              <a:t>when </a:t>
            </a:r>
            <a:r>
              <a:rPr lang="en-US" dirty="0" smtClean="0"/>
              <a:t>the gas </a:t>
            </a:r>
            <a:r>
              <a:rPr lang="en-US" dirty="0"/>
              <a:t>leakage is detected, </a:t>
            </a:r>
            <a:r>
              <a:rPr lang="en-US" dirty="0" smtClean="0"/>
              <a:t>alert message </a:t>
            </a:r>
            <a:r>
              <a:rPr lang="en-US" dirty="0"/>
              <a:t>send to the </a:t>
            </a:r>
            <a:r>
              <a:rPr lang="en-US" dirty="0" smtClean="0"/>
              <a:t>owner by </a:t>
            </a:r>
            <a:r>
              <a:rPr lang="en-US" dirty="0"/>
              <a:t>using GSM module</a:t>
            </a:r>
            <a:endParaRPr lang="en-US" dirty="0" smtClean="0"/>
          </a:p>
          <a:p>
            <a:r>
              <a:rPr lang="en-US" dirty="0" smtClean="0"/>
              <a:t>This </a:t>
            </a:r>
            <a:r>
              <a:rPr lang="en-US" dirty="0"/>
              <a:t>automatic </a:t>
            </a:r>
            <a:r>
              <a:rPr lang="en-US" dirty="0" smtClean="0"/>
              <a:t>controlling will send </a:t>
            </a:r>
            <a:r>
              <a:rPr lang="en-US" dirty="0"/>
              <a:t>the </a:t>
            </a:r>
            <a:r>
              <a:rPr lang="en-US" dirty="0" smtClean="0"/>
              <a:t>signal to </a:t>
            </a:r>
            <a:r>
              <a:rPr lang="en-US" dirty="0"/>
              <a:t>the buzzer and buzzer start beeping. </a:t>
            </a:r>
            <a:endParaRPr lang="en-US" dirty="0" smtClean="0"/>
          </a:p>
          <a:p>
            <a:r>
              <a:rPr lang="en-US" dirty="0" smtClean="0"/>
              <a:t>Exhaust fan gets </a:t>
            </a:r>
            <a:r>
              <a:rPr lang="en-US" dirty="0"/>
              <a:t>switch on which help to decrease </a:t>
            </a:r>
            <a:r>
              <a:rPr lang="en-US" dirty="0" smtClean="0"/>
              <a:t>the concentration </a:t>
            </a:r>
            <a:r>
              <a:rPr lang="en-US" dirty="0"/>
              <a:t>of gas in the particular </a:t>
            </a:r>
            <a:r>
              <a:rPr lang="en-US" dirty="0" smtClean="0"/>
              <a:t>room.</a:t>
            </a:r>
            <a:endParaRPr lang="en-US" dirty="0"/>
          </a:p>
        </p:txBody>
      </p:sp>
    </p:spTree>
    <p:extLst>
      <p:ext uri="{BB962C8B-B14F-4D97-AF65-F5344CB8AC3E}">
        <p14:creationId xmlns:p14="http://schemas.microsoft.com/office/powerpoint/2010/main" val="210490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356" y="119655"/>
            <a:ext cx="9997440" cy="1143000"/>
          </a:xfrm>
        </p:spPr>
        <p:txBody>
          <a:bodyPr/>
          <a:lstStyle/>
          <a:p>
            <a:r>
              <a:rPr lang="en-US" u="sng" dirty="0" smtClean="0"/>
              <a:t>BLOCK DIAGRAM</a:t>
            </a:r>
            <a:endParaRPr lang="en-US" u="sng" dirty="0"/>
          </a:p>
        </p:txBody>
      </p:sp>
      <p:cxnSp>
        <p:nvCxnSpPr>
          <p:cNvPr id="7" name="Straight Arrow Connector 6"/>
          <p:cNvCxnSpPr/>
          <p:nvPr/>
        </p:nvCxnSpPr>
        <p:spPr>
          <a:xfrm flipH="1">
            <a:off x="3316637" y="5098942"/>
            <a:ext cx="1038387" cy="232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292309" y="2015927"/>
            <a:ext cx="2014781" cy="443021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Arduino Uno</a:t>
            </a:r>
          </a:p>
          <a:p>
            <a:pPr algn="ctr"/>
            <a:r>
              <a:rPr lang="en-US" dirty="0" smtClean="0"/>
              <a:t>Or</a:t>
            </a:r>
          </a:p>
          <a:p>
            <a:pPr algn="ctr"/>
            <a:r>
              <a:rPr lang="en-US" dirty="0" smtClean="0"/>
              <a:t>Micro controller</a:t>
            </a:r>
            <a:endParaRPr lang="en-US" dirty="0"/>
          </a:p>
        </p:txBody>
      </p:sp>
      <p:sp>
        <p:nvSpPr>
          <p:cNvPr id="12" name="Rectangle 11"/>
          <p:cNvSpPr/>
          <p:nvPr/>
        </p:nvSpPr>
        <p:spPr>
          <a:xfrm>
            <a:off x="3316637" y="2014779"/>
            <a:ext cx="1666068" cy="852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LPG gas sensor</a:t>
            </a:r>
            <a:endParaRPr lang="en-US" dirty="0"/>
          </a:p>
        </p:txBody>
      </p:sp>
      <p:sp>
        <p:nvSpPr>
          <p:cNvPr id="15" name="Rectangle 14"/>
          <p:cNvSpPr/>
          <p:nvPr/>
        </p:nvSpPr>
        <p:spPr>
          <a:xfrm>
            <a:off x="3843579" y="4231036"/>
            <a:ext cx="1666068" cy="85240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GSM module</a:t>
            </a:r>
            <a:endParaRPr lang="en-US" dirty="0"/>
          </a:p>
        </p:txBody>
      </p:sp>
      <p:sp>
        <p:nvSpPr>
          <p:cNvPr id="17" name="Rectangle 16"/>
          <p:cNvSpPr/>
          <p:nvPr/>
        </p:nvSpPr>
        <p:spPr>
          <a:xfrm>
            <a:off x="9394556" y="3580107"/>
            <a:ext cx="1666068" cy="8524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Buzzer</a:t>
            </a:r>
            <a:endParaRPr lang="en-US" dirty="0"/>
          </a:p>
        </p:txBody>
      </p:sp>
      <p:sp>
        <p:nvSpPr>
          <p:cNvPr id="18" name="Rectangle 17"/>
          <p:cNvSpPr/>
          <p:nvPr/>
        </p:nvSpPr>
        <p:spPr>
          <a:xfrm>
            <a:off x="9394556" y="2207356"/>
            <a:ext cx="1666068" cy="8524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LCD</a:t>
            </a:r>
            <a:endParaRPr lang="en-US" dirty="0"/>
          </a:p>
        </p:txBody>
      </p:sp>
      <p:cxnSp>
        <p:nvCxnSpPr>
          <p:cNvPr id="20" name="Straight Arrow Connector 19"/>
          <p:cNvCxnSpPr/>
          <p:nvPr/>
        </p:nvCxnSpPr>
        <p:spPr>
          <a:xfrm>
            <a:off x="4982705" y="2386373"/>
            <a:ext cx="13096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8" idx="1"/>
          </p:cNvCxnSpPr>
          <p:nvPr/>
        </p:nvCxnSpPr>
        <p:spPr>
          <a:xfrm>
            <a:off x="8307090" y="2633559"/>
            <a:ext cx="108746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8273511" y="3990811"/>
            <a:ext cx="1121045" cy="3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509647" y="4788975"/>
            <a:ext cx="7826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380349" y="5215179"/>
            <a:ext cx="1666068" cy="852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Switching exhaust fan</a:t>
            </a:r>
            <a:endParaRPr lang="en-US" dirty="0"/>
          </a:p>
        </p:txBody>
      </p:sp>
      <p:cxnSp>
        <p:nvCxnSpPr>
          <p:cNvPr id="31" name="Straight Arrow Connector 30"/>
          <p:cNvCxnSpPr/>
          <p:nvPr/>
        </p:nvCxnSpPr>
        <p:spPr>
          <a:xfrm flipV="1">
            <a:off x="8225723" y="5610385"/>
            <a:ext cx="1121045" cy="3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607443" y="307383"/>
            <a:ext cx="1666068" cy="852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Power supply</a:t>
            </a:r>
            <a:endParaRPr lang="en-US" dirty="0"/>
          </a:p>
        </p:txBody>
      </p:sp>
      <p:cxnSp>
        <p:nvCxnSpPr>
          <p:cNvPr id="33" name="Straight Arrow Connector 32"/>
          <p:cNvCxnSpPr>
            <a:endCxn id="11" idx="0"/>
          </p:cNvCxnSpPr>
          <p:nvPr/>
        </p:nvCxnSpPr>
        <p:spPr>
          <a:xfrm>
            <a:off x="7299700" y="1159790"/>
            <a:ext cx="0" cy="856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159" y="4112700"/>
            <a:ext cx="1344478" cy="2204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 name="TextBox 2051"/>
          <p:cNvSpPr txBox="1"/>
          <p:nvPr/>
        </p:nvSpPr>
        <p:spPr>
          <a:xfrm>
            <a:off x="2108129" y="4788975"/>
            <a:ext cx="1135247" cy="923330"/>
          </a:xfrm>
          <a:prstGeom prst="rect">
            <a:avLst/>
          </a:prstGeom>
          <a:noFill/>
        </p:spPr>
        <p:txBody>
          <a:bodyPr wrap="none" rtlCol="0">
            <a:spAutoFit/>
          </a:bodyPr>
          <a:lstStyle/>
          <a:p>
            <a:r>
              <a:rPr lang="en-US" dirty="0" smtClean="0"/>
              <a:t>SMS alert</a:t>
            </a:r>
          </a:p>
          <a:p>
            <a:r>
              <a:rPr lang="en-US" dirty="0"/>
              <a:t> </a:t>
            </a:r>
            <a:r>
              <a:rPr lang="en-US" dirty="0" smtClean="0"/>
              <a:t>     or</a:t>
            </a:r>
          </a:p>
          <a:p>
            <a:r>
              <a:rPr lang="en-US" dirty="0" smtClean="0"/>
              <a:t>Phone call</a:t>
            </a:r>
            <a:endParaRPr lang="en-US" dirty="0"/>
          </a:p>
        </p:txBody>
      </p:sp>
    </p:spTree>
    <p:extLst>
      <p:ext uri="{BB962C8B-B14F-4D97-AF65-F5344CB8AC3E}">
        <p14:creationId xmlns:p14="http://schemas.microsoft.com/office/powerpoint/2010/main" val="352714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DFC268-C439-4A5D-AFBA-2248DFC124B2}"/>
              </a:ext>
            </a:extLst>
          </p:cNvPr>
          <p:cNvSpPr>
            <a:spLocks noGrp="1"/>
          </p:cNvSpPr>
          <p:nvPr>
            <p:ph type="title"/>
          </p:nvPr>
        </p:nvSpPr>
        <p:spPr>
          <a:xfrm>
            <a:off x="1377312" y="0"/>
            <a:ext cx="10058400" cy="1609344"/>
          </a:xfrm>
        </p:spPr>
        <p:txBody>
          <a:bodyPr>
            <a:normAutofit/>
          </a:bodyPr>
          <a:lstStyle/>
          <a:p>
            <a:r>
              <a:rPr lang="en-US" sz="4400" u="sng" dirty="0">
                <a:latin typeface="+mn-lt"/>
              </a:rPr>
              <a:t>AIM </a:t>
            </a:r>
            <a:r>
              <a:rPr lang="en-US" sz="4400" u="sng" dirty="0" smtClean="0">
                <a:latin typeface="+mn-lt"/>
              </a:rPr>
              <a:t>AND OBJECTIVE</a:t>
            </a:r>
            <a:endParaRPr lang="en-US" sz="4400" u="sng" dirty="0">
              <a:latin typeface="+mn-lt"/>
            </a:endParaRPr>
          </a:p>
        </p:txBody>
      </p:sp>
      <p:pic>
        <p:nvPicPr>
          <p:cNvPr id="4" name="Picture 4">
            <a:extLst>
              <a:ext uri="{FF2B5EF4-FFF2-40B4-BE49-F238E27FC236}">
                <a16:creationId xmlns="" xmlns:a16="http://schemas.microsoft.com/office/drawing/2014/main" id="{B31E38E9-9B34-4A68-BED6-B9DF90EE7DDF}"/>
              </a:ext>
            </a:extLst>
          </p:cNvPr>
          <p:cNvPicPr>
            <a:picLocks noGrp="1" noChangeAspect="1"/>
          </p:cNvPicPr>
          <p:nvPr>
            <p:ph idx="1"/>
          </p:nvPr>
        </p:nvPicPr>
        <p:blipFill>
          <a:blip r:embed="rId2"/>
          <a:stretch>
            <a:fillRect/>
          </a:stretch>
        </p:blipFill>
        <p:spPr>
          <a:xfrm>
            <a:off x="1513273" y="1964533"/>
            <a:ext cx="6203069" cy="4050792"/>
          </a:xfrm>
          <a:prstGeom prst="rect">
            <a:avLst/>
          </a:prstGeom>
        </p:spPr>
      </p:pic>
      <p:sp>
        <p:nvSpPr>
          <p:cNvPr id="6" name="TextBox 5">
            <a:extLst>
              <a:ext uri="{FF2B5EF4-FFF2-40B4-BE49-F238E27FC236}">
                <a16:creationId xmlns="" xmlns:a16="http://schemas.microsoft.com/office/drawing/2014/main" id="{B2CFFD91-8CE0-46A7-B7F1-8FCE0F736F7B}"/>
              </a:ext>
            </a:extLst>
          </p:cNvPr>
          <p:cNvSpPr txBox="1"/>
          <p:nvPr/>
        </p:nvSpPr>
        <p:spPr>
          <a:xfrm>
            <a:off x="7592555" y="2111289"/>
            <a:ext cx="3909271" cy="34778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sz="2000" dirty="0"/>
              <a:t>To reduce number of accidents that are caused due to gas leakage every year and provide safety environment.</a:t>
            </a:r>
          </a:p>
          <a:p>
            <a:pPr marL="285750" indent="-285750" algn="just">
              <a:buFont typeface="Arial" panose="020B0604020202020204" pitchFamily="34" charset="0"/>
              <a:buChar char="•"/>
            </a:pPr>
            <a:r>
              <a:rPr lang="en-IN" sz="2000" dirty="0"/>
              <a:t>Improve the present  system and make it even better and reliable</a:t>
            </a:r>
          </a:p>
          <a:p>
            <a:pPr marL="285750" indent="-285750" algn="just">
              <a:buFont typeface="Arial"/>
              <a:buChar char="•"/>
            </a:pPr>
            <a:r>
              <a:rPr lang="en-US" sz="2000" dirty="0"/>
              <a:t>The adjacent figure shows the statistical analysis of accidents that are caused by gas leakage.</a:t>
            </a:r>
          </a:p>
          <a:p>
            <a:pPr algn="just"/>
            <a:r>
              <a:rPr lang="en-US" sz="2000" dirty="0"/>
              <a:t>  </a:t>
            </a:r>
          </a:p>
        </p:txBody>
      </p:sp>
    </p:spTree>
    <p:extLst>
      <p:ext uri="{BB962C8B-B14F-4D97-AF65-F5344CB8AC3E}">
        <p14:creationId xmlns:p14="http://schemas.microsoft.com/office/powerpoint/2010/main" val="34342170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514</TotalTime>
  <Words>772</Words>
  <Application>Microsoft Office PowerPoint</Application>
  <PresentationFormat>Custom</PresentationFormat>
  <Paragraphs>95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GAS LEAKAGE DETECTION WITH ARDUINO USING IOT</vt:lpstr>
      <vt:lpstr>CONTENT</vt:lpstr>
      <vt:lpstr>PLAN OF ACTION</vt:lpstr>
      <vt:lpstr>ABSTRACT</vt:lpstr>
      <vt:lpstr>INTRODUCTION</vt:lpstr>
      <vt:lpstr>EXISTING PROBLEM</vt:lpstr>
      <vt:lpstr>PROPOSED SYSTEM</vt:lpstr>
      <vt:lpstr>BLOCK DIAGRAM</vt:lpstr>
      <vt:lpstr>AIM AND OBJECTIVE</vt:lpstr>
      <vt:lpstr>Conclusion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ilam nagaraju</dc:creator>
  <cp:lastModifiedBy>nagarajuilam</cp:lastModifiedBy>
  <cp:revision>190</cp:revision>
  <dcterms:created xsi:type="dcterms:W3CDTF">2014-09-12T02:14:24Z</dcterms:created>
  <dcterms:modified xsi:type="dcterms:W3CDTF">2019-01-24T15:58:28Z</dcterms:modified>
</cp:coreProperties>
</file>