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373A21-27B0-46EA-AEA4-C5F712278B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5326526-1B76-48DA-A937-9EED147EB119}">
      <dgm:prSet/>
      <dgm:spPr/>
      <dgm:t>
        <a:bodyPr/>
        <a:lstStyle/>
        <a:p>
          <a:r>
            <a:rPr lang="en-US"/>
            <a:t>Testing on known phishing datasets yielded a detection accuracy of 98.63%.</a:t>
          </a:r>
        </a:p>
      </dgm:t>
    </dgm:pt>
    <dgm:pt modelId="{5BBEC3A7-10F9-4050-9AF6-4F07405C49E0}" type="parTrans" cxnId="{F25B3746-9AD4-4FD2-B0B8-67E5F056974F}">
      <dgm:prSet/>
      <dgm:spPr/>
      <dgm:t>
        <a:bodyPr/>
        <a:lstStyle/>
        <a:p>
          <a:endParaRPr lang="en-US"/>
        </a:p>
      </dgm:t>
    </dgm:pt>
    <dgm:pt modelId="{CD612F9F-C169-4F08-82EC-8F92DC2FFD5F}" type="sibTrans" cxnId="{F25B3746-9AD4-4FD2-B0B8-67E5F056974F}">
      <dgm:prSet/>
      <dgm:spPr/>
      <dgm:t>
        <a:bodyPr/>
        <a:lstStyle/>
        <a:p>
          <a:endParaRPr lang="en-US"/>
        </a:p>
      </dgm:t>
    </dgm:pt>
    <dgm:pt modelId="{221BBF94-C986-42B6-98AC-5B4EA73D622A}">
      <dgm:prSet/>
      <dgm:spPr/>
      <dgm:t>
        <a:bodyPr/>
        <a:lstStyle/>
        <a:p>
          <a:r>
            <a:rPr lang="en-US"/>
            <a:t>The system also effectively identified new, previously unseen phishing tactics, showcasing its adaptability.</a:t>
          </a:r>
        </a:p>
      </dgm:t>
    </dgm:pt>
    <dgm:pt modelId="{2E936BDA-2305-450B-ACE9-A4BD2768863B}" type="parTrans" cxnId="{C2C5B04A-BD5F-4421-8F98-6D317CCB03B8}">
      <dgm:prSet/>
      <dgm:spPr/>
      <dgm:t>
        <a:bodyPr/>
        <a:lstStyle/>
        <a:p>
          <a:endParaRPr lang="en-US"/>
        </a:p>
      </dgm:t>
    </dgm:pt>
    <dgm:pt modelId="{CC966BF3-F1B0-4581-A292-36E8B56C9036}" type="sibTrans" cxnId="{C2C5B04A-BD5F-4421-8F98-6D317CCB03B8}">
      <dgm:prSet/>
      <dgm:spPr/>
      <dgm:t>
        <a:bodyPr/>
        <a:lstStyle/>
        <a:p>
          <a:endParaRPr lang="en-US"/>
        </a:p>
      </dgm:t>
    </dgm:pt>
    <dgm:pt modelId="{B7DEF2BC-BE60-4E12-9ED7-CF80353C82AA}">
      <dgm:prSet/>
      <dgm:spPr/>
      <dgm:t>
        <a:bodyPr/>
        <a:lstStyle/>
        <a:p>
          <a:r>
            <a:rPr lang="en-US"/>
            <a:t>The high accuracy rate suggests that the system is robust and well-suited for real-time phishing email detection.</a:t>
          </a:r>
        </a:p>
      </dgm:t>
    </dgm:pt>
    <dgm:pt modelId="{A462C542-E47A-4675-8083-602707A36C7C}" type="parTrans" cxnId="{A983D37E-D4D4-4D48-904E-30CC08841A70}">
      <dgm:prSet/>
      <dgm:spPr/>
      <dgm:t>
        <a:bodyPr/>
        <a:lstStyle/>
        <a:p>
          <a:endParaRPr lang="en-US"/>
        </a:p>
      </dgm:t>
    </dgm:pt>
    <dgm:pt modelId="{011034F1-3E3D-4480-AB5C-D218C566F97F}" type="sibTrans" cxnId="{A983D37E-D4D4-4D48-904E-30CC08841A70}">
      <dgm:prSet/>
      <dgm:spPr/>
      <dgm:t>
        <a:bodyPr/>
        <a:lstStyle/>
        <a:p>
          <a:endParaRPr lang="en-US"/>
        </a:p>
      </dgm:t>
    </dgm:pt>
    <dgm:pt modelId="{A189E6A5-233B-45DE-9120-41BD5FFBAA72}" type="pres">
      <dgm:prSet presAssocID="{27373A21-27B0-46EA-AEA4-C5F712278B94}" presName="root" presStyleCnt="0">
        <dgm:presLayoutVars>
          <dgm:dir/>
          <dgm:resizeHandles val="exact"/>
        </dgm:presLayoutVars>
      </dgm:prSet>
      <dgm:spPr/>
    </dgm:pt>
    <dgm:pt modelId="{34156EED-A8DF-4CE1-9A44-8B22B808ADE0}" type="pres">
      <dgm:prSet presAssocID="{C5326526-1B76-48DA-A937-9EED147EB119}" presName="compNode" presStyleCnt="0"/>
      <dgm:spPr/>
    </dgm:pt>
    <dgm:pt modelId="{4E8BF539-5B6E-4EC2-8CBE-AA783E4F5AA2}" type="pres">
      <dgm:prSet presAssocID="{C5326526-1B76-48DA-A937-9EED147EB119}" presName="bgRect" presStyleLbl="bgShp" presStyleIdx="0" presStyleCnt="3"/>
      <dgm:spPr/>
    </dgm:pt>
    <dgm:pt modelId="{1DFF2788-08AC-4C06-BC16-4CB52CC41FE1}" type="pres">
      <dgm:prSet presAssocID="{C5326526-1B76-48DA-A937-9EED147EB1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E626F48-59AE-42D4-ADAB-3C7F02501DDF}" type="pres">
      <dgm:prSet presAssocID="{C5326526-1B76-48DA-A937-9EED147EB119}" presName="spaceRect" presStyleCnt="0"/>
      <dgm:spPr/>
    </dgm:pt>
    <dgm:pt modelId="{C0D82B6A-AF72-4F89-AA23-D5F822F7B726}" type="pres">
      <dgm:prSet presAssocID="{C5326526-1B76-48DA-A937-9EED147EB119}" presName="parTx" presStyleLbl="revTx" presStyleIdx="0" presStyleCnt="3">
        <dgm:presLayoutVars>
          <dgm:chMax val="0"/>
          <dgm:chPref val="0"/>
        </dgm:presLayoutVars>
      </dgm:prSet>
      <dgm:spPr/>
    </dgm:pt>
    <dgm:pt modelId="{EDC19D6D-C5F5-4553-8C0E-2215C87B93DB}" type="pres">
      <dgm:prSet presAssocID="{CD612F9F-C169-4F08-82EC-8F92DC2FFD5F}" presName="sibTrans" presStyleCnt="0"/>
      <dgm:spPr/>
    </dgm:pt>
    <dgm:pt modelId="{AC4C5CBC-3519-4C55-BCF7-F8713CBD4F2C}" type="pres">
      <dgm:prSet presAssocID="{221BBF94-C986-42B6-98AC-5B4EA73D622A}" presName="compNode" presStyleCnt="0"/>
      <dgm:spPr/>
    </dgm:pt>
    <dgm:pt modelId="{762390F0-E8D4-40B4-9C90-F6E66A53352A}" type="pres">
      <dgm:prSet presAssocID="{221BBF94-C986-42B6-98AC-5B4EA73D622A}" presName="bgRect" presStyleLbl="bgShp" presStyleIdx="1" presStyleCnt="3"/>
      <dgm:spPr/>
    </dgm:pt>
    <dgm:pt modelId="{3FAB0B91-0222-4F88-9E49-9CE3D0420442}" type="pres">
      <dgm:prSet presAssocID="{221BBF94-C986-42B6-98AC-5B4EA73D62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75AF622-0897-4A83-89BA-8C42BB64167F}" type="pres">
      <dgm:prSet presAssocID="{221BBF94-C986-42B6-98AC-5B4EA73D622A}" presName="spaceRect" presStyleCnt="0"/>
      <dgm:spPr/>
    </dgm:pt>
    <dgm:pt modelId="{6CF72D53-DD99-476D-8829-77EFDA3AB937}" type="pres">
      <dgm:prSet presAssocID="{221BBF94-C986-42B6-98AC-5B4EA73D622A}" presName="parTx" presStyleLbl="revTx" presStyleIdx="1" presStyleCnt="3">
        <dgm:presLayoutVars>
          <dgm:chMax val="0"/>
          <dgm:chPref val="0"/>
        </dgm:presLayoutVars>
      </dgm:prSet>
      <dgm:spPr/>
    </dgm:pt>
    <dgm:pt modelId="{B16DDDEF-B573-42E7-8FC7-323954A625B2}" type="pres">
      <dgm:prSet presAssocID="{CC966BF3-F1B0-4581-A292-36E8B56C9036}" presName="sibTrans" presStyleCnt="0"/>
      <dgm:spPr/>
    </dgm:pt>
    <dgm:pt modelId="{5DF9E9C3-B33F-44FB-8CA7-21DDFB6F0CE6}" type="pres">
      <dgm:prSet presAssocID="{B7DEF2BC-BE60-4E12-9ED7-CF80353C82AA}" presName="compNode" presStyleCnt="0"/>
      <dgm:spPr/>
    </dgm:pt>
    <dgm:pt modelId="{E58D4865-E7F4-46D1-BBE7-6D7298270567}" type="pres">
      <dgm:prSet presAssocID="{B7DEF2BC-BE60-4E12-9ED7-CF80353C82AA}" presName="bgRect" presStyleLbl="bgShp" presStyleIdx="2" presStyleCnt="3"/>
      <dgm:spPr/>
    </dgm:pt>
    <dgm:pt modelId="{64D71F9B-1539-43B5-8E16-D18DEC223F53}" type="pres">
      <dgm:prSet presAssocID="{B7DEF2BC-BE60-4E12-9ED7-CF80353C82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BEA8086-27B8-4AFB-A73B-7D0EAE2945A5}" type="pres">
      <dgm:prSet presAssocID="{B7DEF2BC-BE60-4E12-9ED7-CF80353C82AA}" presName="spaceRect" presStyleCnt="0"/>
      <dgm:spPr/>
    </dgm:pt>
    <dgm:pt modelId="{D16E1096-2E1B-4A7C-BF35-BF4D8977B270}" type="pres">
      <dgm:prSet presAssocID="{B7DEF2BC-BE60-4E12-9ED7-CF80353C82A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5B3746-9AD4-4FD2-B0B8-67E5F056974F}" srcId="{27373A21-27B0-46EA-AEA4-C5F712278B94}" destId="{C5326526-1B76-48DA-A937-9EED147EB119}" srcOrd="0" destOrd="0" parTransId="{5BBEC3A7-10F9-4050-9AF6-4F07405C49E0}" sibTransId="{CD612F9F-C169-4F08-82EC-8F92DC2FFD5F}"/>
    <dgm:cxn modelId="{C2C5B04A-BD5F-4421-8F98-6D317CCB03B8}" srcId="{27373A21-27B0-46EA-AEA4-C5F712278B94}" destId="{221BBF94-C986-42B6-98AC-5B4EA73D622A}" srcOrd="1" destOrd="0" parTransId="{2E936BDA-2305-450B-ACE9-A4BD2768863B}" sibTransId="{CC966BF3-F1B0-4581-A292-36E8B56C9036}"/>
    <dgm:cxn modelId="{A983D37E-D4D4-4D48-904E-30CC08841A70}" srcId="{27373A21-27B0-46EA-AEA4-C5F712278B94}" destId="{B7DEF2BC-BE60-4E12-9ED7-CF80353C82AA}" srcOrd="2" destOrd="0" parTransId="{A462C542-E47A-4675-8083-602707A36C7C}" sibTransId="{011034F1-3E3D-4480-AB5C-D218C566F97F}"/>
    <dgm:cxn modelId="{5D03B9C1-0D74-4BD1-B678-56B0EF2AE59D}" type="presOf" srcId="{221BBF94-C986-42B6-98AC-5B4EA73D622A}" destId="{6CF72D53-DD99-476D-8829-77EFDA3AB937}" srcOrd="0" destOrd="0" presId="urn:microsoft.com/office/officeart/2018/2/layout/IconVerticalSolidList"/>
    <dgm:cxn modelId="{384ACAC4-005B-4B2D-8406-1E195FECA24C}" type="presOf" srcId="{C5326526-1B76-48DA-A937-9EED147EB119}" destId="{C0D82B6A-AF72-4F89-AA23-D5F822F7B726}" srcOrd="0" destOrd="0" presId="urn:microsoft.com/office/officeart/2018/2/layout/IconVerticalSolidList"/>
    <dgm:cxn modelId="{69E0E4D0-0921-4A12-B73B-DAF84AC0ACB4}" type="presOf" srcId="{27373A21-27B0-46EA-AEA4-C5F712278B94}" destId="{A189E6A5-233B-45DE-9120-41BD5FFBAA72}" srcOrd="0" destOrd="0" presId="urn:microsoft.com/office/officeart/2018/2/layout/IconVerticalSolidList"/>
    <dgm:cxn modelId="{2F2A42FC-DB9B-4DA6-8D70-3BE38B000A00}" type="presOf" srcId="{B7DEF2BC-BE60-4E12-9ED7-CF80353C82AA}" destId="{D16E1096-2E1B-4A7C-BF35-BF4D8977B270}" srcOrd="0" destOrd="0" presId="urn:microsoft.com/office/officeart/2018/2/layout/IconVerticalSolidList"/>
    <dgm:cxn modelId="{72193C83-7038-4FF4-BCF7-9E071FD8AE36}" type="presParOf" srcId="{A189E6A5-233B-45DE-9120-41BD5FFBAA72}" destId="{34156EED-A8DF-4CE1-9A44-8B22B808ADE0}" srcOrd="0" destOrd="0" presId="urn:microsoft.com/office/officeart/2018/2/layout/IconVerticalSolidList"/>
    <dgm:cxn modelId="{A2D842C7-EFD2-4632-AC96-32939BEF9334}" type="presParOf" srcId="{34156EED-A8DF-4CE1-9A44-8B22B808ADE0}" destId="{4E8BF539-5B6E-4EC2-8CBE-AA783E4F5AA2}" srcOrd="0" destOrd="0" presId="urn:microsoft.com/office/officeart/2018/2/layout/IconVerticalSolidList"/>
    <dgm:cxn modelId="{494CBC5C-35AA-4FDC-90F4-C1ED23A2F1B1}" type="presParOf" srcId="{34156EED-A8DF-4CE1-9A44-8B22B808ADE0}" destId="{1DFF2788-08AC-4C06-BC16-4CB52CC41FE1}" srcOrd="1" destOrd="0" presId="urn:microsoft.com/office/officeart/2018/2/layout/IconVerticalSolidList"/>
    <dgm:cxn modelId="{EB18C3DC-EAC5-434F-972F-72C4723A611E}" type="presParOf" srcId="{34156EED-A8DF-4CE1-9A44-8B22B808ADE0}" destId="{2E626F48-59AE-42D4-ADAB-3C7F02501DDF}" srcOrd="2" destOrd="0" presId="urn:microsoft.com/office/officeart/2018/2/layout/IconVerticalSolidList"/>
    <dgm:cxn modelId="{03E4BB8A-4CDA-4548-9027-B534AD956E13}" type="presParOf" srcId="{34156EED-A8DF-4CE1-9A44-8B22B808ADE0}" destId="{C0D82B6A-AF72-4F89-AA23-D5F822F7B726}" srcOrd="3" destOrd="0" presId="urn:microsoft.com/office/officeart/2018/2/layout/IconVerticalSolidList"/>
    <dgm:cxn modelId="{117FC2CD-E08B-4BBF-B5DC-761C9199291C}" type="presParOf" srcId="{A189E6A5-233B-45DE-9120-41BD5FFBAA72}" destId="{EDC19D6D-C5F5-4553-8C0E-2215C87B93DB}" srcOrd="1" destOrd="0" presId="urn:microsoft.com/office/officeart/2018/2/layout/IconVerticalSolidList"/>
    <dgm:cxn modelId="{98829245-F018-4976-AC84-9C7AC96877B8}" type="presParOf" srcId="{A189E6A5-233B-45DE-9120-41BD5FFBAA72}" destId="{AC4C5CBC-3519-4C55-BCF7-F8713CBD4F2C}" srcOrd="2" destOrd="0" presId="urn:microsoft.com/office/officeart/2018/2/layout/IconVerticalSolidList"/>
    <dgm:cxn modelId="{36783CA7-EED6-419A-B7A1-B5811B8E01AA}" type="presParOf" srcId="{AC4C5CBC-3519-4C55-BCF7-F8713CBD4F2C}" destId="{762390F0-E8D4-40B4-9C90-F6E66A53352A}" srcOrd="0" destOrd="0" presId="urn:microsoft.com/office/officeart/2018/2/layout/IconVerticalSolidList"/>
    <dgm:cxn modelId="{DD1062B2-E6E0-4187-A2FC-53A287590BC3}" type="presParOf" srcId="{AC4C5CBC-3519-4C55-BCF7-F8713CBD4F2C}" destId="{3FAB0B91-0222-4F88-9E49-9CE3D0420442}" srcOrd="1" destOrd="0" presId="urn:microsoft.com/office/officeart/2018/2/layout/IconVerticalSolidList"/>
    <dgm:cxn modelId="{C6A49D3B-EBB8-48CD-86B4-AB6413254406}" type="presParOf" srcId="{AC4C5CBC-3519-4C55-BCF7-F8713CBD4F2C}" destId="{875AF622-0897-4A83-89BA-8C42BB64167F}" srcOrd="2" destOrd="0" presId="urn:microsoft.com/office/officeart/2018/2/layout/IconVerticalSolidList"/>
    <dgm:cxn modelId="{7624468F-C35C-475E-8CE9-4E5EEBA6BDD4}" type="presParOf" srcId="{AC4C5CBC-3519-4C55-BCF7-F8713CBD4F2C}" destId="{6CF72D53-DD99-476D-8829-77EFDA3AB937}" srcOrd="3" destOrd="0" presId="urn:microsoft.com/office/officeart/2018/2/layout/IconVerticalSolidList"/>
    <dgm:cxn modelId="{11A6AAF7-7A09-4D6B-9A77-2A0385F6E5FE}" type="presParOf" srcId="{A189E6A5-233B-45DE-9120-41BD5FFBAA72}" destId="{B16DDDEF-B573-42E7-8FC7-323954A625B2}" srcOrd="3" destOrd="0" presId="urn:microsoft.com/office/officeart/2018/2/layout/IconVerticalSolidList"/>
    <dgm:cxn modelId="{CF720E05-5E6F-4036-810B-4FB02A541D48}" type="presParOf" srcId="{A189E6A5-233B-45DE-9120-41BD5FFBAA72}" destId="{5DF9E9C3-B33F-44FB-8CA7-21DDFB6F0CE6}" srcOrd="4" destOrd="0" presId="urn:microsoft.com/office/officeart/2018/2/layout/IconVerticalSolidList"/>
    <dgm:cxn modelId="{435A0356-187C-4451-BAD1-0427FD96129A}" type="presParOf" srcId="{5DF9E9C3-B33F-44FB-8CA7-21DDFB6F0CE6}" destId="{E58D4865-E7F4-46D1-BBE7-6D7298270567}" srcOrd="0" destOrd="0" presId="urn:microsoft.com/office/officeart/2018/2/layout/IconVerticalSolidList"/>
    <dgm:cxn modelId="{E79FF779-F4EB-425E-B840-CCF8C9D25440}" type="presParOf" srcId="{5DF9E9C3-B33F-44FB-8CA7-21DDFB6F0CE6}" destId="{64D71F9B-1539-43B5-8E16-D18DEC223F53}" srcOrd="1" destOrd="0" presId="urn:microsoft.com/office/officeart/2018/2/layout/IconVerticalSolidList"/>
    <dgm:cxn modelId="{5C10214C-1AA6-4206-AC05-AB4C3C1791E4}" type="presParOf" srcId="{5DF9E9C3-B33F-44FB-8CA7-21DDFB6F0CE6}" destId="{0BEA8086-27B8-4AFB-A73B-7D0EAE2945A5}" srcOrd="2" destOrd="0" presId="urn:microsoft.com/office/officeart/2018/2/layout/IconVerticalSolidList"/>
    <dgm:cxn modelId="{54BB1076-43D6-42D1-9F25-E0D04DED4711}" type="presParOf" srcId="{5DF9E9C3-B33F-44FB-8CA7-21DDFB6F0CE6}" destId="{D16E1096-2E1B-4A7C-BF35-BF4D8977B2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BF539-5B6E-4EC2-8CBE-AA783E4F5AA2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F2788-08AC-4C06-BC16-4CB52CC41FE1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82B6A-AF72-4F89-AA23-D5F822F7B726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Testing on known phishing datasets yielded a detection accuracy of 98.63%.</a:t>
          </a:r>
        </a:p>
      </dsp:txBody>
      <dsp:txXfrm>
        <a:off x="1437631" y="531"/>
        <a:ext cx="9077968" cy="1244702"/>
      </dsp:txXfrm>
    </dsp:sp>
    <dsp:sp modelId="{762390F0-E8D4-40B4-9C90-F6E66A53352A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B0B91-0222-4F88-9E49-9CE3D0420442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72D53-DD99-476D-8829-77EFDA3AB937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system also effectively identified new, previously unseen phishing tactics, showcasing its adaptability.</a:t>
          </a:r>
        </a:p>
      </dsp:txBody>
      <dsp:txXfrm>
        <a:off x="1437631" y="1556410"/>
        <a:ext cx="9077968" cy="1244702"/>
      </dsp:txXfrm>
    </dsp:sp>
    <dsp:sp modelId="{E58D4865-E7F4-46D1-BBE7-6D7298270567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71F9B-1539-43B5-8E16-D18DEC223F53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E1096-2E1B-4A7C-BF35-BF4D8977B270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high accuracy rate suggests that the system is robust and well-suited for real-time phishing email detection.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61B7-82AC-F3FC-C807-AC9A996F5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60190-1F77-8FCD-7C4C-FF58F6963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02E9D-DA74-3D2F-C2C7-BA2274E9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D0E-84CA-4B65-92FE-528134ED24D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07702-629F-CDE8-D1F3-CA8FAC5F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50E6-8F5F-0134-202E-8DB62637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1739-7F1B-4E07-A067-DBBFD03E8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60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46C6-8AB7-9BD8-AC55-8CE52082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885F6-046A-DE88-26D4-5D22AF72A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79B81-2053-C616-FFAD-C922EEDF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D0E-84CA-4B65-92FE-528134ED24D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48922-2007-AB04-9B2D-9A2BCCBE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D156D-4924-C081-AC24-C0A8FCBB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1739-7F1B-4E07-A067-DBBFD03E8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51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A8068-D096-5E8F-BFC2-0264CFD1E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12EAA-940D-04F1-CAF4-CC73DEE89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FC74-78F4-8412-FF1D-436DEC2B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D0E-84CA-4B65-92FE-528134ED24D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F9811-5CC9-AB10-B4DC-E3B966F4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889C6-CC9D-EF6D-2285-613ACD78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1739-7F1B-4E07-A067-DBBFD03E8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7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FD2A-751E-B6AF-B4E5-2397D18A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45B49-5A34-F3CE-28D3-1B25FC105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001E7-64A1-09EF-4421-58E2161B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D0E-84CA-4B65-92FE-528134ED24D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39DAB-445F-192A-9B3A-33EDD3A0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61DF1-4916-FA69-AF0F-7D60051A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1739-7F1B-4E07-A067-DBBFD03E8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6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11D5-376F-7C3E-B9D4-B60A355C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6C1FF-ABAF-5C5A-3F53-0365E76C4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C1A1-4D9B-966C-6915-55F7EFDA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D0E-84CA-4B65-92FE-528134ED24D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3BD-0C47-A2D5-9EDC-D39D0487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F80F1-E99E-AB95-0406-6946126D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1739-7F1B-4E07-A067-DBBFD03E8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93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B4CA-BC4A-AFF6-F4F4-16B3CA10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583D7-7E29-DF21-A519-1976EA57E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518E0-9512-591C-920A-4EC8AFEC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D0E-84CA-4B65-92FE-528134ED24D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F27F4-486F-1B76-184E-F5423718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82077-B379-EC10-D98C-6E9BB4A2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1739-7F1B-4E07-A067-DBBFD03E8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19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C723-F37C-B600-DB7B-8AF13B7D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B450-2DFA-302B-73B8-CC2EC3DB1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4178E-DCA8-F1A8-F336-D4325884C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9964F-3B0B-73F3-C6D1-4D162FC4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D0E-84CA-4B65-92FE-528134ED24D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A115D-8663-691E-CE46-BC67C54D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BE134-36D2-2084-A242-AA41316E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1739-7F1B-4E07-A067-DBBFD03E8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5BC7-168A-0C45-1FDB-C5F55437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981FF-5914-560D-4FDF-E4BC829C5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7C461-F0DB-34D1-185E-8D95558C3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20D16-38F6-B686-D90F-804E93F03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ED52E-E3FE-7892-95B5-83D2BAA7D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E31C5-CB75-D036-7267-F64CF2B0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D0E-84CA-4B65-92FE-528134ED24D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090D1-42CF-6403-CC12-75769A1C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180F8-2155-2F38-6811-3A898610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1739-7F1B-4E07-A067-DBBFD03E8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20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7626-EB76-E34F-AE5B-E8EC4FCB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B3E61-9938-9447-6371-B4FF643E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D0E-84CA-4B65-92FE-528134ED24D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87D8E-45F4-D986-F605-BE753938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155CC-8420-22AF-E68A-ADD5803C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1739-7F1B-4E07-A067-DBBFD03E8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0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292A7-6FF9-B4EB-A31F-0F3E9D71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D0E-84CA-4B65-92FE-528134ED24D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AEFEB-BD42-1D30-9BCE-DD763E51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D9CB1-2546-C3BC-9984-F8885770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1739-7F1B-4E07-A067-DBBFD03E8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15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BDB9-E1D9-FC09-14C9-86171E7D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282D-8B9E-3CB5-4A7B-B2FF365C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B2E5D-3B05-AC80-D8FA-45969F0C4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A81F8-EBCC-D578-F894-22E5E603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D0E-84CA-4B65-92FE-528134ED24D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0A591-5A25-192B-38F5-4AC88420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17973-7296-50E8-AC90-10EE9C70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1739-7F1B-4E07-A067-DBBFD03E8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18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0778-15C0-5FCD-F782-1A56C534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A20EC-1892-92B1-41BF-0E6DA2909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CA3BD-FE39-C2F9-35FC-8CE185386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8AE3D-0C2F-3B45-1724-3B14700E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D0E-84CA-4B65-92FE-528134ED24D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7949-5256-72C6-5459-A30FE5FC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C0B13-E40D-2079-65F5-AED9F85F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1739-7F1B-4E07-A067-DBBFD03E8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7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375FF-977A-1DEE-7414-2B3D555F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0F62E-3F07-38CD-47AC-6070FD53B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A87CB-F9FC-41B2-255C-411C95C20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E5AD0E-84CA-4B65-92FE-528134ED24D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CDAE6-2113-D78D-1DA5-5639D97D3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59EFB-5052-CB6F-B3FC-43FC9A9E4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C61739-7F1B-4E07-A067-DBBFD03E8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48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A6455-8FE0-0B97-277C-8B05E2C4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77" y="288053"/>
            <a:ext cx="4009595" cy="6055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Detection of Online Phishing Emails Using Dynamic Evolving Neural Network Based on Reinforcement Learning</a:t>
            </a:r>
            <a:br>
              <a:rPr lang="en-US" sz="3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6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11B90D-75CB-40CC-0D28-E7057E06B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4213" y="570002"/>
            <a:ext cx="6892214" cy="36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D46464-BD31-8CE7-3BB1-73BF387D4771}"/>
              </a:ext>
            </a:extLst>
          </p:cNvPr>
          <p:cNvSpPr txBox="1"/>
          <p:nvPr/>
        </p:nvSpPr>
        <p:spPr>
          <a:xfrm>
            <a:off x="4459225" y="4493777"/>
            <a:ext cx="7287951" cy="17275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Module: Intelligent Decision Support System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Made By: Krishna Gopal Sharma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University No: S3454618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6357D1-86CF-54C9-0865-61B7C2815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352" y="0"/>
            <a:ext cx="1290320" cy="57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05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848EC-ECBD-2013-2818-A2C4A0DF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56" y="211446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ADCC3-56A5-1F21-7D70-A866BDA4D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699" y="1537008"/>
            <a:ext cx="5874301" cy="5109545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400" dirty="0"/>
              <a:t>The study introduces a dynamic phishing detection system that adapts to new phishing tactics in real-time.</a:t>
            </a:r>
          </a:p>
          <a:p>
            <a:pPr algn="just"/>
            <a:r>
              <a:rPr lang="en-US" sz="2400" dirty="0"/>
              <a:t>By combining the </a:t>
            </a:r>
            <a:r>
              <a:rPr lang="en-US" sz="2400" dirty="0" err="1"/>
              <a:t>FEaR</a:t>
            </a:r>
            <a:r>
              <a:rPr lang="en-US" sz="2400" dirty="0"/>
              <a:t> algorithm and </a:t>
            </a:r>
            <a:r>
              <a:rPr lang="en-US" sz="2400" dirty="0" err="1"/>
              <a:t>DENNuRL</a:t>
            </a:r>
            <a:r>
              <a:rPr lang="en-US" sz="2400" dirty="0"/>
              <a:t> model, the system achieves an accuracy rate of 98.63% with minimal error.</a:t>
            </a:r>
          </a:p>
          <a:p>
            <a:pPr algn="just"/>
            <a:r>
              <a:rPr lang="en-US" sz="2400" dirty="0"/>
              <a:t>This approach offers a significant advantage over traditional methods and has strong potential for future development.</a:t>
            </a:r>
          </a:p>
        </p:txBody>
      </p:sp>
      <p:pic>
        <p:nvPicPr>
          <p:cNvPr id="5" name="Picture 4" descr="One big red thumbtack in front of many smaller black thumbtacks">
            <a:extLst>
              <a:ext uri="{FF2B5EF4-FFF2-40B4-BE49-F238E27FC236}">
                <a16:creationId xmlns:a16="http://schemas.microsoft.com/office/drawing/2014/main" id="{FD7AFC0C-99AB-4076-D066-6CD4B5D3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01" r="2500" b="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A9DFF-A7AC-1426-984C-A5554B294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352" y="0"/>
            <a:ext cx="1290320" cy="57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92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5A4A7-6D90-0392-83E4-48460264C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5"/>
            <a:ext cx="5541054" cy="2149412"/>
          </a:xfrm>
        </p:spPr>
        <p:txBody>
          <a:bodyPr>
            <a:normAutofit/>
          </a:bodyPr>
          <a:lstStyle/>
          <a:p>
            <a:r>
              <a:rPr lang="en-IN" sz="520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5F4E5-F3AD-0370-1FAE-3E7871404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r>
              <a:rPr lang="en-IN"/>
              <a:t>Questions or Comments?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23279-8C03-C310-3673-5EDFBD11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352" y="0"/>
            <a:ext cx="1290320" cy="57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45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Freeform: Shape 1055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80EE8-27F8-9F6A-6A17-4C32593DA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48" y="370033"/>
            <a:ext cx="4620584" cy="65892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r>
              <a:rPr lang="en-US" sz="44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07D02-826B-6CED-FBCD-907F6E57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132" y="1028957"/>
            <a:ext cx="5540587" cy="5459010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dirty="0"/>
              <a:t>Phishing is a common and persistent type of cyber-attack that aims to trick people into sharing personal information by posing as legitimate messages.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dirty="0"/>
              <a:t>Traditional detection methods, like blacklists or basic machine learning, often struggle with '</a:t>
            </a:r>
            <a:r>
              <a:rPr lang="en-US" b="1" dirty="0"/>
              <a:t>zero-day</a:t>
            </a:r>
            <a:r>
              <a:rPr lang="en-US" dirty="0"/>
              <a:t>' phishing attacks.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dirty="0"/>
              <a:t>Author: </a:t>
            </a:r>
            <a:r>
              <a:rPr lang="en-US" b="1" dirty="0"/>
              <a:t>Sami </a:t>
            </a:r>
            <a:r>
              <a:rPr lang="en-US" b="1" dirty="0" err="1"/>
              <a:t>Smadi</a:t>
            </a:r>
            <a:r>
              <a:rPr lang="en-US" b="1" dirty="0"/>
              <a:t>, Nauman Aslam, and Li Zhang, presents a fresh approach using reinforcement learning and neural networks to identify phishing emails in real-time.</a:t>
            </a:r>
          </a:p>
        </p:txBody>
      </p:sp>
      <p:pic>
        <p:nvPicPr>
          <p:cNvPr id="1026" name="Picture 2" descr="Phishing | PDF | Free Download">
            <a:extLst>
              <a:ext uri="{FF2B5EF4-FFF2-40B4-BE49-F238E27FC236}">
                <a16:creationId xmlns:a16="http://schemas.microsoft.com/office/drawing/2014/main" id="{79293978-8732-B2F8-4EB4-BF65B24C2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015" r="1" b="6660"/>
          <a:stretch/>
        </p:blipFill>
        <p:spPr bwMode="auto">
          <a:xfrm>
            <a:off x="6339840" y="699494"/>
            <a:ext cx="5208693" cy="575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F80376-63EB-7340-A6DB-879706453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352" y="0"/>
            <a:ext cx="1290320" cy="57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53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68286-5826-9ADB-E234-22CE3217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53" y="1112768"/>
            <a:ext cx="3819144" cy="8209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Related Work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5D8E3-72C0-AEC3-DE22-FA9962D5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791968"/>
            <a:ext cx="3429000" cy="34259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400" dirty="0"/>
              <a:t>Traditional phishing detection methods include blacklists and machine learning approaches.</a:t>
            </a:r>
          </a:p>
          <a:p>
            <a:pPr algn="just"/>
            <a:r>
              <a:rPr lang="en-US" sz="1400" dirty="0"/>
              <a:t>However, these methods are limited by their reliance on known data or fixed datasets, which makes them ineffective for novel attacks.</a:t>
            </a:r>
          </a:p>
          <a:p>
            <a:pPr algn="just"/>
            <a:r>
              <a:rPr lang="en-US" sz="1400" dirty="0"/>
              <a:t>Multi-algorithm models have improved accuracy, but they still struggle with 'zero-day' attacks.</a:t>
            </a:r>
          </a:p>
          <a:p>
            <a:pPr algn="just"/>
            <a:r>
              <a:rPr lang="en-US" sz="1400" dirty="0"/>
              <a:t>This study improves on these methods by integrating reinforcement learning, which allows for automatic adaptation to new phishing tactics.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8FF36-92F8-A260-ECCE-6FB676B53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055" y="780535"/>
            <a:ext cx="7572691" cy="52819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B7196B-BA47-9CD0-A984-2890BE5EF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352" y="0"/>
            <a:ext cx="1290320" cy="57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42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A41D9-1312-DA33-83F5-1439E4AD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Phishing Email Detection System (PEDS)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86546-15D7-C64C-D436-D40EC26B6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000" dirty="0"/>
              <a:t>The proposed system combines reinforcement learning with neural networking to create an adaptable phishing detection model.</a:t>
            </a:r>
          </a:p>
          <a:p>
            <a:pPr algn="just"/>
            <a:r>
              <a:rPr lang="en-US" sz="2000" dirty="0"/>
              <a:t>Key components include feature evaluation (</a:t>
            </a:r>
            <a:r>
              <a:rPr lang="en-US" sz="2000" dirty="0" err="1"/>
              <a:t>FEaR</a:t>
            </a:r>
            <a:r>
              <a:rPr lang="en-US" sz="2000" dirty="0"/>
              <a:t>) and a dynamic evolving neural network (</a:t>
            </a:r>
            <a:r>
              <a:rPr lang="en-US" sz="2000" dirty="0" err="1"/>
              <a:t>DENNuRL</a:t>
            </a:r>
            <a:r>
              <a:rPr lang="en-US" sz="2000" dirty="0"/>
              <a:t>) that adapts in real-time.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5C104-6429-A090-6C45-07FC95CEE3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63" t="1531"/>
          <a:stretch/>
        </p:blipFill>
        <p:spPr>
          <a:xfrm>
            <a:off x="7031246" y="643234"/>
            <a:ext cx="4287027" cy="5599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772FE2-CE1E-343F-CD71-ED24C4C14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520" y="0"/>
            <a:ext cx="1290320" cy="57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9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E7668-C0DB-87F8-40C9-83C0B2288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Feature Evaluation and Reduction (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FEaR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Algorithm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E017D-8137-03D4-EAF4-D632E544C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FEaR</a:t>
            </a:r>
            <a:r>
              <a:rPr lang="en-US" dirty="0"/>
              <a:t> algorithm analyzes different parts of an email (sender, URLs, message content) to identify key features indicative of phishing.</a:t>
            </a:r>
          </a:p>
          <a:p>
            <a:pPr algn="just"/>
            <a:r>
              <a:rPr lang="en-US" dirty="0"/>
              <a:t>By focusing on the most relevant features, it speeds up detection and reduces the system's computational load.</a:t>
            </a:r>
          </a:p>
          <a:p>
            <a:pPr algn="just"/>
            <a:r>
              <a:rPr lang="en-US" dirty="0"/>
              <a:t>The algorithm uses feature ranking to prioritize the most significant signals, improving efficiency without sacrificing detection accuracy.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65D68-F996-8F64-4FF8-FD1D10B8B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352" y="0"/>
            <a:ext cx="1290320" cy="57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40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14E78-8041-C9AE-C7C2-BEB82515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25" y="232209"/>
            <a:ext cx="5838648" cy="192105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/>
              <a:t>2. Dynamic Evolving Neural Network Using Reinforcement Learning (</a:t>
            </a:r>
            <a:r>
              <a:rPr lang="en-US" sz="3200" dirty="0" err="1"/>
              <a:t>DENNuRL</a:t>
            </a:r>
            <a:r>
              <a:rPr lang="en-US" sz="3200" dirty="0"/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0FE854-43DB-8506-4F8A-12AB97222AC6}"/>
              </a:ext>
            </a:extLst>
          </p:cNvPr>
          <p:cNvSpPr txBox="1"/>
          <p:nvPr/>
        </p:nvSpPr>
        <p:spPr>
          <a:xfrm>
            <a:off x="0" y="2285999"/>
            <a:ext cx="6089173" cy="457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lvl="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Reinforcement learning allows the model to refine its detection capabilities by rewarding correct classifications and penalizing errors.</a:t>
            </a:r>
          </a:p>
          <a:p>
            <a:pPr marL="285750" lvl="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leads to continuous improvement in accuracy and adaptability.</a:t>
            </a:r>
          </a:p>
          <a:p>
            <a:pPr marL="285750" lvl="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DENNuRL</a:t>
            </a:r>
            <a:r>
              <a:rPr lang="en-US" sz="2000" dirty="0"/>
              <a:t> adapts over time, learning from each phishing email it encounters.</a:t>
            </a:r>
          </a:p>
          <a:p>
            <a:pPr marL="285750" lvl="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DENNuRL’s</a:t>
            </a:r>
            <a:r>
              <a:rPr lang="en-US" sz="2000" dirty="0"/>
              <a:t> ability to evolve dynamically allows it to keep up with emerging phishing techniques without requiring manual updates.</a:t>
            </a:r>
          </a:p>
        </p:txBody>
      </p:sp>
      <p:pic>
        <p:nvPicPr>
          <p:cNvPr id="59" name="Picture 58" descr="Lines and dots connected representing a network">
            <a:extLst>
              <a:ext uri="{FF2B5EF4-FFF2-40B4-BE49-F238E27FC236}">
                <a16:creationId xmlns:a16="http://schemas.microsoft.com/office/drawing/2014/main" id="{BDD4C558-5B12-404A-EB35-8417671A9E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352" r="2359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4AB58F-DD98-5271-DB6E-2670C8958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352" y="0"/>
            <a:ext cx="1290320" cy="57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49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FCDB3-50BF-598F-E44F-104BC28D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the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AE58D6D-8A5E-FC9A-4C44-465E2485C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96288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3F77B4A-4343-E96A-0F30-8567CC1B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352" y="0"/>
            <a:ext cx="1290320" cy="57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05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6C625-32EB-A37B-F7AA-E97CC07B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Enhancements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08BCE-0AE6-542D-BF70-A972F616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7272" y="319088"/>
            <a:ext cx="7120488" cy="63153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400" dirty="0"/>
              <a:t>Future improvements could involve incorporating diverse datasets for greater regional and linguistic adaptability.</a:t>
            </a:r>
          </a:p>
          <a:p>
            <a:pPr algn="just"/>
            <a:r>
              <a:rPr lang="en-US" sz="2400" dirty="0"/>
              <a:t>Natural Language Processing (NLP) could analyze email content more deeply to identify subtle linguistic patterns indicative of phishing.</a:t>
            </a:r>
          </a:p>
          <a:p>
            <a:pPr algn="just"/>
            <a:r>
              <a:rPr lang="en-US" sz="2400" dirty="0"/>
              <a:t>Hybrid models combining reinforcement learning with deep learning techniques, such as convolutional neural networks (CNNs), could enhance detection further.</a:t>
            </a:r>
          </a:p>
          <a:p>
            <a:pPr algn="just"/>
            <a:r>
              <a:rPr lang="en-US" sz="2400" dirty="0"/>
              <a:t>Another approach could involve incorporating data from social networks to recognize phishing attempts originating from impersonation.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D0043-3A9B-2278-3E7E-F9E692B54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352" y="0"/>
            <a:ext cx="1290320" cy="57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95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27034-245D-CEEF-A171-5DB63B65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Alternative Solutions &amp; Expanded Future Vision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2BFFB-36C1-6791-8FCC-FBA07657F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9841" y="0"/>
            <a:ext cx="6728870" cy="676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400" dirty="0"/>
              <a:t>Other alternatives may include hybrid detection systems that combine supervised and unsupervised learning for more robust performance.</a:t>
            </a:r>
          </a:p>
          <a:p>
            <a:pPr algn="just"/>
            <a:r>
              <a:rPr lang="en-US" sz="2400" dirty="0"/>
              <a:t>Federated learning techniques could be explored to create decentralized models that improve data privacy while still enhancing the model’s learning capabilities.</a:t>
            </a:r>
          </a:p>
          <a:p>
            <a:pPr algn="just"/>
            <a:r>
              <a:rPr lang="en-US" sz="2400" dirty="0"/>
              <a:t>In addition, more research into adversarial attacks on machine learning systems could help build defenses against potential exploitation of the model.</a:t>
            </a:r>
          </a:p>
          <a:p>
            <a:pPr algn="just"/>
            <a:r>
              <a:rPr lang="en-US" sz="2400" dirty="0"/>
              <a:t>Integrating PEDS with email clients and security software could provide real-time alerts, making it an effective tool for both individuals and organizations.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67AE2-A967-A141-70CE-AD2001161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352" y="0"/>
            <a:ext cx="1290320" cy="57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6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650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Detection of Online Phishing Emails Using Dynamic Evolving Neural Network Based on Reinforcement Learning </vt:lpstr>
      <vt:lpstr>Introduction</vt:lpstr>
      <vt:lpstr>Related Work</vt:lpstr>
      <vt:lpstr>Phishing Email Detection System (PEDS)</vt:lpstr>
      <vt:lpstr>1. Feature Evaluation and Reduction (FEaR) Algorithm</vt:lpstr>
      <vt:lpstr>2. Dynamic Evolving Neural Network Using Reinforcement Learning (DENNuRL)</vt:lpstr>
      <vt:lpstr>Testing the Model</vt:lpstr>
      <vt:lpstr>Future Enhancements</vt:lpstr>
      <vt:lpstr>Alternative Solutions &amp; Expanded Future Vision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SHARMA, KRISHNA (Student)</dc:creator>
  <cp:lastModifiedBy>SHARMA, KRISHNA (Student)</cp:lastModifiedBy>
  <cp:revision>12</cp:revision>
  <dcterms:created xsi:type="dcterms:W3CDTF">2024-11-11T11:26:08Z</dcterms:created>
  <dcterms:modified xsi:type="dcterms:W3CDTF">2024-11-12T17:29:55Z</dcterms:modified>
</cp:coreProperties>
</file>