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4" r:id="rId2"/>
    <p:sldId id="265" r:id="rId3"/>
    <p:sldId id="266" r:id="rId4"/>
    <p:sldId id="267" r:id="rId5"/>
    <p:sldId id="274" r:id="rId6"/>
    <p:sldId id="275" r:id="rId7"/>
    <p:sldId id="273" r:id="rId8"/>
    <p:sldId id="256" r:id="rId9"/>
    <p:sldId id="257" r:id="rId10"/>
    <p:sldId id="258" r:id="rId11"/>
    <p:sldId id="259" r:id="rId12"/>
    <p:sldId id="260" r:id="rId13"/>
    <p:sldId id="262" r:id="rId14"/>
    <p:sldId id="26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96D8-A8F5-4D86-9935-D4CFC0305492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57CE0B-935C-437D-A7DC-CE7E2A8F8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05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96D8-A8F5-4D86-9935-D4CFC0305492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7CE0B-935C-437D-A7DC-CE7E2A8F8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23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96D8-A8F5-4D86-9935-D4CFC0305492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7CE0B-935C-437D-A7DC-CE7E2A8F8FE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0925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96D8-A8F5-4D86-9935-D4CFC0305492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7CE0B-935C-437D-A7DC-CE7E2A8F8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970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96D8-A8F5-4D86-9935-D4CFC0305492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7CE0B-935C-437D-A7DC-CE7E2A8F8FE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0397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96D8-A8F5-4D86-9935-D4CFC0305492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7CE0B-935C-437D-A7DC-CE7E2A8F8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16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96D8-A8F5-4D86-9935-D4CFC0305492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CE0B-935C-437D-A7DC-CE7E2A8F8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84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96D8-A8F5-4D86-9935-D4CFC0305492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CE0B-935C-437D-A7DC-CE7E2A8F8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74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96D8-A8F5-4D86-9935-D4CFC0305492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CE0B-935C-437D-A7DC-CE7E2A8F8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47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96D8-A8F5-4D86-9935-D4CFC0305492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7CE0B-935C-437D-A7DC-CE7E2A8F8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97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96D8-A8F5-4D86-9935-D4CFC0305492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57CE0B-935C-437D-A7DC-CE7E2A8F8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58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96D8-A8F5-4D86-9935-D4CFC0305492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57CE0B-935C-437D-A7DC-CE7E2A8F8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72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96D8-A8F5-4D86-9935-D4CFC0305492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CE0B-935C-437D-A7DC-CE7E2A8F8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12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96D8-A8F5-4D86-9935-D4CFC0305492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CE0B-935C-437D-A7DC-CE7E2A8F8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91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96D8-A8F5-4D86-9935-D4CFC0305492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CE0B-935C-437D-A7DC-CE7E2A8F8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63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96D8-A8F5-4D86-9935-D4CFC0305492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7CE0B-935C-437D-A7DC-CE7E2A8F8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33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796D8-A8F5-4D86-9935-D4CFC0305492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57CE0B-935C-437D-A7DC-CE7E2A8F8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3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2A7826-A88E-C0E3-FDF1-98F63417D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332" y="166520"/>
            <a:ext cx="4725059" cy="1486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009255-4B9D-BAB6-C43F-B21BA808C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47" y="1836685"/>
            <a:ext cx="11244105" cy="4827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B1BC04-0CDE-9DF0-22D9-88F08343A29F}"/>
              </a:ext>
            </a:extLst>
          </p:cNvPr>
          <p:cNvSpPr txBox="1"/>
          <p:nvPr/>
        </p:nvSpPr>
        <p:spPr>
          <a:xfrm>
            <a:off x="584444" y="1283295"/>
            <a:ext cx="640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A* Search Algorithm using Manhattan Heuristic Function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022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38455-D506-506D-5330-B5AFE9099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4F0A2D-DE6E-334D-9323-FFA08EF4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884446"/>
              </p:ext>
            </p:extLst>
          </p:nvPr>
        </p:nvGraphicFramePr>
        <p:xfrm>
          <a:off x="2847867" y="85444"/>
          <a:ext cx="4909457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1305">
                  <a:extLst>
                    <a:ext uri="{9D8B030D-6E8A-4147-A177-3AD203B41FA5}">
                      <a16:colId xmlns:a16="http://schemas.microsoft.com/office/drawing/2014/main" val="892411615"/>
                    </a:ext>
                  </a:extLst>
                </a:gridCol>
                <a:gridCol w="1383220">
                  <a:extLst>
                    <a:ext uri="{9D8B030D-6E8A-4147-A177-3AD203B41FA5}">
                      <a16:colId xmlns:a16="http://schemas.microsoft.com/office/drawing/2014/main" val="4112619596"/>
                    </a:ext>
                  </a:extLst>
                </a:gridCol>
                <a:gridCol w="1694932">
                  <a:extLst>
                    <a:ext uri="{9D8B030D-6E8A-4147-A177-3AD203B41FA5}">
                      <a16:colId xmlns:a16="http://schemas.microsoft.com/office/drawing/2014/main" val="3210649056"/>
                    </a:ext>
                  </a:extLst>
                </a:gridCol>
              </a:tblGrid>
              <a:tr h="256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Weight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Heuristic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Path Length</a:t>
                      </a:r>
                      <a:endParaRPr lang="en-IN" sz="1800" b="1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7313569"/>
                  </a:ext>
                </a:extLst>
              </a:tr>
              <a:tr h="2674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(N,E,S,W)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603266"/>
                  </a:ext>
                </a:extLst>
              </a:tr>
              <a:tr h="256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(0,10,10,0)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highlight>
                            <a:srgbClr val="FF0000"/>
                          </a:highlight>
                        </a:rPr>
                        <a:t>Manhattan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113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5129200"/>
                  </a:ext>
                </a:extLst>
              </a:tr>
              <a:tr h="256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(0,10,10,0)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Euclidean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113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80606911"/>
                  </a:ext>
                </a:extLst>
              </a:tr>
              <a:tr h="2674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(0,10,10,0)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Chebyshev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113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211231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7B90154-4B8C-2A4B-C769-B17A268F4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0574"/>
            <a:ext cx="12192000" cy="329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53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ED71C-E712-F697-1EC8-29D383F77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B582E2-BAD4-6A8F-D1FB-A4C9E5C90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782094"/>
              </p:ext>
            </p:extLst>
          </p:nvPr>
        </p:nvGraphicFramePr>
        <p:xfrm>
          <a:off x="2847867" y="85444"/>
          <a:ext cx="4909457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1305">
                  <a:extLst>
                    <a:ext uri="{9D8B030D-6E8A-4147-A177-3AD203B41FA5}">
                      <a16:colId xmlns:a16="http://schemas.microsoft.com/office/drawing/2014/main" val="892411615"/>
                    </a:ext>
                  </a:extLst>
                </a:gridCol>
                <a:gridCol w="1383220">
                  <a:extLst>
                    <a:ext uri="{9D8B030D-6E8A-4147-A177-3AD203B41FA5}">
                      <a16:colId xmlns:a16="http://schemas.microsoft.com/office/drawing/2014/main" val="4112619596"/>
                    </a:ext>
                  </a:extLst>
                </a:gridCol>
                <a:gridCol w="1694932">
                  <a:extLst>
                    <a:ext uri="{9D8B030D-6E8A-4147-A177-3AD203B41FA5}">
                      <a16:colId xmlns:a16="http://schemas.microsoft.com/office/drawing/2014/main" val="3210649056"/>
                    </a:ext>
                  </a:extLst>
                </a:gridCol>
              </a:tblGrid>
              <a:tr h="256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Weight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Heuristic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Path Length</a:t>
                      </a:r>
                      <a:endParaRPr lang="en-IN" sz="1800" b="1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7313569"/>
                  </a:ext>
                </a:extLst>
              </a:tr>
              <a:tr h="2674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(N,E,S,W)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603266"/>
                  </a:ext>
                </a:extLst>
              </a:tr>
              <a:tr h="256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(0,-10,-10,0)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highlight>
                            <a:srgbClr val="FF0000"/>
                          </a:highlight>
                        </a:rPr>
                        <a:t>Manhattan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133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5129200"/>
                  </a:ext>
                </a:extLst>
              </a:tr>
              <a:tr h="256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(0,-10,-10,0)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Euclidean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133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80606911"/>
                  </a:ext>
                </a:extLst>
              </a:tr>
              <a:tr h="2674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(0,-10,-10,0)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Chebyshev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133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2112310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C4FDF67-84A8-DED4-BC37-BBB4FC1C6866}"/>
              </a:ext>
            </a:extLst>
          </p:cNvPr>
          <p:cNvSpPr txBox="1"/>
          <p:nvPr/>
        </p:nvSpPr>
        <p:spPr>
          <a:xfrm>
            <a:off x="496151" y="2113935"/>
            <a:ext cx="96128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Not Applicable</a:t>
            </a:r>
            <a:endParaRPr lang="en-IN" sz="11500" dirty="0"/>
          </a:p>
        </p:txBody>
      </p:sp>
    </p:spTree>
    <p:extLst>
      <p:ext uri="{BB962C8B-B14F-4D97-AF65-F5344CB8AC3E}">
        <p14:creationId xmlns:p14="http://schemas.microsoft.com/office/powerpoint/2010/main" val="809487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01792-D83D-4DAD-1DA8-5A40AE94C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2C3CD8-1571-322B-0833-4F88E12BF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744606"/>
              </p:ext>
            </p:extLst>
          </p:nvPr>
        </p:nvGraphicFramePr>
        <p:xfrm>
          <a:off x="2847867" y="85443"/>
          <a:ext cx="5489889" cy="19989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7815">
                  <a:extLst>
                    <a:ext uri="{9D8B030D-6E8A-4147-A177-3AD203B41FA5}">
                      <a16:colId xmlns:a16="http://schemas.microsoft.com/office/drawing/2014/main" val="892411615"/>
                    </a:ext>
                  </a:extLst>
                </a:gridCol>
                <a:gridCol w="1546755">
                  <a:extLst>
                    <a:ext uri="{9D8B030D-6E8A-4147-A177-3AD203B41FA5}">
                      <a16:colId xmlns:a16="http://schemas.microsoft.com/office/drawing/2014/main" val="4112619596"/>
                    </a:ext>
                  </a:extLst>
                </a:gridCol>
                <a:gridCol w="1895319">
                  <a:extLst>
                    <a:ext uri="{9D8B030D-6E8A-4147-A177-3AD203B41FA5}">
                      <a16:colId xmlns:a16="http://schemas.microsoft.com/office/drawing/2014/main" val="3210649056"/>
                    </a:ext>
                  </a:extLst>
                </a:gridCol>
              </a:tblGrid>
              <a:tr h="3997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Weight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Heuristic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Path Length</a:t>
                      </a:r>
                      <a:endParaRPr lang="en-IN" sz="1800" b="1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7313569"/>
                  </a:ext>
                </a:extLst>
              </a:tr>
              <a:tr h="3997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(N,E,S,W)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603266"/>
                  </a:ext>
                </a:extLst>
              </a:tr>
              <a:tr h="3997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highlight>
                            <a:srgbClr val="FF0000"/>
                          </a:highlight>
                        </a:rPr>
                        <a:t>(0,0,0,0)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highlight>
                            <a:srgbClr val="FF0000"/>
                          </a:highlight>
                        </a:rPr>
                        <a:t>Manhattan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highlight>
                            <a:srgbClr val="FF0000"/>
                          </a:highlight>
                        </a:rPr>
                        <a:t>133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5129200"/>
                  </a:ext>
                </a:extLst>
              </a:tr>
              <a:tr h="3997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highlight>
                            <a:srgbClr val="00FF00"/>
                          </a:highlight>
                        </a:rPr>
                        <a:t>(0,0,0,0)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highlight>
                            <a:srgbClr val="00FF00"/>
                          </a:highlight>
                        </a:rPr>
                        <a:t>Euclidean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153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80606911"/>
                  </a:ext>
                </a:extLst>
              </a:tr>
              <a:tr h="3997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highlight>
                            <a:srgbClr val="0000FF"/>
                          </a:highlight>
                        </a:rPr>
                        <a:t>(0,0,0,0)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Chebyshev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147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211231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7CD2C5E-14E9-C5D6-0522-91353705C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5193"/>
            <a:ext cx="12192000" cy="331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29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DDCFF-28A4-7609-B90A-EE65E2CFF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5B603B-394D-340A-2C15-E51ADFB41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46002"/>
              </p:ext>
            </p:extLst>
          </p:nvPr>
        </p:nvGraphicFramePr>
        <p:xfrm>
          <a:off x="2847867" y="85444"/>
          <a:ext cx="4909457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1305">
                  <a:extLst>
                    <a:ext uri="{9D8B030D-6E8A-4147-A177-3AD203B41FA5}">
                      <a16:colId xmlns:a16="http://schemas.microsoft.com/office/drawing/2014/main" val="892411615"/>
                    </a:ext>
                  </a:extLst>
                </a:gridCol>
                <a:gridCol w="1383220">
                  <a:extLst>
                    <a:ext uri="{9D8B030D-6E8A-4147-A177-3AD203B41FA5}">
                      <a16:colId xmlns:a16="http://schemas.microsoft.com/office/drawing/2014/main" val="4112619596"/>
                    </a:ext>
                  </a:extLst>
                </a:gridCol>
                <a:gridCol w="1694932">
                  <a:extLst>
                    <a:ext uri="{9D8B030D-6E8A-4147-A177-3AD203B41FA5}">
                      <a16:colId xmlns:a16="http://schemas.microsoft.com/office/drawing/2014/main" val="3210649056"/>
                    </a:ext>
                  </a:extLst>
                </a:gridCol>
              </a:tblGrid>
              <a:tr h="256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Weight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Heuristic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Path Length</a:t>
                      </a:r>
                      <a:endParaRPr lang="en-IN" sz="1800" b="1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7313569"/>
                  </a:ext>
                </a:extLst>
              </a:tr>
              <a:tr h="2674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(N,E,S,W)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603266"/>
                  </a:ext>
                </a:extLst>
              </a:tr>
              <a:tr h="256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(10,10,10,10)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highlight>
                            <a:srgbClr val="FF0000"/>
                          </a:highlight>
                        </a:rPr>
                        <a:t>Manhattan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113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5129200"/>
                  </a:ext>
                </a:extLst>
              </a:tr>
              <a:tr h="256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(10,10,10,10)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Euclidean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113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80606911"/>
                  </a:ext>
                </a:extLst>
              </a:tr>
              <a:tr h="2674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00FF"/>
                          </a:highlight>
                        </a:rPr>
                        <a:t>(10,10,10,10)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Chebyshev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113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211231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789C2CD-AD73-7C28-FEDE-CB053CCEA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9395"/>
            <a:ext cx="12192000" cy="33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56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091CC-635E-4BAC-DE47-C9DFCB11C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8EFC92-DED0-E29D-5880-3F25C77CB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069114"/>
              </p:ext>
            </p:extLst>
          </p:nvPr>
        </p:nvGraphicFramePr>
        <p:xfrm>
          <a:off x="2847867" y="85444"/>
          <a:ext cx="4909457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1305">
                  <a:extLst>
                    <a:ext uri="{9D8B030D-6E8A-4147-A177-3AD203B41FA5}">
                      <a16:colId xmlns:a16="http://schemas.microsoft.com/office/drawing/2014/main" val="892411615"/>
                    </a:ext>
                  </a:extLst>
                </a:gridCol>
                <a:gridCol w="1383220">
                  <a:extLst>
                    <a:ext uri="{9D8B030D-6E8A-4147-A177-3AD203B41FA5}">
                      <a16:colId xmlns:a16="http://schemas.microsoft.com/office/drawing/2014/main" val="4112619596"/>
                    </a:ext>
                  </a:extLst>
                </a:gridCol>
                <a:gridCol w="1694932">
                  <a:extLst>
                    <a:ext uri="{9D8B030D-6E8A-4147-A177-3AD203B41FA5}">
                      <a16:colId xmlns:a16="http://schemas.microsoft.com/office/drawing/2014/main" val="3210649056"/>
                    </a:ext>
                  </a:extLst>
                </a:gridCol>
              </a:tblGrid>
              <a:tr h="256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Weight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Heuristic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Path Length</a:t>
                      </a:r>
                      <a:endParaRPr lang="en-IN" sz="1800" b="1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7313569"/>
                  </a:ext>
                </a:extLst>
              </a:tr>
              <a:tr h="2674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(N,E,S,W)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603266"/>
                  </a:ext>
                </a:extLst>
              </a:tr>
              <a:tr h="256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(-10,0,0,-10)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highlight>
                            <a:srgbClr val="FF0000"/>
                          </a:highlight>
                        </a:rPr>
                        <a:t>Manhattan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133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5129200"/>
                  </a:ext>
                </a:extLst>
              </a:tr>
              <a:tr h="256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(-10,0,0,-10)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Euclidean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133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80606911"/>
                  </a:ext>
                </a:extLst>
              </a:tr>
              <a:tr h="2674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00FF"/>
                          </a:highlight>
                        </a:rPr>
                        <a:t>(-10,0,0,-10)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Chebyshev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133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2112310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4ADFA4-6A70-FBDF-A80A-E2C62E8E1713}"/>
              </a:ext>
            </a:extLst>
          </p:cNvPr>
          <p:cNvSpPr txBox="1"/>
          <p:nvPr/>
        </p:nvSpPr>
        <p:spPr>
          <a:xfrm>
            <a:off x="496151" y="2113935"/>
            <a:ext cx="96128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Not Applicable</a:t>
            </a:r>
            <a:endParaRPr lang="en-IN" sz="11500" dirty="0"/>
          </a:p>
        </p:txBody>
      </p:sp>
    </p:spTree>
    <p:extLst>
      <p:ext uri="{BB962C8B-B14F-4D97-AF65-F5344CB8AC3E}">
        <p14:creationId xmlns:p14="http://schemas.microsoft.com/office/powerpoint/2010/main" val="2394888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471AE-8104-6785-BE5D-91011D5F3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D87F78-C273-39F3-A6F6-FA4606D6B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951699"/>
              </p:ext>
            </p:extLst>
          </p:nvPr>
        </p:nvGraphicFramePr>
        <p:xfrm>
          <a:off x="2847867" y="85444"/>
          <a:ext cx="4909457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1305">
                  <a:extLst>
                    <a:ext uri="{9D8B030D-6E8A-4147-A177-3AD203B41FA5}">
                      <a16:colId xmlns:a16="http://schemas.microsoft.com/office/drawing/2014/main" val="892411615"/>
                    </a:ext>
                  </a:extLst>
                </a:gridCol>
                <a:gridCol w="1383220">
                  <a:extLst>
                    <a:ext uri="{9D8B030D-6E8A-4147-A177-3AD203B41FA5}">
                      <a16:colId xmlns:a16="http://schemas.microsoft.com/office/drawing/2014/main" val="4112619596"/>
                    </a:ext>
                  </a:extLst>
                </a:gridCol>
                <a:gridCol w="1694932">
                  <a:extLst>
                    <a:ext uri="{9D8B030D-6E8A-4147-A177-3AD203B41FA5}">
                      <a16:colId xmlns:a16="http://schemas.microsoft.com/office/drawing/2014/main" val="3210649056"/>
                    </a:ext>
                  </a:extLst>
                </a:gridCol>
              </a:tblGrid>
              <a:tr h="256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Weight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Heuristic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Path Length</a:t>
                      </a:r>
                      <a:endParaRPr lang="en-IN" sz="1800" b="1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7313569"/>
                  </a:ext>
                </a:extLst>
              </a:tr>
              <a:tr h="2674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(N,E,S,W)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603266"/>
                  </a:ext>
                </a:extLst>
              </a:tr>
              <a:tr h="256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(10,0,0,10)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highlight>
                            <a:srgbClr val="FF0000"/>
                          </a:highlight>
                        </a:rPr>
                        <a:t>Manhattan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133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5129200"/>
                  </a:ext>
                </a:extLst>
              </a:tr>
              <a:tr h="256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(10,0,0,10)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Euclidean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153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80606911"/>
                  </a:ext>
                </a:extLst>
              </a:tr>
              <a:tr h="2674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00FF"/>
                          </a:highlight>
                        </a:rPr>
                        <a:t>(10,0,0,10)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Chebyshev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147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2112310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1FF30A6-F24D-5F3B-4363-69BC1DECC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7097"/>
            <a:ext cx="12192000" cy="332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8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B9741-3AD9-4507-514C-8BC3667A2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BD1F86-4E7D-A82E-5D26-6AAC07F6778D}"/>
              </a:ext>
            </a:extLst>
          </p:cNvPr>
          <p:cNvSpPr txBox="1"/>
          <p:nvPr/>
        </p:nvSpPr>
        <p:spPr>
          <a:xfrm>
            <a:off x="584444" y="1283295"/>
            <a:ext cx="634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A* Search Algorithm using Euclidean Heuristic Function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80EA0-CC2E-8F4F-5C4F-83D9039DB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322" y="-4954"/>
            <a:ext cx="4029637" cy="1657581"/>
          </a:xfrm>
          <a:prstGeom prst="rect">
            <a:avLst/>
          </a:prstGeom>
        </p:spPr>
      </p:pic>
      <p:pic>
        <p:nvPicPr>
          <p:cNvPr id="5" name="Picture 4" descr="A maze with blue lines&#10;&#10;Description automatically generated">
            <a:extLst>
              <a:ext uri="{FF2B5EF4-FFF2-40B4-BE49-F238E27FC236}">
                <a16:creationId xmlns:a16="http://schemas.microsoft.com/office/drawing/2014/main" id="{A006175F-73C3-4A9F-EDED-E9BE92F44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44" y="1733014"/>
            <a:ext cx="10900822" cy="439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8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AAAAD-E997-9F76-ADD5-0FD4DDB3F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7AA0D60-CF6F-8136-7A0F-D942FFF74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378" y="42142"/>
            <a:ext cx="4014340" cy="15655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0B8EE7-D525-7BCC-72C5-7841C0774950}"/>
              </a:ext>
            </a:extLst>
          </p:cNvPr>
          <p:cNvSpPr txBox="1"/>
          <p:nvPr/>
        </p:nvSpPr>
        <p:spPr>
          <a:xfrm>
            <a:off x="584444" y="1283295"/>
            <a:ext cx="648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A* Search Algorithm using Chebyshev Heuristic Function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maze with blue lines&#10;&#10;Description automatically generated">
            <a:extLst>
              <a:ext uri="{FF2B5EF4-FFF2-40B4-BE49-F238E27FC236}">
                <a16:creationId xmlns:a16="http://schemas.microsoft.com/office/drawing/2014/main" id="{281AA8FE-F372-0612-67F7-6BE27E208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44" y="1758294"/>
            <a:ext cx="11081692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3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070D7-BEB4-828B-ACDF-08B46FA3D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F626A9-0DF5-5D41-5145-CAEF8BACA729}"/>
              </a:ext>
            </a:extLst>
          </p:cNvPr>
          <p:cNvSpPr txBox="1"/>
          <p:nvPr/>
        </p:nvSpPr>
        <p:spPr>
          <a:xfrm>
            <a:off x="584444" y="1283295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Greedy_BFS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Algorithm using Manhattan Heuristic Function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29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5D4F6-2CB6-86CE-2AB5-8260D69AB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63CB6B-E780-1659-52CF-9817B21101AB}"/>
              </a:ext>
            </a:extLst>
          </p:cNvPr>
          <p:cNvSpPr txBox="1"/>
          <p:nvPr/>
        </p:nvSpPr>
        <p:spPr>
          <a:xfrm>
            <a:off x="584444" y="1283295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Greedy_BFS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Algorithm using Euclidean Heuristic Function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781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628CA-4265-85E1-A89A-66B366704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5ECDB5-14AF-3392-C942-BE40C5FC6C18}"/>
              </a:ext>
            </a:extLst>
          </p:cNvPr>
          <p:cNvSpPr txBox="1"/>
          <p:nvPr/>
        </p:nvSpPr>
        <p:spPr>
          <a:xfrm>
            <a:off x="584444" y="1283295"/>
            <a:ext cx="678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Greedy_BFS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Algorithm using Chebyshev Heuristic Function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88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CB056-6E85-FBCD-1D89-3C2673844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87FC68C-8BD1-3AB6-C6E0-489789D77F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869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042CED-B996-1216-75B9-CA9EEC9CC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82708"/>
              </p:ext>
            </p:extLst>
          </p:nvPr>
        </p:nvGraphicFramePr>
        <p:xfrm>
          <a:off x="2847867" y="85444"/>
          <a:ext cx="4909457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1305">
                  <a:extLst>
                    <a:ext uri="{9D8B030D-6E8A-4147-A177-3AD203B41FA5}">
                      <a16:colId xmlns:a16="http://schemas.microsoft.com/office/drawing/2014/main" val="892411615"/>
                    </a:ext>
                  </a:extLst>
                </a:gridCol>
                <a:gridCol w="1383220">
                  <a:extLst>
                    <a:ext uri="{9D8B030D-6E8A-4147-A177-3AD203B41FA5}">
                      <a16:colId xmlns:a16="http://schemas.microsoft.com/office/drawing/2014/main" val="4112619596"/>
                    </a:ext>
                  </a:extLst>
                </a:gridCol>
                <a:gridCol w="1694932">
                  <a:extLst>
                    <a:ext uri="{9D8B030D-6E8A-4147-A177-3AD203B41FA5}">
                      <a16:colId xmlns:a16="http://schemas.microsoft.com/office/drawing/2014/main" val="3210649056"/>
                    </a:ext>
                  </a:extLst>
                </a:gridCol>
              </a:tblGrid>
              <a:tr h="256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Weight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Heuristic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Path Length</a:t>
                      </a:r>
                      <a:endParaRPr lang="en-IN" sz="1800" b="1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7313569"/>
                  </a:ext>
                </a:extLst>
              </a:tr>
              <a:tr h="2674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(N,E,S,W)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603266"/>
                  </a:ext>
                </a:extLst>
              </a:tr>
              <a:tr h="256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(10,-10,-10,10)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highlight>
                            <a:srgbClr val="FF0000"/>
                          </a:highlight>
                        </a:rPr>
                        <a:t>Manhattan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133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5129200"/>
                  </a:ext>
                </a:extLst>
              </a:tr>
              <a:tr h="256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(10,-10,-10,10)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Euclidean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133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80606911"/>
                  </a:ext>
                </a:extLst>
              </a:tr>
              <a:tr h="2674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(10,-10,-10,10)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Chebyshev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133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2112310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D76E21F-CBCC-B688-CFB5-BF06820D0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5576"/>
            <a:ext cx="12192000" cy="322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23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FDA4B-27FE-79E6-F198-461285E76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35D573-F0D0-DC04-F8F5-F81F756D5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983626"/>
              </p:ext>
            </p:extLst>
          </p:nvPr>
        </p:nvGraphicFramePr>
        <p:xfrm>
          <a:off x="2847867" y="85444"/>
          <a:ext cx="4909457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1305">
                  <a:extLst>
                    <a:ext uri="{9D8B030D-6E8A-4147-A177-3AD203B41FA5}">
                      <a16:colId xmlns:a16="http://schemas.microsoft.com/office/drawing/2014/main" val="892411615"/>
                    </a:ext>
                  </a:extLst>
                </a:gridCol>
                <a:gridCol w="1383220">
                  <a:extLst>
                    <a:ext uri="{9D8B030D-6E8A-4147-A177-3AD203B41FA5}">
                      <a16:colId xmlns:a16="http://schemas.microsoft.com/office/drawing/2014/main" val="4112619596"/>
                    </a:ext>
                  </a:extLst>
                </a:gridCol>
                <a:gridCol w="1694932">
                  <a:extLst>
                    <a:ext uri="{9D8B030D-6E8A-4147-A177-3AD203B41FA5}">
                      <a16:colId xmlns:a16="http://schemas.microsoft.com/office/drawing/2014/main" val="3210649056"/>
                    </a:ext>
                  </a:extLst>
                </a:gridCol>
              </a:tblGrid>
              <a:tr h="256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Weight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Heuristic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Path Length</a:t>
                      </a:r>
                      <a:endParaRPr lang="en-IN" sz="1800" b="1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7313569"/>
                  </a:ext>
                </a:extLst>
              </a:tr>
              <a:tr h="2674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(N,E,S,W)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603266"/>
                  </a:ext>
                </a:extLst>
              </a:tr>
              <a:tr h="256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(-10,10,10,-10)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highlight>
                            <a:srgbClr val="FF0000"/>
                          </a:highlight>
                        </a:rPr>
                        <a:t>Manhattan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143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5129200"/>
                  </a:ext>
                </a:extLst>
              </a:tr>
              <a:tr h="256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(-10,10,10,-10)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Euclidean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147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80606911"/>
                  </a:ext>
                </a:extLst>
              </a:tr>
              <a:tr h="2674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(-10,10,10,-10)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Chebyshev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147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211231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4A60F46-A60B-9DE1-830B-2986F8335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9266"/>
            <a:ext cx="12192000" cy="320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918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489</TotalTime>
  <Words>312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 Narrow</vt:lpstr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SHARMA, KRISHNA (Student)</dc:creator>
  <cp:lastModifiedBy>SHARMA, KRISHNA (Student)</cp:lastModifiedBy>
  <cp:revision>8</cp:revision>
  <dcterms:created xsi:type="dcterms:W3CDTF">2024-12-31T22:47:30Z</dcterms:created>
  <dcterms:modified xsi:type="dcterms:W3CDTF">2025-01-01T20:19:16Z</dcterms:modified>
</cp:coreProperties>
</file>