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notesMasterIdLst>
    <p:notesMasterId r:id="rId13"/>
  </p:notesMasterIdLst>
  <p:sldIdLst>
    <p:sldId id="256" r:id="rId2"/>
    <p:sldId id="257" r:id="rId3"/>
    <p:sldId id="258" r:id="rId4"/>
    <p:sldId id="265" r:id="rId5"/>
    <p:sldId id="266" r:id="rId6"/>
    <p:sldId id="267" r:id="rId7"/>
    <p:sldId id="268" r:id="rId8"/>
    <p:sldId id="269" r:id="rId9"/>
    <p:sldId id="270" r:id="rId10"/>
    <p:sldId id="271"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xfrm>
            <a:off x="1143000" y="685800"/>
            <a:ext cx="4572000" cy="3429000"/>
          </a:xfrm>
          <a:prstGeom prst="rect">
            <a:avLst/>
          </a:prstGeom>
        </p:spPr>
        <p:txBody>
          <a:bodyPr/>
          <a:lstStyle/>
          <a:p>
            <a:endParaRPr/>
          </a:p>
        </p:txBody>
      </p:sp>
      <p:sp>
        <p:nvSpPr>
          <p:cNvPr id="101" name="Shape 10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804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215289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106045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wo Content 0">
    <p:bg>
      <p:bgPr>
        <a:solidFill>
          <a:srgbClr val="414141"/>
        </a:solidFill>
        <a:effectLst/>
      </p:bgPr>
    </p:bg>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lvl1pPr>
              <a:defRPr>
                <a:solidFill>
                  <a:srgbClr val="FFFFFF"/>
                </a:solidFill>
              </a:defRPr>
            </a:lvl1pPr>
          </a:lstStyle>
          <a:p>
            <a:r>
              <a:t>Title Text</a:t>
            </a:r>
          </a:p>
        </p:txBody>
      </p:sp>
      <p:sp>
        <p:nvSpPr>
          <p:cNvPr id="48" name="Body Level One…"/>
          <p:cNvSpPr txBox="1">
            <a:spLocks noGrp="1"/>
          </p:cNvSpPr>
          <p:nvPr>
            <p:ph type="body" sz="half" idx="1"/>
          </p:nvPr>
        </p:nvSpPr>
        <p:spPr>
          <a:xfrm>
            <a:off x="838200" y="1825625"/>
            <a:ext cx="5181600" cy="4351338"/>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9"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extLst>
      <p:ext uri="{BB962C8B-B14F-4D97-AF65-F5344CB8AC3E}">
        <p14:creationId xmlns:p14="http://schemas.microsoft.com/office/powerpoint/2010/main" val="235155219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102115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275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81287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632798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10637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10/9/2023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222719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10/9/2023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21702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53084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10/9/2023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6CB4B4D-7CA3-9044-876B-883B54F8677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51483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hyperlink" Target="https://en.wikipedia.org/wiki/File:Ski_trail_rating_symbol-green_circle.svg" TargetMode="External" /><Relationship Id="rId2" Type="http://schemas.openxmlformats.org/officeDocument/2006/relationships/image" Target="../media/image11.png" /><Relationship Id="rId1" Type="http://schemas.openxmlformats.org/officeDocument/2006/relationships/slideLayout" Target="../slideLayouts/slideLayout2.xml" /><Relationship Id="rId4" Type="http://schemas.openxmlformats.org/officeDocument/2006/relationships/hyperlink" Target="https://creativecommons.org/licenses/by-sa/3.0/"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649"/>
          <p:cNvSpPr/>
          <p:nvPr/>
        </p:nvSpPr>
        <p:spPr>
          <a:xfrm>
            <a:off x="-94522" y="0"/>
            <a:ext cx="12286522"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04" name="Content Placeholder 2"/>
          <p:cNvSpPr txBox="1">
            <a:spLocks noGrp="1"/>
          </p:cNvSpPr>
          <p:nvPr>
            <p:ph idx="1"/>
          </p:nvPr>
        </p:nvSpPr>
        <p:spPr>
          <a:xfrm>
            <a:off x="603504" y="1801368"/>
            <a:ext cx="5952743" cy="4443983"/>
          </a:xfrm>
          <a:prstGeom prst="rect">
            <a:avLst/>
          </a:prstGeom>
        </p:spPr>
        <p:txBody>
          <a:bodyPr>
            <a:normAutofit fontScale="85000" lnSpcReduction="20000"/>
          </a:bodyPr>
          <a:lstStyle/>
          <a:p>
            <a:pPr marL="0" indent="0">
              <a:buNone/>
              <a:defRPr sz="1100"/>
            </a:pPr>
            <a:endParaRPr lang="en-US" b="1" dirty="0"/>
          </a:p>
          <a:p>
            <a:pPr marL="0" indent="0">
              <a:buNone/>
              <a:defRPr sz="1100"/>
            </a:pPr>
            <a:endParaRPr lang="en-IN" b="1" dirty="0"/>
          </a:p>
          <a:p>
            <a:pPr marL="0" indent="0">
              <a:buNone/>
              <a:defRPr sz="1100"/>
            </a:pPr>
            <a:endParaRPr b="1" dirty="0"/>
          </a:p>
          <a:p>
            <a:pPr marL="0" indent="0">
              <a:buNone/>
              <a:defRPr sz="1100"/>
            </a:pPr>
            <a:r>
              <a:rPr sz="1500" b="1" dirty="0"/>
              <a:t>PROBLEM STATEMENT TITLE: </a:t>
            </a:r>
            <a:r>
              <a:rPr sz="1500" dirty="0"/>
              <a:t>OPEN INNOVATION CHALLENGE</a:t>
            </a:r>
            <a:r>
              <a:rPr sz="1500" b="1" dirty="0"/>
              <a:t>.</a:t>
            </a:r>
            <a:br>
              <a:rPr sz="1500" b="1" dirty="0"/>
            </a:br>
            <a:br>
              <a:rPr sz="1500" b="1" dirty="0"/>
            </a:br>
            <a:r>
              <a:rPr sz="1500" b="1" dirty="0"/>
              <a:t>TEAM NAME: </a:t>
            </a:r>
            <a:r>
              <a:rPr sz="1500" dirty="0"/>
              <a:t>TECH WIZARDS</a:t>
            </a:r>
            <a:br>
              <a:rPr sz="1500" b="1" dirty="0"/>
            </a:br>
            <a:br>
              <a:rPr sz="1500" b="1" dirty="0"/>
            </a:br>
            <a:r>
              <a:rPr sz="1500" b="1" dirty="0"/>
              <a:t>INSTITUTION NAME: </a:t>
            </a:r>
            <a:r>
              <a:rPr sz="1500" dirty="0"/>
              <a:t>SOUNDARYA INSTITUTION OF MANAGEMENT AND SCIENCE</a:t>
            </a:r>
            <a:r>
              <a:rPr sz="1500" b="1" dirty="0"/>
              <a:t>.</a:t>
            </a:r>
            <a:br>
              <a:rPr sz="1500" b="1" dirty="0"/>
            </a:br>
            <a:br>
              <a:rPr sz="1500" b="1" dirty="0"/>
            </a:br>
            <a:r>
              <a:rPr sz="1500" b="1" dirty="0"/>
              <a:t>THEME NAME:</a:t>
            </a:r>
            <a:r>
              <a:rPr lang="en-US" sz="1500" b="1" dirty="0"/>
              <a:t> </a:t>
            </a:r>
            <a:r>
              <a:rPr sz="1500" dirty="0"/>
              <a:t>CLIMATE CHANGE</a:t>
            </a:r>
            <a:r>
              <a:rPr lang="en-US" sz="1500" dirty="0"/>
              <a:t>.</a:t>
            </a:r>
          </a:p>
          <a:p>
            <a:pPr marL="0" indent="0">
              <a:buNone/>
              <a:defRPr sz="1100"/>
            </a:pPr>
            <a:br>
              <a:rPr sz="1500" b="1" dirty="0"/>
            </a:br>
            <a:r>
              <a:rPr lang="en-US" sz="1500" b="1" dirty="0"/>
              <a:t>STUDENT BRACH CODE</a:t>
            </a:r>
            <a:r>
              <a:rPr lang="en-US" sz="1500" dirty="0"/>
              <a:t>: IEEE STUDENT BRANCH STB60213367, BENGLURU SECTION </a:t>
            </a:r>
          </a:p>
          <a:p>
            <a:pPr marL="0" indent="0">
              <a:buNone/>
              <a:defRPr sz="1100"/>
            </a:pPr>
            <a:endParaRPr lang="en-US" sz="1400" b="1" dirty="0"/>
          </a:p>
          <a:p>
            <a:pPr marL="0" indent="0">
              <a:buNone/>
              <a:defRPr sz="1100"/>
            </a:pPr>
            <a:r>
              <a:rPr lang="en-US" sz="1400" b="1" dirty="0"/>
              <a:t>                                                           	    TEAM LEADER: </a:t>
            </a:r>
            <a:r>
              <a:rPr lang="en-US" sz="1400" dirty="0" err="1"/>
              <a:t>Arpitha</a:t>
            </a:r>
            <a:r>
              <a:rPr lang="en-US" sz="1400" dirty="0"/>
              <a:t> Reddy B J</a:t>
            </a:r>
          </a:p>
          <a:p>
            <a:pPr marL="0" indent="0">
              <a:buNone/>
              <a:defRPr sz="1100"/>
            </a:pPr>
            <a:r>
              <a:rPr lang="en-US" sz="1400" b="1" dirty="0"/>
              <a:t>                                                           	    TEAM MEMBERS: </a:t>
            </a:r>
            <a:r>
              <a:rPr lang="en-US" sz="1400" dirty="0"/>
              <a:t>Varsha R </a:t>
            </a:r>
          </a:p>
          <a:p>
            <a:pPr marL="0" indent="0">
              <a:buNone/>
              <a:defRPr sz="1100"/>
            </a:pPr>
            <a:r>
              <a:rPr lang="en-US" sz="1400" dirty="0"/>
              <a:t>                                                                                              	           </a:t>
            </a:r>
            <a:r>
              <a:rPr lang="en-US" sz="1400" dirty="0" err="1"/>
              <a:t>Sujal</a:t>
            </a:r>
            <a:r>
              <a:rPr lang="en-US" sz="1400" dirty="0"/>
              <a:t> Prasad </a:t>
            </a:r>
          </a:p>
          <a:p>
            <a:pPr marL="0" indent="0">
              <a:buNone/>
              <a:defRPr sz="1100"/>
            </a:pPr>
            <a:r>
              <a:rPr lang="en-US" sz="1400"/>
              <a:t>                                                                                                                    Joy </a:t>
            </a:r>
            <a:r>
              <a:rPr lang="en-US" sz="1400" dirty="0" err="1"/>
              <a:t>Sheety</a:t>
            </a:r>
            <a:endParaRPr lang="en-US" sz="1400" dirty="0"/>
          </a:p>
          <a:p>
            <a:pPr marL="0" indent="0">
              <a:buNone/>
              <a:defRPr sz="1100"/>
            </a:pPr>
            <a:r>
              <a:rPr lang="en-US" sz="1400" b="1" dirty="0"/>
              <a:t>                                                                                   </a:t>
            </a:r>
            <a:endParaRPr sz="1400" b="1" dirty="0"/>
          </a:p>
        </p:txBody>
      </p:sp>
      <p:sp>
        <p:nvSpPr>
          <p:cNvPr id="105" name="Oval 650"/>
          <p:cNvSpPr/>
          <p:nvPr/>
        </p:nvSpPr>
        <p:spPr>
          <a:xfrm>
            <a:off x="10420569" y="1364732"/>
            <a:ext cx="947489" cy="921787"/>
          </a:xfrm>
          <a:prstGeom prst="ellipse">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06" name="Arc 468"/>
          <p:cNvSpPr/>
          <p:nvPr/>
        </p:nvSpPr>
        <p:spPr>
          <a:xfrm rot="4759070" flipV="1">
            <a:off x="5896042" y="1918749"/>
            <a:ext cx="1820521" cy="115724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254" y="0"/>
                  <a:pt x="17673" y="8419"/>
                  <a:pt x="21600" y="21600"/>
                </a:cubicBezTo>
              </a:path>
            </a:pathLst>
          </a:custGeom>
          <a:ln w="127000" cap="rnd">
            <a:solidFill>
              <a:schemeClr val="accent4"/>
            </a:solidFill>
            <a:prstDash val="dash"/>
            <a:miter/>
          </a:ln>
        </p:spPr>
        <p:txBody>
          <a:bodyPr lIns="45719" rIns="45719" anchor="ctr"/>
          <a:lstStyle/>
          <a:p>
            <a:pPr algn="ctr"/>
            <a:endParaRPr/>
          </a:p>
        </p:txBody>
      </p:sp>
      <p:pic>
        <p:nvPicPr>
          <p:cNvPr id="107" name="Picture 4" descr="Picture 4"/>
          <p:cNvPicPr>
            <a:picLocks noChangeAspect="1"/>
          </p:cNvPicPr>
          <p:nvPr/>
        </p:nvPicPr>
        <p:blipFill>
          <a:blip r:embed="rId2"/>
          <a:srcRect t="6229" r="3" b="8298"/>
          <a:stretch>
            <a:fillRect/>
          </a:stretch>
        </p:blipFill>
        <p:spPr>
          <a:xfrm>
            <a:off x="0" y="-415341"/>
            <a:ext cx="3519091" cy="2216709"/>
          </a:xfrm>
          <a:custGeom>
            <a:avLst/>
            <a:gdLst/>
            <a:ahLst/>
            <a:cxnLst>
              <a:cxn ang="0">
                <a:pos x="wd2" y="hd2"/>
              </a:cxn>
              <a:cxn ang="5400000">
                <a:pos x="wd2" y="hd2"/>
              </a:cxn>
              <a:cxn ang="10800000">
                <a:pos x="wd2" y="hd2"/>
              </a:cxn>
              <a:cxn ang="16200000">
                <a:pos x="wd2" y="hd2"/>
              </a:cxn>
            </a:cxnLst>
            <a:rect l="0" t="0" r="r" b="b"/>
            <a:pathLst>
              <a:path w="21600" h="21600" extrusionOk="0">
                <a:moveTo>
                  <a:pt x="3191" y="0"/>
                </a:moveTo>
                <a:lnTo>
                  <a:pt x="3164" y="28"/>
                </a:lnTo>
                <a:cubicBezTo>
                  <a:pt x="1210" y="2315"/>
                  <a:pt x="0" y="5474"/>
                  <a:pt x="0" y="8963"/>
                </a:cubicBezTo>
                <a:cubicBezTo>
                  <a:pt x="0" y="15942"/>
                  <a:pt x="4836" y="21600"/>
                  <a:pt x="10801" y="21600"/>
                </a:cubicBezTo>
                <a:cubicBezTo>
                  <a:pt x="16750" y="21600"/>
                  <a:pt x="21573" y="15972"/>
                  <a:pt x="21600" y="9020"/>
                </a:cubicBezTo>
                <a:lnTo>
                  <a:pt x="21600" y="8906"/>
                </a:lnTo>
                <a:cubicBezTo>
                  <a:pt x="21587" y="5440"/>
                  <a:pt x="20382" y="2303"/>
                  <a:pt x="18438" y="28"/>
                </a:cubicBezTo>
                <a:lnTo>
                  <a:pt x="18411" y="0"/>
                </a:lnTo>
                <a:lnTo>
                  <a:pt x="3191" y="0"/>
                </a:lnTo>
                <a:close/>
              </a:path>
            </a:pathLst>
          </a:custGeom>
          <a:ln w="12700">
            <a:miter lim="400000"/>
          </a:ln>
        </p:spPr>
      </p:pic>
      <p:pic>
        <p:nvPicPr>
          <p:cNvPr id="3" name="Picture 2">
            <a:extLst>
              <a:ext uri="{FF2B5EF4-FFF2-40B4-BE49-F238E27FC236}">
                <a16:creationId xmlns:a16="http://schemas.microsoft.com/office/drawing/2014/main" id="{A50C7A85-94EB-3B00-9E89-AFAC8449A0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5521" y="34744"/>
            <a:ext cx="2133600" cy="132998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EBCDD-BAC4-714D-2A15-7E24DC0F008B}"/>
              </a:ext>
            </a:extLst>
          </p:cNvPr>
          <p:cNvSpPr>
            <a:spLocks noGrp="1"/>
          </p:cNvSpPr>
          <p:nvPr>
            <p:ph type="title"/>
          </p:nvPr>
        </p:nvSpPr>
        <p:spPr/>
        <p:txBody>
          <a:bodyPr>
            <a:normAutofit/>
          </a:bodyPr>
          <a:lstStyle/>
          <a:p>
            <a:r>
              <a:rPr lang="en-IN" sz="2000" dirty="0"/>
              <a:t>Reorder mode(orange mode):</a:t>
            </a:r>
          </a:p>
        </p:txBody>
      </p:sp>
      <p:pic>
        <p:nvPicPr>
          <p:cNvPr id="5" name="Content Placeholder 4">
            <a:extLst>
              <a:ext uri="{FF2B5EF4-FFF2-40B4-BE49-F238E27FC236}">
                <a16:creationId xmlns:a16="http://schemas.microsoft.com/office/drawing/2014/main" id="{26F7C79F-7976-ED84-8C0E-169950FC7B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07928" y="1978243"/>
            <a:ext cx="2876550" cy="1450757"/>
          </a:xfrm>
        </p:spPr>
      </p:pic>
      <p:sp>
        <p:nvSpPr>
          <p:cNvPr id="9" name="TextBox 8">
            <a:extLst>
              <a:ext uri="{FF2B5EF4-FFF2-40B4-BE49-F238E27FC236}">
                <a16:creationId xmlns:a16="http://schemas.microsoft.com/office/drawing/2014/main" id="{4447FE86-84D0-0D14-EA2A-C76A5BD5E2E3}"/>
              </a:ext>
            </a:extLst>
          </p:cNvPr>
          <p:cNvSpPr txBox="1"/>
          <p:nvPr/>
        </p:nvSpPr>
        <p:spPr>
          <a:xfrm>
            <a:off x="1389888" y="4087368"/>
            <a:ext cx="9025128" cy="646331"/>
          </a:xfrm>
          <a:prstGeom prst="rect">
            <a:avLst/>
          </a:prstGeom>
          <a:noFill/>
        </p:spPr>
        <p:txBody>
          <a:bodyPr wrap="square">
            <a:spAutoFit/>
          </a:bodyPr>
          <a:lstStyle/>
          <a:p>
            <a:r>
              <a:rPr lang="en-US" dirty="0"/>
              <a:t>Humidity , temperature and smoke levels indicate approaching danger. Sends data to local and central forest authorities.</a:t>
            </a:r>
            <a:endParaRPr lang="en-IN" dirty="0"/>
          </a:p>
        </p:txBody>
      </p:sp>
    </p:spTree>
    <p:extLst>
      <p:ext uri="{BB962C8B-B14F-4D97-AF65-F5344CB8AC3E}">
        <p14:creationId xmlns:p14="http://schemas.microsoft.com/office/powerpoint/2010/main" val="2350349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F1B2-76BD-7DAD-EF30-50D1F547A4E5}"/>
              </a:ext>
            </a:extLst>
          </p:cNvPr>
          <p:cNvSpPr>
            <a:spLocks noGrp="1"/>
          </p:cNvSpPr>
          <p:nvPr>
            <p:ph type="title"/>
          </p:nvPr>
        </p:nvSpPr>
        <p:spPr/>
        <p:txBody>
          <a:bodyPr>
            <a:normAutofit/>
          </a:bodyPr>
          <a:lstStyle/>
          <a:p>
            <a:r>
              <a:rPr lang="en-IN" sz="2000" dirty="0"/>
              <a:t>Danger mode(red mode):</a:t>
            </a:r>
          </a:p>
        </p:txBody>
      </p:sp>
      <p:pic>
        <p:nvPicPr>
          <p:cNvPr id="5" name="Content Placeholder 4">
            <a:extLst>
              <a:ext uri="{FF2B5EF4-FFF2-40B4-BE49-F238E27FC236}">
                <a16:creationId xmlns:a16="http://schemas.microsoft.com/office/drawing/2014/main" id="{48A3387F-E7A3-DFA9-5ED4-651780A7F2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7786" y="2325717"/>
            <a:ext cx="2679478" cy="1450756"/>
          </a:xfrm>
        </p:spPr>
      </p:pic>
      <p:sp>
        <p:nvSpPr>
          <p:cNvPr id="7" name="TextBox 6">
            <a:extLst>
              <a:ext uri="{FF2B5EF4-FFF2-40B4-BE49-F238E27FC236}">
                <a16:creationId xmlns:a16="http://schemas.microsoft.com/office/drawing/2014/main" id="{4E8BDFD9-723E-066C-4DE1-023DFE9ED42D}"/>
              </a:ext>
            </a:extLst>
          </p:cNvPr>
          <p:cNvSpPr txBox="1"/>
          <p:nvPr/>
        </p:nvSpPr>
        <p:spPr>
          <a:xfrm>
            <a:off x="594360" y="4096512"/>
            <a:ext cx="10643616" cy="1200329"/>
          </a:xfrm>
          <a:prstGeom prst="rect">
            <a:avLst/>
          </a:prstGeom>
          <a:noFill/>
        </p:spPr>
        <p:txBody>
          <a:bodyPr wrap="square">
            <a:spAutoFit/>
          </a:bodyPr>
          <a:lstStyle/>
          <a:p>
            <a:pPr marL="914400" lvl="2" indent="0">
              <a:buNone/>
            </a:pPr>
            <a:r>
              <a:rPr lang="en-US" dirty="0"/>
              <a:t>Humidity, smoke and temperature levels indicate that the forest has caught fire, and the alert message is sent to local and central forest authorities including the weather forecast department. </a:t>
            </a:r>
          </a:p>
          <a:p>
            <a:pPr marL="914400" lvl="2" indent="0">
              <a:buNone/>
            </a:pPr>
            <a:endParaRPr lang="en-US" dirty="0"/>
          </a:p>
          <a:p>
            <a:pPr marL="914400" lvl="2" indent="0">
              <a:buNone/>
            </a:pPr>
            <a:r>
              <a:rPr lang="en-US" dirty="0"/>
              <a:t>The further actions are taken care by the departments to ensure minimum loss during forest fire.</a:t>
            </a:r>
          </a:p>
        </p:txBody>
      </p:sp>
    </p:spTree>
    <p:extLst>
      <p:ext uri="{BB962C8B-B14F-4D97-AF65-F5344CB8AC3E}">
        <p14:creationId xmlns:p14="http://schemas.microsoft.com/office/powerpoint/2010/main" val="2665092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3"/>
          <p:cNvSpPr/>
          <p:nvPr/>
        </p:nvSpPr>
        <p:spPr>
          <a:xfrm>
            <a:off x="0" y="0"/>
            <a:ext cx="12192000"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pic>
        <p:nvPicPr>
          <p:cNvPr id="111" name="Picture 48" descr="Picture 48"/>
          <p:cNvPicPr>
            <a:picLocks noChangeAspect="1"/>
          </p:cNvPicPr>
          <p:nvPr/>
        </p:nvPicPr>
        <p:blipFill>
          <a:blip r:embed="rId2"/>
          <a:srcRect t="9091" r="23298"/>
          <a:stretch>
            <a:fillRect/>
          </a:stretch>
        </p:blipFill>
        <p:spPr>
          <a:xfrm>
            <a:off x="3523487" y="9"/>
            <a:ext cx="8668514" cy="6857992"/>
          </a:xfrm>
          <a:prstGeom prst="rect">
            <a:avLst/>
          </a:prstGeom>
          <a:ln w="12700">
            <a:miter lim="400000"/>
          </a:ln>
        </p:spPr>
      </p:pic>
      <p:sp>
        <p:nvSpPr>
          <p:cNvPr id="112" name="Rectangle 55"/>
          <p:cNvSpPr/>
          <p:nvPr/>
        </p:nvSpPr>
        <p:spPr>
          <a:xfrm>
            <a:off x="3" y="0"/>
            <a:ext cx="9339206" cy="6858000"/>
          </a:xfrm>
          <a:prstGeom prst="rect">
            <a:avLst/>
          </a:prstGeom>
          <a:gradFill>
            <a:gsLst>
              <a:gs pos="0">
                <a:srgbClr val="000000">
                  <a:alpha val="0"/>
                </a:srgbClr>
              </a:gs>
              <a:gs pos="33000">
                <a:srgbClr val="000000">
                  <a:alpha val="64000"/>
                </a:srgbClr>
              </a:gs>
              <a:gs pos="58000">
                <a:srgbClr val="000000"/>
              </a:gs>
              <a:gs pos="100000">
                <a:srgbClr val="000000"/>
              </a:gs>
            </a:gsLst>
            <a:lin ang="10800000"/>
          </a:gradFill>
          <a:ln w="12700">
            <a:miter lim="400000"/>
          </a:ln>
        </p:spPr>
        <p:txBody>
          <a:bodyPr lIns="45719" rIns="45719" anchor="ctr"/>
          <a:lstStyle/>
          <a:p>
            <a:pPr algn="ctr">
              <a:defRPr>
                <a:solidFill>
                  <a:srgbClr val="FFFFFF"/>
                </a:solidFill>
              </a:defRPr>
            </a:pPr>
            <a:endParaRPr/>
          </a:p>
        </p:txBody>
      </p:sp>
      <p:sp>
        <p:nvSpPr>
          <p:cNvPr id="113" name="Title 1"/>
          <p:cNvSpPr txBox="1">
            <a:spLocks noGrp="1"/>
          </p:cNvSpPr>
          <p:nvPr>
            <p:ph type="title"/>
          </p:nvPr>
        </p:nvSpPr>
        <p:spPr>
          <a:xfrm>
            <a:off x="477981" y="1122362"/>
            <a:ext cx="3980690" cy="3998278"/>
          </a:xfrm>
          <a:prstGeom prst="rect">
            <a:avLst/>
          </a:prstGeom>
        </p:spPr>
        <p:txBody>
          <a:bodyPr anchor="b"/>
          <a:lstStyle>
            <a:lvl1pPr>
              <a:defRPr sz="3700">
                <a:solidFill>
                  <a:srgbClr val="FFFFFF"/>
                </a:solidFill>
              </a:defRPr>
            </a:lvl1pPr>
          </a:lstStyle>
          <a:p>
            <a:r>
              <a:rPr dirty="0"/>
              <a:t>PREDICTION OF FOREST FIRE BASED ON HUMIDITY,SMOKE AND TEMEPERATURE</a:t>
            </a:r>
          </a:p>
        </p:txBody>
      </p:sp>
      <p:sp>
        <p:nvSpPr>
          <p:cNvPr id="114" name="Rectangle 57"/>
          <p:cNvSpPr/>
          <p:nvPr/>
        </p:nvSpPr>
        <p:spPr>
          <a:xfrm rot="5400000">
            <a:off x="759920" y="346790"/>
            <a:ext cx="146306" cy="704089"/>
          </a:xfrm>
          <a:prstGeom prst="rect">
            <a:avLst/>
          </a:prstGeom>
          <a:solidFill>
            <a:schemeClr val="accent2"/>
          </a:solidFill>
          <a:ln w="12700">
            <a:miter lim="400000"/>
          </a:ln>
        </p:spPr>
        <p:txBody>
          <a:bodyPr lIns="45719" rIns="45719" anchor="ctr"/>
          <a:lstStyle/>
          <a:p>
            <a:pPr algn="ctr">
              <a:defRPr>
                <a:solidFill>
                  <a:srgbClr val="FFFFFF"/>
                </a:solidFill>
              </a:defRPr>
            </a:pPr>
            <a:endParaRPr/>
          </a:p>
        </p:txBody>
      </p:sp>
      <p:sp>
        <p:nvSpPr>
          <p:cNvPr id="115" name="Rectangle 59"/>
          <p:cNvSpPr/>
          <p:nvPr/>
        </p:nvSpPr>
        <p:spPr>
          <a:xfrm>
            <a:off x="481028" y="4546920"/>
            <a:ext cx="3977642" cy="18289"/>
          </a:xfrm>
          <a:prstGeom prst="rect">
            <a:avLst/>
          </a:prstGeom>
          <a:solidFill>
            <a:srgbClr val="000000"/>
          </a:solidFill>
          <a:ln w="12700">
            <a:miter lim="400000"/>
          </a:ln>
        </p:spPr>
        <p:txBody>
          <a:bodyPr lIns="45719" rIns="45719" anchor="ctr"/>
          <a:lstStyle/>
          <a:p>
            <a:pPr algn="ctr">
              <a:defRPr>
                <a:solidFill>
                  <a:srgbClr val="FFFFFF"/>
                </a:solidFill>
              </a:defRPr>
            </a:pPr>
            <a:endParaRPr/>
          </a:p>
        </p:txBody>
      </p:sp>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1000"/>
                                  </p:stCondLst>
                                  <p:iterate>
                                    <p:tmAbs val="0"/>
                                  </p:iterate>
                                  <p:childTnLst>
                                    <p:set>
                                      <p:cBhvr>
                                        <p:cTn id="6" fill="hold"/>
                                        <p:tgtEl>
                                          <p:spTgt spid="113"/>
                                        </p:tgtEl>
                                        <p:attrNameLst>
                                          <p:attrName>style.visibility</p:attrName>
                                        </p:attrNameLst>
                                      </p:cBhvr>
                                      <p:to>
                                        <p:strVal val="visible"/>
                                      </p:to>
                                    </p:set>
                                    <p:animEffect transition="in" filter="fade">
                                      <p:cBhvr>
                                        <p:cTn id="7" dur="7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Footer Placeholder 3"/>
          <p:cNvSpPr txBox="1"/>
          <p:nvPr/>
        </p:nvSpPr>
        <p:spPr>
          <a:xfrm>
            <a:off x="2690731" y="6356350"/>
            <a:ext cx="3854397" cy="365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lgn="ctr">
              <a:spcBef>
                <a:spcPts val="600"/>
              </a:spcBef>
              <a:defRPr sz="1200">
                <a:solidFill>
                  <a:srgbClr val="808080"/>
                </a:solidFill>
              </a:defRPr>
            </a:lvl1pPr>
          </a:lstStyle>
          <a:p>
            <a:r>
              <a:t>Sample Footer Text</a:t>
            </a:r>
          </a:p>
        </p:txBody>
      </p:sp>
      <p:sp>
        <p:nvSpPr>
          <p:cNvPr id="118" name="Rectangle 46"/>
          <p:cNvSpPr/>
          <p:nvPr/>
        </p:nvSpPr>
        <p:spPr>
          <a:xfrm>
            <a:off x="0" y="0"/>
            <a:ext cx="12192000" cy="6858000"/>
          </a:xfrm>
          <a:prstGeom prst="rect">
            <a:avLst/>
          </a:prstGeom>
          <a:solidFill>
            <a:srgbClr val="0D0D0D"/>
          </a:solidFill>
          <a:ln w="12700">
            <a:miter lim="400000"/>
          </a:ln>
        </p:spPr>
        <p:txBody>
          <a:bodyPr lIns="45719" rIns="45719" anchor="ctr"/>
          <a:lstStyle/>
          <a:p>
            <a:pPr algn="ctr">
              <a:defRPr>
                <a:solidFill>
                  <a:srgbClr val="FFFFFF"/>
                </a:solidFill>
              </a:defRPr>
            </a:pPr>
            <a:endParaRPr/>
          </a:p>
        </p:txBody>
      </p:sp>
      <p:pic>
        <p:nvPicPr>
          <p:cNvPr id="119" name="Picture 7" descr="Picture 7"/>
          <p:cNvPicPr>
            <a:picLocks noChangeAspect="1"/>
          </p:cNvPicPr>
          <p:nvPr/>
        </p:nvPicPr>
        <p:blipFill>
          <a:blip r:embed="rId2"/>
          <a:srcRect t="15730"/>
          <a:stretch>
            <a:fillRect/>
          </a:stretch>
        </p:blipFill>
        <p:spPr>
          <a:xfrm>
            <a:off x="19" y="9"/>
            <a:ext cx="12191981" cy="6857992"/>
          </a:xfrm>
          <a:prstGeom prst="rect">
            <a:avLst/>
          </a:prstGeom>
          <a:ln w="12700">
            <a:miter lim="400000"/>
          </a:ln>
        </p:spPr>
      </p:pic>
      <p:sp>
        <p:nvSpPr>
          <p:cNvPr id="120" name="Rectangle 47"/>
          <p:cNvSpPr/>
          <p:nvPr/>
        </p:nvSpPr>
        <p:spPr>
          <a:xfrm>
            <a:off x="0" y="0"/>
            <a:ext cx="12192000" cy="6858000"/>
          </a:xfrm>
          <a:prstGeom prst="rect">
            <a:avLst/>
          </a:prstGeom>
          <a:gradFill>
            <a:gsLst>
              <a:gs pos="46000">
                <a:srgbClr val="0D0D0D"/>
              </a:gs>
              <a:gs pos="90000">
                <a:srgbClr val="0D0D0D">
                  <a:alpha val="0"/>
                </a:srgbClr>
              </a:gs>
            </a:gsLst>
          </a:gradFill>
          <a:ln w="12700">
            <a:miter lim="400000"/>
          </a:ln>
        </p:spPr>
        <p:txBody>
          <a:bodyPr lIns="45719" rIns="45719" anchor="ctr"/>
          <a:lstStyle/>
          <a:p>
            <a:pPr algn="ctr">
              <a:defRPr>
                <a:solidFill>
                  <a:srgbClr val="FFFFFF"/>
                </a:solidFill>
              </a:defRPr>
            </a:pPr>
            <a:endParaRPr/>
          </a:p>
        </p:txBody>
      </p:sp>
      <p:sp>
        <p:nvSpPr>
          <p:cNvPr id="121" name="Title 1"/>
          <p:cNvSpPr txBox="1">
            <a:spLocks noGrp="1"/>
          </p:cNvSpPr>
          <p:nvPr>
            <p:ph type="title"/>
          </p:nvPr>
        </p:nvSpPr>
        <p:spPr>
          <a:xfrm>
            <a:off x="1104900" y="251007"/>
            <a:ext cx="4724400" cy="1466457"/>
          </a:xfrm>
          <a:prstGeom prst="rect">
            <a:avLst/>
          </a:prstGeom>
        </p:spPr>
        <p:txBody>
          <a:bodyPr anchor="b"/>
          <a:lstStyle>
            <a:lvl1pPr algn="ctr">
              <a:defRPr>
                <a:solidFill>
                  <a:srgbClr val="FFFFFF"/>
                </a:solidFill>
              </a:defRPr>
            </a:lvl1pPr>
          </a:lstStyle>
          <a:p>
            <a:r>
              <a:t>PROBLEM </a:t>
            </a:r>
          </a:p>
        </p:txBody>
      </p:sp>
      <p:sp>
        <p:nvSpPr>
          <p:cNvPr id="122" name="Content Placeholder 5"/>
          <p:cNvSpPr txBox="1">
            <a:spLocks noGrp="1"/>
          </p:cNvSpPr>
          <p:nvPr>
            <p:ph idx="1"/>
          </p:nvPr>
        </p:nvSpPr>
        <p:spPr>
          <a:xfrm>
            <a:off x="1060937" y="2045137"/>
            <a:ext cx="4724401" cy="3015850"/>
          </a:xfrm>
          <a:prstGeom prst="rect">
            <a:avLst/>
          </a:prstGeom>
        </p:spPr>
        <p:txBody>
          <a:bodyPr/>
          <a:lstStyle>
            <a:lvl1pPr>
              <a:defRPr sz="2400">
                <a:solidFill>
                  <a:srgbClr val="FFFFFF"/>
                </a:solidFill>
              </a:defRPr>
            </a:lvl1pPr>
          </a:lstStyle>
          <a:p>
            <a:r>
              <a:t>Forest fires are a major problem around the world, causing widespread damage and destruction Traditional methods of detection and prevention are often insufficient, leading To devastating consequences.</a:t>
            </a:r>
          </a:p>
        </p:txBody>
      </p:sp>
      <p:sp>
        <p:nvSpPr>
          <p:cNvPr id="123" name="Date Placeholder 2"/>
          <p:cNvSpPr txBox="1"/>
          <p:nvPr/>
        </p:nvSpPr>
        <p:spPr>
          <a:xfrm>
            <a:off x="883920" y="6356350"/>
            <a:ext cx="1589167" cy="3651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lvl1pPr>
              <a:spcBef>
                <a:spcPts val="600"/>
              </a:spcBef>
              <a:defRPr sz="1200">
                <a:solidFill>
                  <a:srgbClr val="808080"/>
                </a:solidFill>
              </a:defRPr>
            </a:lvl1pPr>
          </a:lstStyle>
          <a:p>
            <a:r>
              <a:t>10/8/2023</a:t>
            </a:r>
          </a:p>
        </p:txBody>
      </p:sp>
      <p:sp>
        <p:nvSpPr>
          <p:cNvPr id="124" name="Rectangle 45"/>
          <p:cNvSpPr/>
          <p:nvPr/>
        </p:nvSpPr>
        <p:spPr>
          <a:xfrm>
            <a:off x="126205" y="115192"/>
            <a:ext cx="11939590" cy="6627616"/>
          </a:xfrm>
          <a:prstGeom prst="rect">
            <a:avLst/>
          </a:prstGeom>
          <a:ln w="12700">
            <a:solidFill>
              <a:schemeClr val="accent2"/>
            </a:solidFill>
            <a:miter/>
          </a:ln>
        </p:spPr>
        <p:txBody>
          <a:bodyPr lIns="45719" rIns="45719" anchor="ctr"/>
          <a:lstStyle/>
          <a:p>
            <a:pPr algn="ctr">
              <a:defRPr>
                <a:solidFill>
                  <a:srgbClr val="FFFFFF"/>
                </a:solidFill>
              </a:defRPr>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E91A-EFD9-2D2A-9FF7-122CFACD8DD4}"/>
              </a:ext>
            </a:extLst>
          </p:cNvPr>
          <p:cNvSpPr>
            <a:spLocks noGrp="1"/>
          </p:cNvSpPr>
          <p:nvPr>
            <p:ph type="title"/>
          </p:nvPr>
        </p:nvSpPr>
        <p:spPr/>
        <p:txBody>
          <a:bodyPr/>
          <a:lstStyle/>
          <a:p>
            <a:r>
              <a:rPr lang="en-IN" dirty="0"/>
              <a:t>Steps taken to Solution</a:t>
            </a:r>
          </a:p>
        </p:txBody>
      </p:sp>
      <p:sp>
        <p:nvSpPr>
          <p:cNvPr id="3" name="Text Placeholder 2">
            <a:extLst>
              <a:ext uri="{FF2B5EF4-FFF2-40B4-BE49-F238E27FC236}">
                <a16:creationId xmlns:a16="http://schemas.microsoft.com/office/drawing/2014/main" id="{5C430121-4C03-CBFE-AADB-3D0B56509DC1}"/>
              </a:ext>
            </a:extLst>
          </p:cNvPr>
          <p:cNvSpPr>
            <a:spLocks noGrp="1"/>
          </p:cNvSpPr>
          <p:nvPr>
            <p:ph idx="1"/>
          </p:nvPr>
        </p:nvSpPr>
        <p:spPr/>
        <p:txBody>
          <a:bodyPr/>
          <a:lstStyle/>
          <a:p>
            <a:pPr>
              <a:buFont typeface="Arial" panose="020B0604020202020204" pitchFamily="34" charset="0"/>
              <a:buChar char="•"/>
            </a:pPr>
            <a:r>
              <a:rPr lang="en-IN" b="1" dirty="0"/>
              <a:t>Identifying the forest area: </a:t>
            </a:r>
          </a:p>
          <a:p>
            <a:pPr marL="0" indent="0">
              <a:buNone/>
            </a:pPr>
            <a:r>
              <a:rPr lang="en-IN" dirty="0"/>
              <a:t>			</a:t>
            </a:r>
            <a:r>
              <a:rPr lang="en-US" sz="2000" dirty="0"/>
              <a:t>Aerial photographs, taken from aircraft or drones, can provide high-resolution images of forested areas and may be useful for identification and monitoring.</a:t>
            </a:r>
            <a:endParaRPr lang="en-IN" sz="2000" dirty="0"/>
          </a:p>
        </p:txBody>
      </p:sp>
      <p:pic>
        <p:nvPicPr>
          <p:cNvPr id="5" name="Picture 4">
            <a:extLst>
              <a:ext uri="{FF2B5EF4-FFF2-40B4-BE49-F238E27FC236}">
                <a16:creationId xmlns:a16="http://schemas.microsoft.com/office/drawing/2014/main" id="{D4370981-9765-0FFC-9D65-C0174821D0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304" y="3528060"/>
            <a:ext cx="4709160" cy="2132076"/>
          </a:xfrm>
          <a:prstGeom prst="rect">
            <a:avLst/>
          </a:prstGeom>
        </p:spPr>
      </p:pic>
    </p:spTree>
    <p:extLst>
      <p:ext uri="{BB962C8B-B14F-4D97-AF65-F5344CB8AC3E}">
        <p14:creationId xmlns:p14="http://schemas.microsoft.com/office/powerpoint/2010/main" val="1733288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CEBF33-5120-F599-66F9-1ACD36C85514}"/>
              </a:ext>
            </a:extLst>
          </p:cNvPr>
          <p:cNvSpPr>
            <a:spLocks noGrp="1"/>
          </p:cNvSpPr>
          <p:nvPr>
            <p:ph idx="1"/>
          </p:nvPr>
        </p:nvSpPr>
        <p:spPr>
          <a:xfrm>
            <a:off x="1066800" y="1197864"/>
            <a:ext cx="10058400" cy="4791456"/>
          </a:xfrm>
        </p:spPr>
        <p:txBody>
          <a:bodyPr/>
          <a:lstStyle/>
          <a:p>
            <a:pPr>
              <a:buFont typeface="Arial" panose="020B0604020202020204" pitchFamily="34" charset="0"/>
              <a:buChar char="•"/>
            </a:pPr>
            <a:r>
              <a:rPr lang="en-IN" b="1" dirty="0"/>
              <a:t>Choose the range of sensors:</a:t>
            </a:r>
          </a:p>
          <a:p>
            <a:pPr>
              <a:buFont typeface="Arial" panose="020B0604020202020204" pitchFamily="34" charset="0"/>
              <a:buChar char="•"/>
            </a:pPr>
            <a:endParaRPr lang="en-IN" b="1" dirty="0"/>
          </a:p>
          <a:p>
            <a:pPr marL="1071400" lvl="6" indent="0">
              <a:buNone/>
            </a:pPr>
            <a:r>
              <a:rPr lang="en-IN" b="1" dirty="0"/>
              <a:t>		</a:t>
            </a:r>
            <a:r>
              <a:rPr lang="en-US" sz="2000" dirty="0"/>
              <a:t>First, understand the range of values you need to measure. For example, if you are measuring temperature, consider the expected minimum and maximum temperatures in your application.</a:t>
            </a:r>
            <a:r>
              <a:rPr lang="en-IN" b="1" dirty="0"/>
              <a:t>	</a:t>
            </a:r>
          </a:p>
          <a:p>
            <a:pPr marL="1071400" lvl="6" indent="0">
              <a:buNone/>
            </a:pPr>
            <a:endParaRPr lang="en-IN" b="1" dirty="0"/>
          </a:p>
          <a:p>
            <a:pPr marL="1071400" lvl="6" indent="0">
              <a:buNone/>
            </a:pPr>
            <a:r>
              <a:rPr lang="en-US" sz="2000" dirty="0"/>
              <a:t>Consider the dynamic range of your measurement. This refers to the difference between the smallest and largest values you need to measure. Ensure that the sensor's range covers this dynamic range adequately.</a:t>
            </a:r>
          </a:p>
          <a:p>
            <a:pPr marL="1071400" lvl="6" indent="0">
              <a:buNone/>
            </a:pPr>
            <a:endParaRPr lang="en-US" sz="2000" b="1" dirty="0"/>
          </a:p>
          <a:p>
            <a:pPr marL="1071400" lvl="6" indent="0">
              <a:buNone/>
            </a:pPr>
            <a:r>
              <a:rPr lang="en-IN" b="1" dirty="0"/>
              <a:t>	</a:t>
            </a:r>
          </a:p>
          <a:p>
            <a:pPr marL="201168" lvl="1" indent="0">
              <a:buNone/>
            </a:pPr>
            <a:r>
              <a:rPr lang="en-IN" b="1" dirty="0"/>
              <a:t>			</a:t>
            </a:r>
          </a:p>
          <a:p>
            <a:pPr lvl="8"/>
            <a:endParaRPr lang="en-IN" b="1" dirty="0"/>
          </a:p>
        </p:txBody>
      </p:sp>
      <p:pic>
        <p:nvPicPr>
          <p:cNvPr id="4" name="Picture 7" descr="Picture 7">
            <a:extLst>
              <a:ext uri="{FF2B5EF4-FFF2-40B4-BE49-F238E27FC236}">
                <a16:creationId xmlns:a16="http://schemas.microsoft.com/office/drawing/2014/main" id="{A326FB3C-219C-84B3-23C7-BA34EF5DE1EA}"/>
              </a:ext>
            </a:extLst>
          </p:cNvPr>
          <p:cNvPicPr>
            <a:picLocks noChangeAspect="1"/>
          </p:cNvPicPr>
          <p:nvPr/>
        </p:nvPicPr>
        <p:blipFill>
          <a:blip r:embed="rId2"/>
          <a:stretch>
            <a:fillRect/>
          </a:stretch>
        </p:blipFill>
        <p:spPr>
          <a:xfrm>
            <a:off x="7431532" y="3959352"/>
            <a:ext cx="2846324" cy="2231136"/>
          </a:xfrm>
          <a:prstGeom prst="rect">
            <a:avLst/>
          </a:prstGeom>
          <a:ln w="12700">
            <a:miter lim="400000"/>
          </a:ln>
        </p:spPr>
      </p:pic>
    </p:spTree>
    <p:extLst>
      <p:ext uri="{BB962C8B-B14F-4D97-AF65-F5344CB8AC3E}">
        <p14:creationId xmlns:p14="http://schemas.microsoft.com/office/powerpoint/2010/main" val="1016779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95CF-4327-A95D-3231-BE8F3456DEC4}"/>
              </a:ext>
            </a:extLst>
          </p:cNvPr>
          <p:cNvSpPr>
            <a:spLocks noGrp="1"/>
          </p:cNvSpPr>
          <p:nvPr>
            <p:ph type="title"/>
          </p:nvPr>
        </p:nvSpPr>
        <p:spPr/>
        <p:txBody>
          <a:bodyPr/>
          <a:lstStyle/>
          <a:p>
            <a:r>
              <a:rPr lang="en-IN" dirty="0"/>
              <a:t>To calculate Area into segments</a:t>
            </a:r>
          </a:p>
        </p:txBody>
      </p:sp>
      <p:sp>
        <p:nvSpPr>
          <p:cNvPr id="3" name="Content Placeholder 2">
            <a:extLst>
              <a:ext uri="{FF2B5EF4-FFF2-40B4-BE49-F238E27FC236}">
                <a16:creationId xmlns:a16="http://schemas.microsoft.com/office/drawing/2014/main" id="{8A4C8D4F-753A-E001-A524-DBC577C964B7}"/>
              </a:ext>
            </a:extLst>
          </p:cNvPr>
          <p:cNvSpPr>
            <a:spLocks noGrp="1"/>
          </p:cNvSpPr>
          <p:nvPr>
            <p:ph idx="1"/>
          </p:nvPr>
        </p:nvSpPr>
        <p:spPr/>
        <p:txBody>
          <a:bodyPr/>
          <a:lstStyle/>
          <a:p>
            <a:endParaRPr lang="en-US" dirty="0"/>
          </a:p>
          <a:p>
            <a:r>
              <a:rPr lang="en-US" dirty="0"/>
              <a:t>Ex:</a:t>
            </a:r>
            <a:r>
              <a:rPr lang="en-US" dirty="0">
                <a:latin typeface="Calibri Light"/>
                <a:ea typeface="Calibri Light"/>
                <a:cs typeface="Calibri Light"/>
                <a:sym typeface="Calibri Light"/>
              </a:rPr>
              <a:t> </a:t>
            </a:r>
            <a:r>
              <a:rPr lang="en-US" b="1" dirty="0">
                <a:latin typeface="Calibri Light"/>
                <a:ea typeface="Calibri Light"/>
                <a:cs typeface="Calibri Light"/>
                <a:sym typeface="Calibri Light"/>
              </a:rPr>
              <a:t>Segments = Total area / Range of sensor.</a:t>
            </a:r>
            <a:endParaRPr lang="en-US" b="1" dirty="0"/>
          </a:p>
          <a:p>
            <a:r>
              <a:rPr lang="en-IN" dirty="0"/>
              <a:t>     Segments = 10000 sqm/500sqm</a:t>
            </a:r>
          </a:p>
          <a:p>
            <a:r>
              <a:rPr lang="en-IN" sz="2000" dirty="0"/>
              <a:t>                         =200</a:t>
            </a:r>
          </a:p>
          <a:p>
            <a:pPr lvl="1"/>
            <a:endParaRPr lang="en-IN" dirty="0"/>
          </a:p>
        </p:txBody>
      </p:sp>
      <p:graphicFrame>
        <p:nvGraphicFramePr>
          <p:cNvPr id="6" name="Content Placeholder 4">
            <a:extLst>
              <a:ext uri="{FF2B5EF4-FFF2-40B4-BE49-F238E27FC236}">
                <a16:creationId xmlns:a16="http://schemas.microsoft.com/office/drawing/2014/main" id="{B5D98EE7-1477-06CE-8067-601AA4C5A5C8}"/>
              </a:ext>
            </a:extLst>
          </p:cNvPr>
          <p:cNvGraphicFramePr/>
          <p:nvPr>
            <p:extLst>
              <p:ext uri="{D42A27DB-BD31-4B8C-83A1-F6EECF244321}">
                <p14:modId xmlns:p14="http://schemas.microsoft.com/office/powerpoint/2010/main" val="196424681"/>
              </p:ext>
            </p:extLst>
          </p:nvPr>
        </p:nvGraphicFramePr>
        <p:xfrm>
          <a:off x="6492240" y="2304288"/>
          <a:ext cx="4602480" cy="1691640"/>
        </p:xfrm>
        <a:graphic>
          <a:graphicData uri="http://schemas.openxmlformats.org/drawingml/2006/table">
            <a:tbl>
              <a:tblPr firstRow="1" bandRow="1">
                <a:tableStyleId>{4C3C2611-4C71-4FC5-86AE-919BDF0F9419}</a:tableStyleId>
              </a:tblPr>
              <a:tblGrid>
                <a:gridCol w="2301240">
                  <a:extLst>
                    <a:ext uri="{9D8B030D-6E8A-4147-A177-3AD203B41FA5}">
                      <a16:colId xmlns:a16="http://schemas.microsoft.com/office/drawing/2014/main" val="20000"/>
                    </a:ext>
                  </a:extLst>
                </a:gridCol>
                <a:gridCol w="2301240">
                  <a:extLst>
                    <a:ext uri="{9D8B030D-6E8A-4147-A177-3AD203B41FA5}">
                      <a16:colId xmlns:a16="http://schemas.microsoft.com/office/drawing/2014/main" val="20001"/>
                    </a:ext>
                  </a:extLst>
                </a:gridCol>
              </a:tblGrid>
              <a:tr h="422910">
                <a:tc>
                  <a:txBody>
                    <a:bodyPr/>
                    <a:lstStyle/>
                    <a:p>
                      <a:pPr algn="l">
                        <a:defRPr sz="1800" b="0">
                          <a:solidFill>
                            <a:srgbClr val="000000"/>
                          </a:solidFill>
                        </a:defRPr>
                      </a:pPr>
                      <a:r>
                        <a:rPr b="1" dirty="0">
                          <a:solidFill>
                            <a:srgbClr val="FFFFFF"/>
                          </a:solidFill>
                        </a:rPr>
                        <a:t>Maximum range </a:t>
                      </a:r>
                    </a:p>
                  </a:txBody>
                  <a:tcPr marL="45720" marR="45720" horzOverflow="overflow"/>
                </a:tc>
                <a:tc>
                  <a:txBody>
                    <a:bodyPr/>
                    <a:lstStyle/>
                    <a:p>
                      <a:pPr algn="l">
                        <a:defRPr sz="1800" b="0">
                          <a:solidFill>
                            <a:srgbClr val="000000"/>
                          </a:solidFill>
                        </a:defRPr>
                      </a:pPr>
                      <a:r>
                        <a:rPr b="1">
                          <a:solidFill>
                            <a:srgbClr val="FFFFFF"/>
                          </a:solidFill>
                        </a:rPr>
                        <a:t>Degree</a:t>
                      </a:r>
                    </a:p>
                  </a:txBody>
                  <a:tcPr marL="45720" marR="45720" horzOverflow="overflow"/>
                </a:tc>
                <a:extLst>
                  <a:ext uri="{0D108BD9-81ED-4DB2-BD59-A6C34878D82A}">
                    <a16:rowId xmlns:a16="http://schemas.microsoft.com/office/drawing/2014/main" val="10000"/>
                  </a:ext>
                </a:extLst>
              </a:tr>
              <a:tr h="422910">
                <a:tc>
                  <a:txBody>
                    <a:bodyPr/>
                    <a:lstStyle/>
                    <a:p>
                      <a:pPr algn="l">
                        <a:defRPr sz="1800"/>
                      </a:pPr>
                      <a:r>
                        <a:t>Humidity</a:t>
                      </a:r>
                    </a:p>
                  </a:txBody>
                  <a:tcPr marL="45720" marR="45720" horzOverflow="overflow"/>
                </a:tc>
                <a:tc>
                  <a:txBody>
                    <a:bodyPr/>
                    <a:lstStyle/>
                    <a:p>
                      <a:pPr algn="l">
                        <a:defRPr sz="1800"/>
                      </a:pPr>
                      <a:r>
                        <a:t>30</a:t>
                      </a:r>
                    </a:p>
                  </a:txBody>
                  <a:tcPr marL="45720" marR="45720" horzOverflow="overflow"/>
                </a:tc>
                <a:extLst>
                  <a:ext uri="{0D108BD9-81ED-4DB2-BD59-A6C34878D82A}">
                    <a16:rowId xmlns:a16="http://schemas.microsoft.com/office/drawing/2014/main" val="10001"/>
                  </a:ext>
                </a:extLst>
              </a:tr>
              <a:tr h="422910">
                <a:tc>
                  <a:txBody>
                    <a:bodyPr/>
                    <a:lstStyle/>
                    <a:p>
                      <a:pPr algn="l">
                        <a:defRPr sz="1800"/>
                      </a:pPr>
                      <a:r>
                        <a:t>Temperature</a:t>
                      </a:r>
                    </a:p>
                  </a:txBody>
                  <a:tcPr marL="45720" marR="45720" horzOverflow="overflow"/>
                </a:tc>
                <a:tc>
                  <a:txBody>
                    <a:bodyPr/>
                    <a:lstStyle/>
                    <a:p>
                      <a:pPr algn="l">
                        <a:defRPr sz="1800"/>
                      </a:pPr>
                      <a:r>
                        <a:t>49</a:t>
                      </a:r>
                    </a:p>
                  </a:txBody>
                  <a:tcPr marL="45720" marR="45720" horzOverflow="overflow"/>
                </a:tc>
                <a:extLst>
                  <a:ext uri="{0D108BD9-81ED-4DB2-BD59-A6C34878D82A}">
                    <a16:rowId xmlns:a16="http://schemas.microsoft.com/office/drawing/2014/main" val="10002"/>
                  </a:ext>
                </a:extLst>
              </a:tr>
              <a:tr h="422910">
                <a:tc>
                  <a:txBody>
                    <a:bodyPr/>
                    <a:lstStyle/>
                    <a:p>
                      <a:pPr algn="l">
                        <a:defRPr sz="1800"/>
                      </a:pPr>
                      <a:r>
                        <a:t>Smoke </a:t>
                      </a:r>
                    </a:p>
                  </a:txBody>
                  <a:tcPr marL="45720" marR="45720" horzOverflow="overflow"/>
                </a:tc>
                <a:tc>
                  <a:txBody>
                    <a:bodyPr/>
                    <a:lstStyle/>
                    <a:p>
                      <a:pPr algn="l">
                        <a:defRPr sz="1800"/>
                      </a:pPr>
                      <a:r>
                        <a:rPr dirty="0"/>
                        <a:t>90</a:t>
                      </a:r>
                    </a:p>
                  </a:txBody>
                  <a:tcPr marL="45720" marR="45720" horzOverflow="overflow"/>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61465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98E98-13AA-19E6-42EC-F1CDFC7CC437}"/>
              </a:ext>
            </a:extLst>
          </p:cNvPr>
          <p:cNvSpPr>
            <a:spLocks noGrp="1"/>
          </p:cNvSpPr>
          <p:nvPr>
            <p:ph type="title"/>
          </p:nvPr>
        </p:nvSpPr>
        <p:spPr/>
        <p:txBody>
          <a:bodyPr/>
          <a:lstStyle/>
          <a:p>
            <a:r>
              <a:rPr lang="en-IN" dirty="0"/>
              <a:t>Installation</a:t>
            </a:r>
          </a:p>
        </p:txBody>
      </p:sp>
      <p:sp>
        <p:nvSpPr>
          <p:cNvPr id="3" name="Content Placeholder 2">
            <a:extLst>
              <a:ext uri="{FF2B5EF4-FFF2-40B4-BE49-F238E27FC236}">
                <a16:creationId xmlns:a16="http://schemas.microsoft.com/office/drawing/2014/main" id="{FF788ECB-32F8-A5D8-2608-DD2012416C69}"/>
              </a:ext>
            </a:extLst>
          </p:cNvPr>
          <p:cNvSpPr>
            <a:spLocks noGrp="1"/>
          </p:cNvSpPr>
          <p:nvPr>
            <p:ph idx="1"/>
          </p:nvPr>
        </p:nvSpPr>
        <p:spPr>
          <a:xfrm>
            <a:off x="1097280" y="2002536"/>
            <a:ext cx="4892040" cy="3866558"/>
          </a:xfrm>
        </p:spPr>
        <p:txBody>
          <a:bodyPr/>
          <a:lstStyle/>
          <a:p>
            <a:r>
              <a:rPr lang="en-US" sz="2000" dirty="0"/>
              <a:t>In this we will be attaching </a:t>
            </a:r>
            <a:r>
              <a:rPr lang="en-US" sz="2000" dirty="0" err="1"/>
              <a:t>Temparature</a:t>
            </a:r>
            <a:r>
              <a:rPr lang="en-US" sz="2000" dirty="0"/>
              <a:t> sensors and smoke detecting sensors. Temperature Sensors are used to detect Real time value of the temperature in </a:t>
            </a:r>
            <a:r>
              <a:rPr lang="en-US" sz="2000" dirty="0" err="1"/>
              <a:t>celsius</a:t>
            </a:r>
            <a:r>
              <a:rPr lang="en-US" sz="2000" dirty="0"/>
              <a:t>.</a:t>
            </a:r>
          </a:p>
          <a:p>
            <a:r>
              <a:rPr lang="en-US" sz="2000" dirty="0"/>
              <a:t>Smoke detecting sensors are used to Detect smoke and message is send to the control regarding detection of smoke and prevention is taken to control the smoke.</a:t>
            </a:r>
            <a:endParaRPr lang="en-IN" sz="2000" dirty="0"/>
          </a:p>
          <a:p>
            <a:endParaRPr lang="en-IN" dirty="0"/>
          </a:p>
        </p:txBody>
      </p:sp>
      <p:pic>
        <p:nvPicPr>
          <p:cNvPr id="4" name="Content Placeholder 4" descr="Content Placeholder 4">
            <a:extLst>
              <a:ext uri="{FF2B5EF4-FFF2-40B4-BE49-F238E27FC236}">
                <a16:creationId xmlns:a16="http://schemas.microsoft.com/office/drawing/2014/main" id="{7D05A00A-FDE3-F413-7909-5296D79F8E25}"/>
              </a:ext>
            </a:extLst>
          </p:cNvPr>
          <p:cNvPicPr>
            <a:picLocks noChangeAspect="1"/>
          </p:cNvPicPr>
          <p:nvPr/>
        </p:nvPicPr>
        <p:blipFill>
          <a:blip r:embed="rId2"/>
          <a:srcRect l="9474" r="815" b="2"/>
          <a:stretch>
            <a:fillRect/>
          </a:stretch>
        </p:blipFill>
        <p:spPr>
          <a:xfrm>
            <a:off x="7195198" y="2002535"/>
            <a:ext cx="4381106" cy="35295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0640"/>
                </a:lnTo>
                <a:lnTo>
                  <a:pt x="2" y="20640"/>
                </a:lnTo>
                <a:cubicBezTo>
                  <a:pt x="8" y="20639"/>
                  <a:pt x="15" y="20640"/>
                  <a:pt x="20" y="20643"/>
                </a:cubicBezTo>
                <a:cubicBezTo>
                  <a:pt x="46" y="20667"/>
                  <a:pt x="75" y="20669"/>
                  <a:pt x="109" y="20673"/>
                </a:cubicBezTo>
                <a:cubicBezTo>
                  <a:pt x="158" y="20678"/>
                  <a:pt x="201" y="20673"/>
                  <a:pt x="246" y="20663"/>
                </a:cubicBezTo>
                <a:cubicBezTo>
                  <a:pt x="279" y="20656"/>
                  <a:pt x="313" y="20642"/>
                  <a:pt x="342" y="20623"/>
                </a:cubicBezTo>
                <a:cubicBezTo>
                  <a:pt x="383" y="20597"/>
                  <a:pt x="421" y="20587"/>
                  <a:pt x="460" y="20621"/>
                </a:cubicBezTo>
                <a:cubicBezTo>
                  <a:pt x="501" y="20658"/>
                  <a:pt x="549" y="20646"/>
                  <a:pt x="595" y="20647"/>
                </a:cubicBezTo>
                <a:cubicBezTo>
                  <a:pt x="615" y="20647"/>
                  <a:pt x="637" y="20647"/>
                  <a:pt x="657" y="20652"/>
                </a:cubicBezTo>
                <a:cubicBezTo>
                  <a:pt x="713" y="20669"/>
                  <a:pt x="766" y="20693"/>
                  <a:pt x="823" y="20704"/>
                </a:cubicBezTo>
                <a:cubicBezTo>
                  <a:pt x="854" y="20710"/>
                  <a:pt x="890" y="20699"/>
                  <a:pt x="922" y="20691"/>
                </a:cubicBezTo>
                <a:cubicBezTo>
                  <a:pt x="955" y="20682"/>
                  <a:pt x="988" y="20671"/>
                  <a:pt x="1020" y="20658"/>
                </a:cubicBezTo>
                <a:cubicBezTo>
                  <a:pt x="1042" y="20649"/>
                  <a:pt x="1065" y="20641"/>
                  <a:pt x="1082" y="20625"/>
                </a:cubicBezTo>
                <a:cubicBezTo>
                  <a:pt x="1121" y="20589"/>
                  <a:pt x="1163" y="20582"/>
                  <a:pt x="1209" y="20601"/>
                </a:cubicBezTo>
                <a:cubicBezTo>
                  <a:pt x="1216" y="20604"/>
                  <a:pt x="1224" y="20604"/>
                  <a:pt x="1232" y="20605"/>
                </a:cubicBezTo>
                <a:cubicBezTo>
                  <a:pt x="1358" y="20614"/>
                  <a:pt x="1485" y="20620"/>
                  <a:pt x="1610" y="20634"/>
                </a:cubicBezTo>
                <a:cubicBezTo>
                  <a:pt x="1661" y="20640"/>
                  <a:pt x="1710" y="20664"/>
                  <a:pt x="1760" y="20680"/>
                </a:cubicBezTo>
                <a:cubicBezTo>
                  <a:pt x="1770" y="20683"/>
                  <a:pt x="1782" y="20688"/>
                  <a:pt x="1792" y="20685"/>
                </a:cubicBezTo>
                <a:cubicBezTo>
                  <a:pt x="1904" y="20663"/>
                  <a:pt x="2007" y="20696"/>
                  <a:pt x="2110" y="20738"/>
                </a:cubicBezTo>
                <a:cubicBezTo>
                  <a:pt x="2121" y="20743"/>
                  <a:pt x="2134" y="20741"/>
                  <a:pt x="2146" y="20740"/>
                </a:cubicBezTo>
                <a:cubicBezTo>
                  <a:pt x="2179" y="20737"/>
                  <a:pt x="2215" y="20722"/>
                  <a:pt x="2245" y="20731"/>
                </a:cubicBezTo>
                <a:cubicBezTo>
                  <a:pt x="2325" y="20757"/>
                  <a:pt x="2403" y="20788"/>
                  <a:pt x="2478" y="20826"/>
                </a:cubicBezTo>
                <a:cubicBezTo>
                  <a:pt x="2554" y="20866"/>
                  <a:pt x="2624" y="20899"/>
                  <a:pt x="2711" y="20859"/>
                </a:cubicBezTo>
                <a:cubicBezTo>
                  <a:pt x="2748" y="20843"/>
                  <a:pt x="2798" y="20855"/>
                  <a:pt x="2840" y="20859"/>
                </a:cubicBezTo>
                <a:cubicBezTo>
                  <a:pt x="2871" y="20863"/>
                  <a:pt x="2902" y="20881"/>
                  <a:pt x="2933" y="20881"/>
                </a:cubicBezTo>
                <a:cubicBezTo>
                  <a:pt x="3015" y="20881"/>
                  <a:pt x="3087" y="20905"/>
                  <a:pt x="3158" y="20953"/>
                </a:cubicBezTo>
                <a:cubicBezTo>
                  <a:pt x="3185" y="20971"/>
                  <a:pt x="3230" y="20959"/>
                  <a:pt x="3265" y="20964"/>
                </a:cubicBezTo>
                <a:cubicBezTo>
                  <a:pt x="3303" y="20970"/>
                  <a:pt x="3342" y="20975"/>
                  <a:pt x="3378" y="20988"/>
                </a:cubicBezTo>
                <a:cubicBezTo>
                  <a:pt x="3472" y="21021"/>
                  <a:pt x="3565" y="21059"/>
                  <a:pt x="3658" y="21094"/>
                </a:cubicBezTo>
                <a:cubicBezTo>
                  <a:pt x="3735" y="21123"/>
                  <a:pt x="3810" y="21101"/>
                  <a:pt x="3886" y="21089"/>
                </a:cubicBezTo>
                <a:cubicBezTo>
                  <a:pt x="3934" y="21081"/>
                  <a:pt x="3979" y="21060"/>
                  <a:pt x="4033" y="21089"/>
                </a:cubicBezTo>
                <a:cubicBezTo>
                  <a:pt x="4084" y="21115"/>
                  <a:pt x="4148" y="21111"/>
                  <a:pt x="4206" y="21125"/>
                </a:cubicBezTo>
                <a:cubicBezTo>
                  <a:pt x="4254" y="21138"/>
                  <a:pt x="4302" y="21157"/>
                  <a:pt x="4349" y="21177"/>
                </a:cubicBezTo>
                <a:cubicBezTo>
                  <a:pt x="4413" y="21203"/>
                  <a:pt x="4475" y="21230"/>
                  <a:pt x="4545" y="21217"/>
                </a:cubicBezTo>
                <a:cubicBezTo>
                  <a:pt x="4624" y="21202"/>
                  <a:pt x="4679" y="21258"/>
                  <a:pt x="4742" y="21296"/>
                </a:cubicBezTo>
                <a:cubicBezTo>
                  <a:pt x="4785" y="21321"/>
                  <a:pt x="4832" y="21340"/>
                  <a:pt x="4879" y="21356"/>
                </a:cubicBezTo>
                <a:cubicBezTo>
                  <a:pt x="4941" y="21377"/>
                  <a:pt x="5006" y="21389"/>
                  <a:pt x="5069" y="21409"/>
                </a:cubicBezTo>
                <a:cubicBezTo>
                  <a:pt x="5165" y="21440"/>
                  <a:pt x="5260" y="21465"/>
                  <a:pt x="5359" y="21448"/>
                </a:cubicBezTo>
                <a:cubicBezTo>
                  <a:pt x="5405" y="21440"/>
                  <a:pt x="5449" y="21441"/>
                  <a:pt x="5495" y="21452"/>
                </a:cubicBezTo>
                <a:cubicBezTo>
                  <a:pt x="5569" y="21470"/>
                  <a:pt x="5646" y="21472"/>
                  <a:pt x="5706" y="21540"/>
                </a:cubicBezTo>
                <a:cubicBezTo>
                  <a:pt x="5728" y="21563"/>
                  <a:pt x="5765" y="21569"/>
                  <a:pt x="5796" y="21582"/>
                </a:cubicBezTo>
                <a:cubicBezTo>
                  <a:pt x="5832" y="21596"/>
                  <a:pt x="5858" y="21587"/>
                  <a:pt x="5877" y="21545"/>
                </a:cubicBezTo>
                <a:cubicBezTo>
                  <a:pt x="5886" y="21526"/>
                  <a:pt x="5912" y="21508"/>
                  <a:pt x="5931" y="21505"/>
                </a:cubicBezTo>
                <a:cubicBezTo>
                  <a:pt x="5989" y="21495"/>
                  <a:pt x="6041" y="21510"/>
                  <a:pt x="6097" y="21540"/>
                </a:cubicBezTo>
                <a:cubicBezTo>
                  <a:pt x="6150" y="21568"/>
                  <a:pt x="6215" y="21565"/>
                  <a:pt x="6275" y="21576"/>
                </a:cubicBezTo>
                <a:cubicBezTo>
                  <a:pt x="6317" y="21584"/>
                  <a:pt x="6360" y="21600"/>
                  <a:pt x="6402" y="21600"/>
                </a:cubicBezTo>
                <a:cubicBezTo>
                  <a:pt x="6455" y="21600"/>
                  <a:pt x="6507" y="21585"/>
                  <a:pt x="6560" y="21580"/>
                </a:cubicBezTo>
                <a:cubicBezTo>
                  <a:pt x="6602" y="21575"/>
                  <a:pt x="6644" y="21578"/>
                  <a:pt x="6686" y="21573"/>
                </a:cubicBezTo>
                <a:cubicBezTo>
                  <a:pt x="6720" y="21569"/>
                  <a:pt x="6753" y="21559"/>
                  <a:pt x="6787" y="21551"/>
                </a:cubicBezTo>
                <a:cubicBezTo>
                  <a:pt x="6799" y="21547"/>
                  <a:pt x="6811" y="21536"/>
                  <a:pt x="6823" y="21538"/>
                </a:cubicBezTo>
                <a:cubicBezTo>
                  <a:pt x="6932" y="21557"/>
                  <a:pt x="7010" y="21471"/>
                  <a:pt x="7103" y="21433"/>
                </a:cubicBezTo>
                <a:cubicBezTo>
                  <a:pt x="7200" y="21394"/>
                  <a:pt x="7295" y="21333"/>
                  <a:pt x="7404" y="21351"/>
                </a:cubicBezTo>
                <a:cubicBezTo>
                  <a:pt x="7470" y="21362"/>
                  <a:pt x="7533" y="21388"/>
                  <a:pt x="7598" y="21404"/>
                </a:cubicBezTo>
                <a:cubicBezTo>
                  <a:pt x="7621" y="21409"/>
                  <a:pt x="7648" y="21407"/>
                  <a:pt x="7671" y="21402"/>
                </a:cubicBezTo>
                <a:cubicBezTo>
                  <a:pt x="7784" y="21378"/>
                  <a:pt x="7893" y="21375"/>
                  <a:pt x="8004" y="21415"/>
                </a:cubicBezTo>
                <a:cubicBezTo>
                  <a:pt x="8023" y="21421"/>
                  <a:pt x="8043" y="21428"/>
                  <a:pt x="8063" y="21428"/>
                </a:cubicBezTo>
                <a:cubicBezTo>
                  <a:pt x="8171" y="21428"/>
                  <a:pt x="8277" y="21418"/>
                  <a:pt x="8380" y="21375"/>
                </a:cubicBezTo>
                <a:cubicBezTo>
                  <a:pt x="8415" y="21360"/>
                  <a:pt x="8458" y="21369"/>
                  <a:pt x="8496" y="21365"/>
                </a:cubicBezTo>
                <a:cubicBezTo>
                  <a:pt x="8531" y="21362"/>
                  <a:pt x="8568" y="21361"/>
                  <a:pt x="8602" y="21351"/>
                </a:cubicBezTo>
                <a:cubicBezTo>
                  <a:pt x="8652" y="21336"/>
                  <a:pt x="8699" y="21336"/>
                  <a:pt x="8750" y="21349"/>
                </a:cubicBezTo>
                <a:cubicBezTo>
                  <a:pt x="8799" y="21361"/>
                  <a:pt x="8852" y="21354"/>
                  <a:pt x="8903" y="21354"/>
                </a:cubicBezTo>
                <a:cubicBezTo>
                  <a:pt x="8960" y="21355"/>
                  <a:pt x="9017" y="21355"/>
                  <a:pt x="9074" y="21353"/>
                </a:cubicBezTo>
                <a:cubicBezTo>
                  <a:pt x="9097" y="21352"/>
                  <a:pt x="9124" y="21335"/>
                  <a:pt x="9143" y="21342"/>
                </a:cubicBezTo>
                <a:cubicBezTo>
                  <a:pt x="9204" y="21365"/>
                  <a:pt x="9266" y="21336"/>
                  <a:pt x="9327" y="21349"/>
                </a:cubicBezTo>
                <a:cubicBezTo>
                  <a:pt x="9357" y="21355"/>
                  <a:pt x="9391" y="21338"/>
                  <a:pt x="9423" y="21336"/>
                </a:cubicBezTo>
                <a:cubicBezTo>
                  <a:pt x="9476" y="21333"/>
                  <a:pt x="9528" y="21335"/>
                  <a:pt x="9581" y="21334"/>
                </a:cubicBezTo>
                <a:cubicBezTo>
                  <a:pt x="9599" y="21334"/>
                  <a:pt x="9616" y="21331"/>
                  <a:pt x="9633" y="21331"/>
                </a:cubicBezTo>
                <a:cubicBezTo>
                  <a:pt x="9649" y="21330"/>
                  <a:pt x="9664" y="21326"/>
                  <a:pt x="9679" y="21329"/>
                </a:cubicBezTo>
                <a:cubicBezTo>
                  <a:pt x="9732" y="21340"/>
                  <a:pt x="9784" y="21358"/>
                  <a:pt x="9837" y="21365"/>
                </a:cubicBezTo>
                <a:cubicBezTo>
                  <a:pt x="9883" y="21372"/>
                  <a:pt x="9931" y="21363"/>
                  <a:pt x="9977" y="21367"/>
                </a:cubicBezTo>
                <a:cubicBezTo>
                  <a:pt x="10059" y="21375"/>
                  <a:pt x="10141" y="21388"/>
                  <a:pt x="10223" y="21397"/>
                </a:cubicBezTo>
                <a:cubicBezTo>
                  <a:pt x="10241" y="21398"/>
                  <a:pt x="10259" y="21386"/>
                  <a:pt x="10277" y="21386"/>
                </a:cubicBezTo>
                <a:cubicBezTo>
                  <a:pt x="10334" y="21383"/>
                  <a:pt x="10391" y="21383"/>
                  <a:pt x="10448" y="21382"/>
                </a:cubicBezTo>
                <a:cubicBezTo>
                  <a:pt x="10480" y="21381"/>
                  <a:pt x="10512" y="21384"/>
                  <a:pt x="10544" y="21380"/>
                </a:cubicBezTo>
                <a:cubicBezTo>
                  <a:pt x="10586" y="21375"/>
                  <a:pt x="10625" y="21366"/>
                  <a:pt x="10665" y="21400"/>
                </a:cubicBezTo>
                <a:cubicBezTo>
                  <a:pt x="10725" y="21454"/>
                  <a:pt x="10803" y="21434"/>
                  <a:pt x="10873" y="21446"/>
                </a:cubicBezTo>
                <a:cubicBezTo>
                  <a:pt x="10891" y="21449"/>
                  <a:pt x="10909" y="21448"/>
                  <a:pt x="10927" y="21452"/>
                </a:cubicBezTo>
                <a:cubicBezTo>
                  <a:pt x="10961" y="21458"/>
                  <a:pt x="10995" y="21466"/>
                  <a:pt x="11028" y="21474"/>
                </a:cubicBezTo>
                <a:cubicBezTo>
                  <a:pt x="11034" y="21475"/>
                  <a:pt x="11041" y="21475"/>
                  <a:pt x="11046" y="21477"/>
                </a:cubicBezTo>
                <a:cubicBezTo>
                  <a:pt x="11097" y="21496"/>
                  <a:pt x="11146" y="21517"/>
                  <a:pt x="11198" y="21532"/>
                </a:cubicBezTo>
                <a:cubicBezTo>
                  <a:pt x="11223" y="21540"/>
                  <a:pt x="11251" y="21542"/>
                  <a:pt x="11277" y="21538"/>
                </a:cubicBezTo>
                <a:cubicBezTo>
                  <a:pt x="11354" y="21526"/>
                  <a:pt x="11429" y="21521"/>
                  <a:pt x="11506" y="21538"/>
                </a:cubicBezTo>
                <a:cubicBezTo>
                  <a:pt x="11536" y="21544"/>
                  <a:pt x="11569" y="21532"/>
                  <a:pt x="11602" y="21529"/>
                </a:cubicBezTo>
                <a:cubicBezTo>
                  <a:pt x="11679" y="21518"/>
                  <a:pt x="11757" y="21507"/>
                  <a:pt x="11835" y="21497"/>
                </a:cubicBezTo>
                <a:cubicBezTo>
                  <a:pt x="11883" y="21491"/>
                  <a:pt x="11931" y="21487"/>
                  <a:pt x="11980" y="21481"/>
                </a:cubicBezTo>
                <a:cubicBezTo>
                  <a:pt x="12036" y="21473"/>
                  <a:pt x="12092" y="21461"/>
                  <a:pt x="12148" y="21455"/>
                </a:cubicBezTo>
                <a:cubicBezTo>
                  <a:pt x="12211" y="21448"/>
                  <a:pt x="12276" y="21448"/>
                  <a:pt x="12340" y="21441"/>
                </a:cubicBezTo>
                <a:cubicBezTo>
                  <a:pt x="12457" y="21426"/>
                  <a:pt x="12572" y="21409"/>
                  <a:pt x="12689" y="21393"/>
                </a:cubicBezTo>
                <a:cubicBezTo>
                  <a:pt x="12802" y="21377"/>
                  <a:pt x="12915" y="21361"/>
                  <a:pt x="13027" y="21342"/>
                </a:cubicBezTo>
                <a:cubicBezTo>
                  <a:pt x="13075" y="21333"/>
                  <a:pt x="13119" y="21310"/>
                  <a:pt x="13166" y="21298"/>
                </a:cubicBezTo>
                <a:cubicBezTo>
                  <a:pt x="13248" y="21276"/>
                  <a:pt x="13331" y="21257"/>
                  <a:pt x="13412" y="21235"/>
                </a:cubicBezTo>
                <a:cubicBezTo>
                  <a:pt x="13448" y="21226"/>
                  <a:pt x="13483" y="21210"/>
                  <a:pt x="13520" y="21199"/>
                </a:cubicBezTo>
                <a:cubicBezTo>
                  <a:pt x="13605" y="21172"/>
                  <a:pt x="13691" y="21150"/>
                  <a:pt x="13775" y="21120"/>
                </a:cubicBezTo>
                <a:cubicBezTo>
                  <a:pt x="13877" y="21084"/>
                  <a:pt x="13977" y="21041"/>
                  <a:pt x="14078" y="21002"/>
                </a:cubicBezTo>
                <a:cubicBezTo>
                  <a:pt x="14116" y="20988"/>
                  <a:pt x="14157" y="20979"/>
                  <a:pt x="14196" y="20968"/>
                </a:cubicBezTo>
                <a:cubicBezTo>
                  <a:pt x="14293" y="20939"/>
                  <a:pt x="14389" y="20909"/>
                  <a:pt x="14487" y="20881"/>
                </a:cubicBezTo>
                <a:cubicBezTo>
                  <a:pt x="14524" y="20871"/>
                  <a:pt x="14562" y="20872"/>
                  <a:pt x="14598" y="20863"/>
                </a:cubicBezTo>
                <a:cubicBezTo>
                  <a:pt x="14641" y="20853"/>
                  <a:pt x="14684" y="20841"/>
                  <a:pt x="14725" y="20825"/>
                </a:cubicBezTo>
                <a:cubicBezTo>
                  <a:pt x="14777" y="20805"/>
                  <a:pt x="14826" y="20779"/>
                  <a:pt x="14877" y="20759"/>
                </a:cubicBezTo>
                <a:cubicBezTo>
                  <a:pt x="14961" y="20725"/>
                  <a:pt x="15045" y="20692"/>
                  <a:pt x="15129" y="20662"/>
                </a:cubicBezTo>
                <a:cubicBezTo>
                  <a:pt x="15161" y="20650"/>
                  <a:pt x="15197" y="20648"/>
                  <a:pt x="15229" y="20638"/>
                </a:cubicBezTo>
                <a:cubicBezTo>
                  <a:pt x="15380" y="20588"/>
                  <a:pt x="15531" y="20538"/>
                  <a:pt x="15682" y="20486"/>
                </a:cubicBezTo>
                <a:cubicBezTo>
                  <a:pt x="15760" y="20458"/>
                  <a:pt x="15835" y="20423"/>
                  <a:pt x="15913" y="20396"/>
                </a:cubicBezTo>
                <a:cubicBezTo>
                  <a:pt x="15960" y="20379"/>
                  <a:pt x="16010" y="20375"/>
                  <a:pt x="16057" y="20359"/>
                </a:cubicBezTo>
                <a:cubicBezTo>
                  <a:pt x="16100" y="20344"/>
                  <a:pt x="16141" y="20319"/>
                  <a:pt x="16184" y="20302"/>
                </a:cubicBezTo>
                <a:cubicBezTo>
                  <a:pt x="16314" y="20249"/>
                  <a:pt x="16446" y="20200"/>
                  <a:pt x="16575" y="20143"/>
                </a:cubicBezTo>
                <a:cubicBezTo>
                  <a:pt x="16638" y="20115"/>
                  <a:pt x="16696" y="20074"/>
                  <a:pt x="16756" y="20036"/>
                </a:cubicBezTo>
                <a:cubicBezTo>
                  <a:pt x="16857" y="19973"/>
                  <a:pt x="16957" y="19907"/>
                  <a:pt x="17057" y="19842"/>
                </a:cubicBezTo>
                <a:cubicBezTo>
                  <a:pt x="17132" y="19794"/>
                  <a:pt x="17199" y="19736"/>
                  <a:pt x="17251" y="19655"/>
                </a:cubicBezTo>
                <a:cubicBezTo>
                  <a:pt x="17275" y="19618"/>
                  <a:pt x="17317" y="19587"/>
                  <a:pt x="17357" y="19573"/>
                </a:cubicBezTo>
                <a:cubicBezTo>
                  <a:pt x="17428" y="19547"/>
                  <a:pt x="17481" y="19495"/>
                  <a:pt x="17538" y="19444"/>
                </a:cubicBezTo>
                <a:cubicBezTo>
                  <a:pt x="17610" y="19380"/>
                  <a:pt x="17685" y="19321"/>
                  <a:pt x="17766" y="19272"/>
                </a:cubicBezTo>
                <a:cubicBezTo>
                  <a:pt x="17846" y="19225"/>
                  <a:pt x="17936" y="19197"/>
                  <a:pt x="18018" y="19153"/>
                </a:cubicBezTo>
                <a:cubicBezTo>
                  <a:pt x="18067" y="19127"/>
                  <a:pt x="18108" y="19086"/>
                  <a:pt x="18152" y="19050"/>
                </a:cubicBezTo>
                <a:cubicBezTo>
                  <a:pt x="18196" y="19015"/>
                  <a:pt x="18238" y="18978"/>
                  <a:pt x="18281" y="18940"/>
                </a:cubicBezTo>
                <a:cubicBezTo>
                  <a:pt x="18304" y="18920"/>
                  <a:pt x="18324" y="18894"/>
                  <a:pt x="18348" y="18874"/>
                </a:cubicBezTo>
                <a:cubicBezTo>
                  <a:pt x="18393" y="18837"/>
                  <a:pt x="18443" y="18806"/>
                  <a:pt x="18486" y="18766"/>
                </a:cubicBezTo>
                <a:cubicBezTo>
                  <a:pt x="18528" y="18728"/>
                  <a:pt x="18575" y="18708"/>
                  <a:pt x="18623" y="18684"/>
                </a:cubicBezTo>
                <a:cubicBezTo>
                  <a:pt x="18659" y="18665"/>
                  <a:pt x="18686" y="18624"/>
                  <a:pt x="18721" y="18601"/>
                </a:cubicBezTo>
                <a:cubicBezTo>
                  <a:pt x="18771" y="18569"/>
                  <a:pt x="18810" y="18529"/>
                  <a:pt x="18848" y="18478"/>
                </a:cubicBezTo>
                <a:cubicBezTo>
                  <a:pt x="18890" y="18422"/>
                  <a:pt x="18963" y="18391"/>
                  <a:pt x="19025" y="18356"/>
                </a:cubicBezTo>
                <a:cubicBezTo>
                  <a:pt x="19079" y="18325"/>
                  <a:pt x="19140" y="18312"/>
                  <a:pt x="19188" y="18277"/>
                </a:cubicBezTo>
                <a:cubicBezTo>
                  <a:pt x="19223" y="18252"/>
                  <a:pt x="19248" y="18204"/>
                  <a:pt x="19267" y="18161"/>
                </a:cubicBezTo>
                <a:cubicBezTo>
                  <a:pt x="19307" y="18063"/>
                  <a:pt x="19378" y="18004"/>
                  <a:pt x="19456" y="17949"/>
                </a:cubicBezTo>
                <a:cubicBezTo>
                  <a:pt x="19535" y="17892"/>
                  <a:pt x="19612" y="17830"/>
                  <a:pt x="19692" y="17775"/>
                </a:cubicBezTo>
                <a:cubicBezTo>
                  <a:pt x="19773" y="17719"/>
                  <a:pt x="19838" y="17643"/>
                  <a:pt x="19904" y="17567"/>
                </a:cubicBezTo>
                <a:cubicBezTo>
                  <a:pt x="19931" y="17536"/>
                  <a:pt x="19966" y="17515"/>
                  <a:pt x="19998" y="17489"/>
                </a:cubicBezTo>
                <a:cubicBezTo>
                  <a:pt x="20035" y="17459"/>
                  <a:pt x="20070" y="17424"/>
                  <a:pt x="20109" y="17401"/>
                </a:cubicBezTo>
                <a:cubicBezTo>
                  <a:pt x="20158" y="17371"/>
                  <a:pt x="20212" y="17350"/>
                  <a:pt x="20262" y="17322"/>
                </a:cubicBezTo>
                <a:cubicBezTo>
                  <a:pt x="20321" y="17289"/>
                  <a:pt x="20382" y="17259"/>
                  <a:pt x="20437" y="17219"/>
                </a:cubicBezTo>
                <a:cubicBezTo>
                  <a:pt x="20463" y="17200"/>
                  <a:pt x="20481" y="17164"/>
                  <a:pt x="20500" y="17135"/>
                </a:cubicBezTo>
                <a:cubicBezTo>
                  <a:pt x="20576" y="17019"/>
                  <a:pt x="20650" y="16901"/>
                  <a:pt x="20727" y="16785"/>
                </a:cubicBezTo>
                <a:cubicBezTo>
                  <a:pt x="20809" y="16660"/>
                  <a:pt x="20915" y="16568"/>
                  <a:pt x="21035" y="16490"/>
                </a:cubicBezTo>
                <a:cubicBezTo>
                  <a:pt x="21150" y="16414"/>
                  <a:pt x="21261" y="16330"/>
                  <a:pt x="21375" y="16251"/>
                </a:cubicBezTo>
                <a:cubicBezTo>
                  <a:pt x="21400" y="16234"/>
                  <a:pt x="21431" y="16227"/>
                  <a:pt x="21458" y="16215"/>
                </a:cubicBezTo>
                <a:lnTo>
                  <a:pt x="21600" y="16145"/>
                </a:lnTo>
                <a:lnTo>
                  <a:pt x="21600" y="15128"/>
                </a:lnTo>
                <a:lnTo>
                  <a:pt x="21600" y="0"/>
                </a:lnTo>
                <a:lnTo>
                  <a:pt x="0" y="0"/>
                </a:lnTo>
                <a:close/>
              </a:path>
            </a:pathLst>
          </a:custGeom>
          <a:ln w="12700">
            <a:miter lim="400000"/>
          </a:ln>
          <a:effectLst>
            <a:outerShdw blurRad="381000" dist="152400" dir="5400000" rotWithShape="0">
              <a:srgbClr val="000000">
                <a:alpha val="10000"/>
              </a:srgbClr>
            </a:outerShdw>
          </a:effectLst>
        </p:spPr>
      </p:pic>
    </p:spTree>
    <p:extLst>
      <p:ext uri="{BB962C8B-B14F-4D97-AF65-F5344CB8AC3E}">
        <p14:creationId xmlns:p14="http://schemas.microsoft.com/office/powerpoint/2010/main" val="3406292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51360-15B8-4F61-A4CB-FB43A4A7CBF9}"/>
              </a:ext>
            </a:extLst>
          </p:cNvPr>
          <p:cNvSpPr>
            <a:spLocks noGrp="1"/>
          </p:cNvSpPr>
          <p:nvPr>
            <p:ph type="title"/>
          </p:nvPr>
        </p:nvSpPr>
        <p:spPr/>
        <p:txBody>
          <a:bodyPr/>
          <a:lstStyle/>
          <a:p>
            <a:r>
              <a:rPr lang="en-IN" dirty="0"/>
              <a:t>Architectural view of grid mode</a:t>
            </a:r>
          </a:p>
        </p:txBody>
      </p:sp>
      <p:sp>
        <p:nvSpPr>
          <p:cNvPr id="3" name="Content Placeholder 2">
            <a:extLst>
              <a:ext uri="{FF2B5EF4-FFF2-40B4-BE49-F238E27FC236}">
                <a16:creationId xmlns:a16="http://schemas.microsoft.com/office/drawing/2014/main" id="{11F510E0-906F-2833-DBAE-593BFEB1844A}"/>
              </a:ext>
            </a:extLst>
          </p:cNvPr>
          <p:cNvSpPr>
            <a:spLocks noGrp="1"/>
          </p:cNvSpPr>
          <p:nvPr>
            <p:ph idx="1"/>
          </p:nvPr>
        </p:nvSpPr>
        <p:spPr>
          <a:xfrm>
            <a:off x="1097280" y="1845734"/>
            <a:ext cx="4069080" cy="4023360"/>
          </a:xfrm>
        </p:spPr>
        <p:txBody>
          <a:bodyPr/>
          <a:lstStyle/>
          <a:p>
            <a:pPr>
              <a:defRPr sz="1800"/>
            </a:pPr>
            <a:r>
              <a:rPr lang="en-US" dirty="0"/>
              <a:t>Each sensors have their own range. So according to the sensor range the area is divided into segments.</a:t>
            </a:r>
          </a:p>
          <a:p>
            <a:pPr>
              <a:defRPr sz="1800"/>
            </a:pPr>
            <a:r>
              <a:rPr lang="en-US" dirty="0"/>
              <a:t>The sensors which are placed in each segment is connected to a individual module . And that modules is sent to the control room.</a:t>
            </a:r>
          </a:p>
          <a:p>
            <a:pPr>
              <a:defRPr sz="1800"/>
            </a:pPr>
            <a:r>
              <a:rPr lang="en-US" dirty="0"/>
              <a:t>In control room we can view the temperatures and smokes and can be predicted using the forest fires.</a:t>
            </a:r>
          </a:p>
          <a:p>
            <a:endParaRPr lang="en-IN" dirty="0"/>
          </a:p>
        </p:txBody>
      </p:sp>
      <p:pic>
        <p:nvPicPr>
          <p:cNvPr id="10" name="Picture 9">
            <a:extLst>
              <a:ext uri="{FF2B5EF4-FFF2-40B4-BE49-F238E27FC236}">
                <a16:creationId xmlns:a16="http://schemas.microsoft.com/office/drawing/2014/main" id="{807D4351-F48C-D787-81C1-5242B2BF9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0" y="2165835"/>
            <a:ext cx="4535424" cy="3199046"/>
          </a:xfrm>
          <a:prstGeom prst="rect">
            <a:avLst/>
          </a:prstGeom>
        </p:spPr>
      </p:pic>
      <p:pic>
        <p:nvPicPr>
          <p:cNvPr id="8" name="Picture 7">
            <a:extLst>
              <a:ext uri="{FF2B5EF4-FFF2-40B4-BE49-F238E27FC236}">
                <a16:creationId xmlns:a16="http://schemas.microsoft.com/office/drawing/2014/main" id="{7B423CD8-F731-4855-DDBC-C8C9F506CE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66360" y="1737360"/>
            <a:ext cx="6556248" cy="4306824"/>
          </a:xfrm>
          <a:prstGeom prst="rect">
            <a:avLst/>
          </a:prstGeom>
        </p:spPr>
      </p:pic>
    </p:spTree>
    <p:extLst>
      <p:ext uri="{BB962C8B-B14F-4D97-AF65-F5344CB8AC3E}">
        <p14:creationId xmlns:p14="http://schemas.microsoft.com/office/powerpoint/2010/main" val="275303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60268-973D-8465-0C54-0A31EB66B345}"/>
              </a:ext>
            </a:extLst>
          </p:cNvPr>
          <p:cNvSpPr>
            <a:spLocks noGrp="1"/>
          </p:cNvSpPr>
          <p:nvPr>
            <p:ph type="title"/>
          </p:nvPr>
        </p:nvSpPr>
        <p:spPr/>
        <p:txBody>
          <a:bodyPr/>
          <a:lstStyle/>
          <a:p>
            <a:r>
              <a:rPr lang="en-IN" dirty="0"/>
              <a:t>Working Algorithm</a:t>
            </a:r>
          </a:p>
        </p:txBody>
      </p:sp>
      <p:sp>
        <p:nvSpPr>
          <p:cNvPr id="3" name="Content Placeholder 2">
            <a:extLst>
              <a:ext uri="{FF2B5EF4-FFF2-40B4-BE49-F238E27FC236}">
                <a16:creationId xmlns:a16="http://schemas.microsoft.com/office/drawing/2014/main" id="{08EEFFA2-66C1-1E15-0CD1-2236B673F4E5}"/>
              </a:ext>
            </a:extLst>
          </p:cNvPr>
          <p:cNvSpPr>
            <a:spLocks noGrp="1"/>
          </p:cNvSpPr>
          <p:nvPr>
            <p:ph idx="1"/>
          </p:nvPr>
        </p:nvSpPr>
        <p:spPr>
          <a:xfrm>
            <a:off x="1097280" y="1856232"/>
            <a:ext cx="10058400" cy="4012862"/>
          </a:xfrm>
        </p:spPr>
        <p:txBody>
          <a:bodyPr/>
          <a:lstStyle/>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Safe mode(green): </a:t>
            </a:r>
          </a:p>
          <a:p>
            <a:pPr marL="1271400" lvl="7" indent="0">
              <a:buNone/>
            </a:pPr>
            <a:r>
              <a:rPr lang="en-IN" sz="2000" dirty="0"/>
              <a:t>	Humidity, Smoke, Temperature are in control. And data is sent to local department. Which is denoted in green light symbol</a:t>
            </a:r>
          </a:p>
          <a:p>
            <a:pPr marL="1271400" lvl="7" indent="0">
              <a:buNone/>
            </a:pPr>
            <a:endParaRPr lang="en-IN" sz="2000" dirty="0"/>
          </a:p>
          <a:p>
            <a:pPr marL="1271400" lvl="7" indent="0">
              <a:buNone/>
            </a:pPr>
            <a:endParaRPr lang="en-IN" sz="2000" dirty="0"/>
          </a:p>
          <a:p>
            <a:pPr marL="1271400" lvl="7" indent="0">
              <a:buNone/>
            </a:pPr>
            <a:endParaRPr lang="en-IN" sz="2000" dirty="0"/>
          </a:p>
          <a:p>
            <a:pPr marL="1271400" lvl="7" indent="0">
              <a:buNone/>
            </a:pPr>
            <a:endParaRPr lang="en-IN" sz="2000" dirty="0"/>
          </a:p>
          <a:p>
            <a:pPr marL="1271400" lvl="7" indent="0">
              <a:buNone/>
            </a:pPr>
            <a:endParaRPr lang="en-IN" sz="2000" dirty="0"/>
          </a:p>
          <a:p>
            <a:pPr marL="1271400" lvl="7" indent="0">
              <a:buNone/>
            </a:pPr>
            <a:endParaRPr lang="en-IN" sz="2000" dirty="0"/>
          </a:p>
        </p:txBody>
      </p:sp>
      <p:pic>
        <p:nvPicPr>
          <p:cNvPr id="5" name="Picture 4">
            <a:extLst>
              <a:ext uri="{FF2B5EF4-FFF2-40B4-BE49-F238E27FC236}">
                <a16:creationId xmlns:a16="http://schemas.microsoft.com/office/drawing/2014/main" id="{D10A6C96-2E0C-667C-74CD-BCECA92F79F4}"/>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76088" y="2170715"/>
            <a:ext cx="1554480" cy="1185133"/>
          </a:xfrm>
          <a:prstGeom prst="rect">
            <a:avLst/>
          </a:prstGeom>
        </p:spPr>
      </p:pic>
      <p:sp>
        <p:nvSpPr>
          <p:cNvPr id="6" name="TextBox 5">
            <a:extLst>
              <a:ext uri="{FF2B5EF4-FFF2-40B4-BE49-F238E27FC236}">
                <a16:creationId xmlns:a16="http://schemas.microsoft.com/office/drawing/2014/main" id="{5888DAF8-BA61-F35A-B57C-710FC2EE3BF4}"/>
              </a:ext>
            </a:extLst>
          </p:cNvPr>
          <p:cNvSpPr txBox="1"/>
          <p:nvPr/>
        </p:nvSpPr>
        <p:spPr>
          <a:xfrm>
            <a:off x="859536" y="5983762"/>
            <a:ext cx="1353312" cy="507831"/>
          </a:xfrm>
          <a:prstGeom prst="rect">
            <a:avLst/>
          </a:prstGeom>
          <a:noFill/>
        </p:spPr>
        <p:txBody>
          <a:bodyPr wrap="square" rtlCol="0">
            <a:spAutoFit/>
          </a:bodyPr>
          <a:lstStyle/>
          <a:p>
            <a:r>
              <a:rPr lang="en-IN" sz="900">
                <a:hlinkClick r:id="rId3" tooltip="https://en.wikipedia.org/wiki/File:Ski_trail_rating_symbol-green_circle.svg"/>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230222875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83</TotalTime>
  <Words>619</Words>
  <Application>Microsoft Office PowerPoint</Application>
  <PresentationFormat>Widescreen</PresentationFormat>
  <Paragraphs>76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Retrospect</vt:lpstr>
      <vt:lpstr>PowerPoint Presentation</vt:lpstr>
      <vt:lpstr>PREDICTION OF FOREST FIRE BASED ON HUMIDITY,SMOKE AND TEMEPERATURE</vt:lpstr>
      <vt:lpstr>PROBLEM </vt:lpstr>
      <vt:lpstr>Steps taken to Solution</vt:lpstr>
      <vt:lpstr>PowerPoint Presentation</vt:lpstr>
      <vt:lpstr>To calculate Area into segments</vt:lpstr>
      <vt:lpstr>Installation</vt:lpstr>
      <vt:lpstr>Architectural view of grid mode</vt:lpstr>
      <vt:lpstr>Working Algorithm</vt:lpstr>
      <vt:lpstr>Reorder mode(orange mode):</vt:lpstr>
      <vt:lpstr>Danger mode(red mode):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KRISHNA loganathan</cp:lastModifiedBy>
  <cp:revision>4</cp:revision>
  <dcterms:modified xsi:type="dcterms:W3CDTF">2023-10-08T18:34:46Z</dcterms:modified>
</cp:coreProperties>
</file>