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Tomorrow"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IN"/>
          </a:p>
        </p:txBody>
      </p:sp>
      <p:grpSp>
        <p:nvGrpSpPr>
          <p:cNvPr id="3" name="Group 3"/>
          <p:cNvGrpSpPr/>
          <p:nvPr/>
        </p:nvGrpSpPr>
        <p:grpSpPr>
          <a:xfrm>
            <a:off x="2245893" y="2815290"/>
            <a:ext cx="13796213" cy="4656421"/>
            <a:chOff x="0" y="0"/>
            <a:chExt cx="3633571" cy="1226382"/>
          </a:xfrm>
        </p:grpSpPr>
        <p:sp>
          <p:nvSpPr>
            <p:cNvPr id="4" name="Freeform 4"/>
            <p:cNvSpPr/>
            <p:nvPr/>
          </p:nvSpPr>
          <p:spPr>
            <a:xfrm>
              <a:off x="0" y="0"/>
              <a:ext cx="3633570" cy="1226382"/>
            </a:xfrm>
            <a:custGeom>
              <a:avLst/>
              <a:gdLst/>
              <a:ahLst/>
              <a:cxnLst/>
              <a:rect l="l" t="t" r="r" b="b"/>
              <a:pathLst>
                <a:path w="3633570" h="1226382">
                  <a:moveTo>
                    <a:pt x="0" y="0"/>
                  </a:moveTo>
                  <a:lnTo>
                    <a:pt x="3633570" y="0"/>
                  </a:lnTo>
                  <a:lnTo>
                    <a:pt x="3633570" y="1226382"/>
                  </a:lnTo>
                  <a:lnTo>
                    <a:pt x="0" y="1226382"/>
                  </a:lnTo>
                  <a:close/>
                </a:path>
              </a:pathLst>
            </a:custGeom>
            <a:solidFill>
              <a:srgbClr val="FFFFFF">
                <a:alpha val="10980"/>
              </a:srgbClr>
            </a:solidFill>
          </p:spPr>
          <p:txBody>
            <a:bodyPr/>
            <a:lstStyle/>
            <a:p>
              <a:endParaRPr lang="en-IN"/>
            </a:p>
          </p:txBody>
        </p:sp>
        <p:sp>
          <p:nvSpPr>
            <p:cNvPr id="5" name="TextBox 5"/>
            <p:cNvSpPr txBox="1"/>
            <p:nvPr/>
          </p:nvSpPr>
          <p:spPr>
            <a:xfrm>
              <a:off x="0" y="-47625"/>
              <a:ext cx="3633571" cy="1274007"/>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1304065">
            <a:off x="1156142" y="1120447"/>
            <a:ext cx="2686742" cy="3001440"/>
          </a:xfrm>
          <a:custGeom>
            <a:avLst/>
            <a:gdLst/>
            <a:ahLst/>
            <a:cxnLst/>
            <a:rect l="l" t="t" r="r" b="b"/>
            <a:pathLst>
              <a:path w="2686742" h="3001440">
                <a:moveTo>
                  <a:pt x="0" y="0"/>
                </a:moveTo>
                <a:lnTo>
                  <a:pt x="2686741" y="0"/>
                </a:lnTo>
                <a:lnTo>
                  <a:pt x="2686741" y="3001441"/>
                </a:lnTo>
                <a:lnTo>
                  <a:pt x="0" y="30014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Freeform 7"/>
          <p:cNvSpPr/>
          <p:nvPr/>
        </p:nvSpPr>
        <p:spPr>
          <a:xfrm rot="-541450">
            <a:off x="14149825" y="5788714"/>
            <a:ext cx="2615300" cy="2761785"/>
          </a:xfrm>
          <a:custGeom>
            <a:avLst/>
            <a:gdLst/>
            <a:ahLst/>
            <a:cxnLst/>
            <a:rect l="l" t="t" r="r" b="b"/>
            <a:pathLst>
              <a:path w="2615300" h="2761785">
                <a:moveTo>
                  <a:pt x="0" y="0"/>
                </a:moveTo>
                <a:lnTo>
                  <a:pt x="2615300" y="0"/>
                </a:lnTo>
                <a:lnTo>
                  <a:pt x="2615300" y="2761785"/>
                </a:lnTo>
                <a:lnTo>
                  <a:pt x="0" y="27617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p:cNvSpPr txBox="1"/>
          <p:nvPr/>
        </p:nvSpPr>
        <p:spPr>
          <a:xfrm>
            <a:off x="2943935" y="3949444"/>
            <a:ext cx="12400129" cy="2254763"/>
          </a:xfrm>
          <a:prstGeom prst="rect">
            <a:avLst/>
          </a:prstGeom>
        </p:spPr>
        <p:txBody>
          <a:bodyPr lIns="0" tIns="0" rIns="0" bIns="0" rtlCol="0" anchor="t">
            <a:spAutoFit/>
          </a:bodyPr>
          <a:lstStyle/>
          <a:p>
            <a:pPr algn="ctr">
              <a:lnSpc>
                <a:spcPts val="9071"/>
              </a:lnSpc>
            </a:pPr>
            <a:r>
              <a:rPr lang="en-US" sz="6479" dirty="0">
                <a:solidFill>
                  <a:srgbClr val="FFFFFF"/>
                </a:solidFill>
                <a:latin typeface="Tomorrow"/>
                <a:ea typeface="Tomorrow"/>
                <a:cs typeface="Tomorrow"/>
                <a:sym typeface="Tomorrow"/>
              </a:rPr>
              <a:t>Instagram Post Recommendation System</a:t>
            </a:r>
          </a:p>
        </p:txBody>
      </p:sp>
      <p:sp>
        <p:nvSpPr>
          <p:cNvPr id="9" name="Freeform 9"/>
          <p:cNvSpPr/>
          <p:nvPr/>
        </p:nvSpPr>
        <p:spPr>
          <a:xfrm>
            <a:off x="-496166" y="7993829"/>
            <a:ext cx="4526072" cy="2528943"/>
          </a:xfrm>
          <a:custGeom>
            <a:avLst/>
            <a:gdLst/>
            <a:ahLst/>
            <a:cxnLst/>
            <a:rect l="l" t="t" r="r" b="b"/>
            <a:pathLst>
              <a:path w="4526072" h="2528943">
                <a:moveTo>
                  <a:pt x="0" y="0"/>
                </a:moveTo>
                <a:lnTo>
                  <a:pt x="4526072" y="0"/>
                </a:lnTo>
                <a:lnTo>
                  <a:pt x="4526072" y="2528942"/>
                </a:lnTo>
                <a:lnTo>
                  <a:pt x="0" y="2528942"/>
                </a:lnTo>
                <a:lnTo>
                  <a:pt x="0" y="0"/>
                </a:lnTo>
                <a:close/>
              </a:path>
            </a:pathLst>
          </a:custGeom>
          <a:blipFill>
            <a:blip r:embed="rId7"/>
            <a:stretch>
              <a:fillRect/>
            </a:stretch>
          </a:blipFill>
        </p:spPr>
        <p:txBody>
          <a:bodyPr/>
          <a:lstStyle/>
          <a:p>
            <a:endParaRPr lang="en-IN"/>
          </a:p>
        </p:txBody>
      </p:sp>
      <p:sp>
        <p:nvSpPr>
          <p:cNvPr id="10" name="Freeform 10"/>
          <p:cNvSpPr/>
          <p:nvPr/>
        </p:nvSpPr>
        <p:spPr>
          <a:xfrm rot="-10800000">
            <a:off x="14192633" y="-235771"/>
            <a:ext cx="4526072" cy="2528943"/>
          </a:xfrm>
          <a:custGeom>
            <a:avLst/>
            <a:gdLst/>
            <a:ahLst/>
            <a:cxnLst/>
            <a:rect l="l" t="t" r="r" b="b"/>
            <a:pathLst>
              <a:path w="4526072" h="2528943">
                <a:moveTo>
                  <a:pt x="0" y="0"/>
                </a:moveTo>
                <a:lnTo>
                  <a:pt x="4526072" y="0"/>
                </a:lnTo>
                <a:lnTo>
                  <a:pt x="4526072" y="2528942"/>
                </a:lnTo>
                <a:lnTo>
                  <a:pt x="0" y="2528942"/>
                </a:lnTo>
                <a:lnTo>
                  <a:pt x="0" y="0"/>
                </a:lnTo>
                <a:close/>
              </a:path>
            </a:pathLst>
          </a:custGeom>
          <a:blipFill>
            <a:blip r:embed="rId7"/>
            <a:stretch>
              <a:fillRect/>
            </a:stretch>
          </a:blipFill>
        </p:spPr>
        <p:txBody>
          <a:bodyPr/>
          <a:lstStyle/>
          <a:p>
            <a:endParaRPr lang="en-IN"/>
          </a:p>
        </p:txBody>
      </p:sp>
      <p:grpSp>
        <p:nvGrpSpPr>
          <p:cNvPr id="11" name="Group 11"/>
          <p:cNvGrpSpPr/>
          <p:nvPr/>
        </p:nvGrpSpPr>
        <p:grpSpPr>
          <a:xfrm>
            <a:off x="15729015" y="3619500"/>
            <a:ext cx="626183" cy="620693"/>
            <a:chOff x="0" y="0"/>
            <a:chExt cx="164921" cy="163475"/>
          </a:xfrm>
        </p:grpSpPr>
        <p:sp>
          <p:nvSpPr>
            <p:cNvPr id="12" name="Freeform 12"/>
            <p:cNvSpPr/>
            <p:nvPr/>
          </p:nvSpPr>
          <p:spPr>
            <a:xfrm>
              <a:off x="0" y="0"/>
              <a:ext cx="164921" cy="163475"/>
            </a:xfrm>
            <a:custGeom>
              <a:avLst/>
              <a:gdLst/>
              <a:ahLst/>
              <a:cxnLst/>
              <a:rect l="l" t="t" r="r" b="b"/>
              <a:pathLst>
                <a:path w="164921" h="163475">
                  <a:moveTo>
                    <a:pt x="0" y="0"/>
                  </a:moveTo>
                  <a:lnTo>
                    <a:pt x="164921" y="0"/>
                  </a:lnTo>
                  <a:lnTo>
                    <a:pt x="164921" y="163475"/>
                  </a:lnTo>
                  <a:lnTo>
                    <a:pt x="0" y="163475"/>
                  </a:lnTo>
                  <a:close/>
                </a:path>
              </a:pathLst>
            </a:custGeom>
            <a:solidFill>
              <a:srgbClr val="0054C5"/>
            </a:solidFill>
          </p:spPr>
          <p:txBody>
            <a:bodyPr/>
            <a:lstStyle/>
            <a:p>
              <a:endParaRPr lang="en-IN"/>
            </a:p>
          </p:txBody>
        </p:sp>
        <p:sp>
          <p:nvSpPr>
            <p:cNvPr id="13" name="TextBox 13"/>
            <p:cNvSpPr txBox="1"/>
            <p:nvPr/>
          </p:nvSpPr>
          <p:spPr>
            <a:xfrm>
              <a:off x="0" y="-47625"/>
              <a:ext cx="164921" cy="2111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787048" y="4533900"/>
            <a:ext cx="418486" cy="397926"/>
            <a:chOff x="0" y="0"/>
            <a:chExt cx="110219" cy="104803"/>
          </a:xfrm>
        </p:grpSpPr>
        <p:sp>
          <p:nvSpPr>
            <p:cNvPr id="15" name="Freeform 15"/>
            <p:cNvSpPr/>
            <p:nvPr/>
          </p:nvSpPr>
          <p:spPr>
            <a:xfrm>
              <a:off x="0" y="0"/>
              <a:ext cx="110219" cy="104803"/>
            </a:xfrm>
            <a:custGeom>
              <a:avLst/>
              <a:gdLst/>
              <a:ahLst/>
              <a:cxnLst/>
              <a:rect l="l" t="t" r="r" b="b"/>
              <a:pathLst>
                <a:path w="110219" h="104803">
                  <a:moveTo>
                    <a:pt x="0" y="0"/>
                  </a:moveTo>
                  <a:lnTo>
                    <a:pt x="110219" y="0"/>
                  </a:lnTo>
                  <a:lnTo>
                    <a:pt x="110219" y="104803"/>
                  </a:lnTo>
                  <a:lnTo>
                    <a:pt x="0" y="104803"/>
                  </a:lnTo>
                  <a:close/>
                </a:path>
              </a:pathLst>
            </a:custGeom>
            <a:solidFill>
              <a:srgbClr val="0054C5"/>
            </a:solidFill>
          </p:spPr>
          <p:txBody>
            <a:bodyPr/>
            <a:lstStyle/>
            <a:p>
              <a:endParaRPr lang="en-IN"/>
            </a:p>
          </p:txBody>
        </p:sp>
        <p:sp>
          <p:nvSpPr>
            <p:cNvPr id="16" name="TextBox 16"/>
            <p:cNvSpPr txBox="1"/>
            <p:nvPr/>
          </p:nvSpPr>
          <p:spPr>
            <a:xfrm>
              <a:off x="0" y="-47625"/>
              <a:ext cx="110219" cy="152428"/>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5936712" y="5219700"/>
            <a:ext cx="291131" cy="270571"/>
            <a:chOff x="0" y="0"/>
            <a:chExt cx="76677" cy="71261"/>
          </a:xfrm>
        </p:grpSpPr>
        <p:sp>
          <p:nvSpPr>
            <p:cNvPr id="18" name="Freeform 18"/>
            <p:cNvSpPr/>
            <p:nvPr/>
          </p:nvSpPr>
          <p:spPr>
            <a:xfrm>
              <a:off x="0" y="0"/>
              <a:ext cx="76677" cy="71261"/>
            </a:xfrm>
            <a:custGeom>
              <a:avLst/>
              <a:gdLst/>
              <a:ahLst/>
              <a:cxnLst/>
              <a:rect l="l" t="t" r="r" b="b"/>
              <a:pathLst>
                <a:path w="76677" h="71261">
                  <a:moveTo>
                    <a:pt x="0" y="0"/>
                  </a:moveTo>
                  <a:lnTo>
                    <a:pt x="76677" y="0"/>
                  </a:lnTo>
                  <a:lnTo>
                    <a:pt x="76677" y="71261"/>
                  </a:lnTo>
                  <a:lnTo>
                    <a:pt x="0" y="71261"/>
                  </a:lnTo>
                  <a:close/>
                </a:path>
              </a:pathLst>
            </a:custGeom>
            <a:solidFill>
              <a:srgbClr val="0054C5"/>
            </a:solidFill>
          </p:spPr>
          <p:txBody>
            <a:bodyPr/>
            <a:lstStyle/>
            <a:p>
              <a:endParaRPr lang="en-IN"/>
            </a:p>
          </p:txBody>
        </p:sp>
        <p:sp>
          <p:nvSpPr>
            <p:cNvPr id="19" name="TextBox 19"/>
            <p:cNvSpPr txBox="1"/>
            <p:nvPr/>
          </p:nvSpPr>
          <p:spPr>
            <a:xfrm>
              <a:off x="0" y="-47625"/>
              <a:ext cx="76677" cy="118886"/>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2036650" y="6169297"/>
            <a:ext cx="418486" cy="397926"/>
            <a:chOff x="0" y="0"/>
            <a:chExt cx="110219" cy="104803"/>
          </a:xfrm>
        </p:grpSpPr>
        <p:sp>
          <p:nvSpPr>
            <p:cNvPr id="21" name="Freeform 21"/>
            <p:cNvSpPr/>
            <p:nvPr/>
          </p:nvSpPr>
          <p:spPr>
            <a:xfrm>
              <a:off x="0" y="0"/>
              <a:ext cx="110219" cy="104803"/>
            </a:xfrm>
            <a:custGeom>
              <a:avLst/>
              <a:gdLst/>
              <a:ahLst/>
              <a:cxnLst/>
              <a:rect l="l" t="t" r="r" b="b"/>
              <a:pathLst>
                <a:path w="110219" h="104803">
                  <a:moveTo>
                    <a:pt x="0" y="0"/>
                  </a:moveTo>
                  <a:lnTo>
                    <a:pt x="110219" y="0"/>
                  </a:lnTo>
                  <a:lnTo>
                    <a:pt x="110219" y="104803"/>
                  </a:lnTo>
                  <a:lnTo>
                    <a:pt x="0" y="104803"/>
                  </a:lnTo>
                  <a:close/>
                </a:path>
              </a:pathLst>
            </a:custGeom>
            <a:solidFill>
              <a:srgbClr val="0054C5"/>
            </a:solidFill>
          </p:spPr>
          <p:txBody>
            <a:bodyPr/>
            <a:lstStyle/>
            <a:p>
              <a:endParaRPr lang="en-IN"/>
            </a:p>
          </p:txBody>
        </p:sp>
        <p:sp>
          <p:nvSpPr>
            <p:cNvPr id="22" name="TextBox 22"/>
            <p:cNvSpPr txBox="1"/>
            <p:nvPr/>
          </p:nvSpPr>
          <p:spPr>
            <a:xfrm>
              <a:off x="0" y="-47625"/>
              <a:ext cx="110219" cy="152428"/>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652804" y="6886583"/>
            <a:ext cx="291131" cy="270571"/>
            <a:chOff x="0" y="0"/>
            <a:chExt cx="76677" cy="71261"/>
          </a:xfrm>
        </p:grpSpPr>
        <p:sp>
          <p:nvSpPr>
            <p:cNvPr id="24" name="Freeform 24"/>
            <p:cNvSpPr/>
            <p:nvPr/>
          </p:nvSpPr>
          <p:spPr>
            <a:xfrm>
              <a:off x="0" y="0"/>
              <a:ext cx="76677" cy="71261"/>
            </a:xfrm>
            <a:custGeom>
              <a:avLst/>
              <a:gdLst/>
              <a:ahLst/>
              <a:cxnLst/>
              <a:rect l="l" t="t" r="r" b="b"/>
              <a:pathLst>
                <a:path w="76677" h="71261">
                  <a:moveTo>
                    <a:pt x="0" y="0"/>
                  </a:moveTo>
                  <a:lnTo>
                    <a:pt x="76677" y="0"/>
                  </a:lnTo>
                  <a:lnTo>
                    <a:pt x="76677" y="71261"/>
                  </a:lnTo>
                  <a:lnTo>
                    <a:pt x="0" y="71261"/>
                  </a:lnTo>
                  <a:close/>
                </a:path>
              </a:pathLst>
            </a:custGeom>
            <a:solidFill>
              <a:srgbClr val="0054C5"/>
            </a:solidFill>
          </p:spPr>
          <p:txBody>
            <a:bodyPr/>
            <a:lstStyle/>
            <a:p>
              <a:endParaRPr lang="en-IN"/>
            </a:p>
          </p:txBody>
        </p:sp>
        <p:sp>
          <p:nvSpPr>
            <p:cNvPr id="25" name="TextBox 25"/>
            <p:cNvSpPr txBox="1"/>
            <p:nvPr/>
          </p:nvSpPr>
          <p:spPr>
            <a:xfrm>
              <a:off x="0" y="-47625"/>
              <a:ext cx="76677" cy="118886"/>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2036650" y="7350113"/>
            <a:ext cx="291131" cy="270571"/>
            <a:chOff x="0" y="0"/>
            <a:chExt cx="76677" cy="71261"/>
          </a:xfrm>
        </p:grpSpPr>
        <p:sp>
          <p:nvSpPr>
            <p:cNvPr id="27" name="Freeform 27"/>
            <p:cNvSpPr/>
            <p:nvPr/>
          </p:nvSpPr>
          <p:spPr>
            <a:xfrm>
              <a:off x="0" y="0"/>
              <a:ext cx="76677" cy="71261"/>
            </a:xfrm>
            <a:custGeom>
              <a:avLst/>
              <a:gdLst/>
              <a:ahLst/>
              <a:cxnLst/>
              <a:rect l="l" t="t" r="r" b="b"/>
              <a:pathLst>
                <a:path w="76677" h="71261">
                  <a:moveTo>
                    <a:pt x="0" y="0"/>
                  </a:moveTo>
                  <a:lnTo>
                    <a:pt x="76677" y="0"/>
                  </a:lnTo>
                  <a:lnTo>
                    <a:pt x="76677" y="71261"/>
                  </a:lnTo>
                  <a:lnTo>
                    <a:pt x="0" y="71261"/>
                  </a:lnTo>
                  <a:close/>
                </a:path>
              </a:pathLst>
            </a:custGeom>
            <a:solidFill>
              <a:srgbClr val="0054C5"/>
            </a:solidFill>
          </p:spPr>
          <p:txBody>
            <a:bodyPr/>
            <a:lstStyle/>
            <a:p>
              <a:endParaRPr lang="en-IN"/>
            </a:p>
          </p:txBody>
        </p:sp>
        <p:sp>
          <p:nvSpPr>
            <p:cNvPr id="28" name="TextBox 28"/>
            <p:cNvSpPr txBox="1"/>
            <p:nvPr/>
          </p:nvSpPr>
          <p:spPr>
            <a:xfrm>
              <a:off x="0" y="-47625"/>
              <a:ext cx="76677" cy="118886"/>
            </a:xfrm>
            <a:prstGeom prst="rect">
              <a:avLst/>
            </a:prstGeom>
          </p:spPr>
          <p:txBody>
            <a:bodyPr lIns="50800" tIns="50800" rIns="50800" bIns="50800" rtlCol="0" anchor="ctr"/>
            <a:lstStyle/>
            <a:p>
              <a:pPr algn="ctr">
                <a:lnSpc>
                  <a:spcPts val="2659"/>
                </a:lnSpc>
              </a:pPr>
              <a:endParaRPr/>
            </a:p>
          </p:txBody>
        </p:sp>
      </p:grpSp>
      <p:sp>
        <p:nvSpPr>
          <p:cNvPr id="30" name="TextBox 29">
            <a:extLst>
              <a:ext uri="{FF2B5EF4-FFF2-40B4-BE49-F238E27FC236}">
                <a16:creationId xmlns:a16="http://schemas.microsoft.com/office/drawing/2014/main" id="{06EB8242-0764-BC5E-7091-99D88E43A1E6}"/>
              </a:ext>
            </a:extLst>
          </p:cNvPr>
          <p:cNvSpPr txBox="1"/>
          <p:nvPr/>
        </p:nvSpPr>
        <p:spPr>
          <a:xfrm>
            <a:off x="14345213" y="8551664"/>
            <a:ext cx="4536358" cy="1569660"/>
          </a:xfrm>
          <a:prstGeom prst="rect">
            <a:avLst/>
          </a:prstGeom>
          <a:noFill/>
        </p:spPr>
        <p:txBody>
          <a:bodyPr wrap="square">
            <a:spAutoFit/>
          </a:bodyPr>
          <a:lstStyle/>
          <a:p>
            <a:r>
              <a:rPr lang="en-US" sz="3200" dirty="0">
                <a:solidFill>
                  <a:schemeClr val="bg1"/>
                </a:solidFill>
              </a:rPr>
              <a:t>Created By,</a:t>
            </a:r>
          </a:p>
          <a:p>
            <a:r>
              <a:rPr lang="en-US" sz="3200" dirty="0">
                <a:solidFill>
                  <a:schemeClr val="bg1"/>
                </a:solidFill>
              </a:rPr>
              <a:t>	Krishna Butani</a:t>
            </a:r>
          </a:p>
          <a:p>
            <a:r>
              <a:rPr lang="en-US" sz="3200" dirty="0">
                <a:solidFill>
                  <a:schemeClr val="bg1"/>
                </a:solidFill>
              </a:rPr>
              <a:t>	Harshika Singh</a:t>
            </a:r>
            <a:endParaRPr lang="en-IN" sz="32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IN"/>
          </a:p>
        </p:txBody>
      </p:sp>
      <p:grpSp>
        <p:nvGrpSpPr>
          <p:cNvPr id="3" name="Group 3"/>
          <p:cNvGrpSpPr/>
          <p:nvPr/>
        </p:nvGrpSpPr>
        <p:grpSpPr>
          <a:xfrm>
            <a:off x="1724166" y="2113107"/>
            <a:ext cx="14839668" cy="6095668"/>
            <a:chOff x="0" y="0"/>
            <a:chExt cx="3908390" cy="1605443"/>
          </a:xfrm>
        </p:grpSpPr>
        <p:sp>
          <p:nvSpPr>
            <p:cNvPr id="4" name="Freeform 4"/>
            <p:cNvSpPr/>
            <p:nvPr/>
          </p:nvSpPr>
          <p:spPr>
            <a:xfrm>
              <a:off x="0" y="0"/>
              <a:ext cx="3908390" cy="1605443"/>
            </a:xfrm>
            <a:custGeom>
              <a:avLst/>
              <a:gdLst/>
              <a:ahLst/>
              <a:cxnLst/>
              <a:rect l="l" t="t" r="r" b="b"/>
              <a:pathLst>
                <a:path w="3908390" h="1605443">
                  <a:moveTo>
                    <a:pt x="0" y="0"/>
                  </a:moveTo>
                  <a:lnTo>
                    <a:pt x="3908390" y="0"/>
                  </a:lnTo>
                  <a:lnTo>
                    <a:pt x="3908390" y="1605443"/>
                  </a:lnTo>
                  <a:lnTo>
                    <a:pt x="0" y="1605443"/>
                  </a:lnTo>
                  <a:close/>
                </a:path>
              </a:pathLst>
            </a:custGeom>
            <a:solidFill>
              <a:srgbClr val="FFFFFF">
                <a:alpha val="10980"/>
              </a:srgbClr>
            </a:solidFill>
          </p:spPr>
          <p:txBody>
            <a:bodyPr/>
            <a:lstStyle/>
            <a:p>
              <a:endParaRPr lang="en-IN"/>
            </a:p>
          </p:txBody>
        </p:sp>
        <p:sp>
          <p:nvSpPr>
            <p:cNvPr id="5" name="TextBox 5"/>
            <p:cNvSpPr txBox="1"/>
            <p:nvPr/>
          </p:nvSpPr>
          <p:spPr>
            <a:xfrm>
              <a:off x="0" y="-47625"/>
              <a:ext cx="3908390" cy="165306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5192266" y="1344691"/>
            <a:ext cx="747321" cy="768415"/>
            <a:chOff x="0" y="0"/>
            <a:chExt cx="196825" cy="202381"/>
          </a:xfrm>
        </p:grpSpPr>
        <p:sp>
          <p:nvSpPr>
            <p:cNvPr id="8" name="Freeform 8"/>
            <p:cNvSpPr/>
            <p:nvPr/>
          </p:nvSpPr>
          <p:spPr>
            <a:xfrm>
              <a:off x="0" y="0"/>
              <a:ext cx="196825" cy="202381"/>
            </a:xfrm>
            <a:custGeom>
              <a:avLst/>
              <a:gdLst/>
              <a:ahLst/>
              <a:cxnLst/>
              <a:rect l="l" t="t" r="r" b="b"/>
              <a:pathLst>
                <a:path w="196825" h="202381">
                  <a:moveTo>
                    <a:pt x="0" y="0"/>
                  </a:moveTo>
                  <a:lnTo>
                    <a:pt x="196825" y="0"/>
                  </a:lnTo>
                  <a:lnTo>
                    <a:pt x="196825" y="202381"/>
                  </a:lnTo>
                  <a:lnTo>
                    <a:pt x="0" y="202381"/>
                  </a:lnTo>
                  <a:close/>
                </a:path>
              </a:pathLst>
            </a:custGeom>
            <a:solidFill>
              <a:srgbClr val="0054C5"/>
            </a:solidFill>
          </p:spPr>
          <p:txBody>
            <a:bodyPr/>
            <a:lstStyle/>
            <a:p>
              <a:endParaRPr lang="en-IN"/>
            </a:p>
          </p:txBody>
        </p:sp>
        <p:sp>
          <p:nvSpPr>
            <p:cNvPr id="9" name="TextBox 9"/>
            <p:cNvSpPr txBox="1"/>
            <p:nvPr/>
          </p:nvSpPr>
          <p:spPr>
            <a:xfrm>
              <a:off x="0" y="-47625"/>
              <a:ext cx="196825" cy="250006"/>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6250742" y="2393082"/>
            <a:ext cx="626183" cy="566519"/>
            <a:chOff x="0" y="0"/>
            <a:chExt cx="164921" cy="149207"/>
          </a:xfrm>
        </p:grpSpPr>
        <p:sp>
          <p:nvSpPr>
            <p:cNvPr id="11" name="Freeform 11"/>
            <p:cNvSpPr/>
            <p:nvPr/>
          </p:nvSpPr>
          <p:spPr>
            <a:xfrm>
              <a:off x="0" y="0"/>
              <a:ext cx="164921" cy="149207"/>
            </a:xfrm>
            <a:custGeom>
              <a:avLst/>
              <a:gdLst/>
              <a:ahLst/>
              <a:cxnLst/>
              <a:rect l="l" t="t" r="r" b="b"/>
              <a:pathLst>
                <a:path w="164921" h="149207">
                  <a:moveTo>
                    <a:pt x="0" y="0"/>
                  </a:moveTo>
                  <a:lnTo>
                    <a:pt x="164921" y="0"/>
                  </a:lnTo>
                  <a:lnTo>
                    <a:pt x="164921" y="149207"/>
                  </a:lnTo>
                  <a:lnTo>
                    <a:pt x="0" y="149207"/>
                  </a:lnTo>
                  <a:close/>
                </a:path>
              </a:pathLst>
            </a:custGeom>
            <a:solidFill>
              <a:srgbClr val="0054C5"/>
            </a:solidFill>
          </p:spPr>
          <p:txBody>
            <a:bodyPr/>
            <a:lstStyle/>
            <a:p>
              <a:endParaRPr lang="en-IN"/>
            </a:p>
          </p:txBody>
        </p:sp>
        <p:sp>
          <p:nvSpPr>
            <p:cNvPr id="12" name="TextBox 12"/>
            <p:cNvSpPr txBox="1"/>
            <p:nvPr/>
          </p:nvSpPr>
          <p:spPr>
            <a:xfrm>
              <a:off x="0" y="-47625"/>
              <a:ext cx="164921" cy="19683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6721829" y="1579328"/>
            <a:ext cx="310192" cy="299142"/>
            <a:chOff x="0" y="0"/>
            <a:chExt cx="81697" cy="78786"/>
          </a:xfrm>
        </p:grpSpPr>
        <p:sp>
          <p:nvSpPr>
            <p:cNvPr id="14" name="Freeform 14"/>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15" name="TextBox 15"/>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5657749" y="7367355"/>
            <a:ext cx="310192" cy="299142"/>
            <a:chOff x="0" y="0"/>
            <a:chExt cx="81697" cy="78786"/>
          </a:xfrm>
        </p:grpSpPr>
        <p:sp>
          <p:nvSpPr>
            <p:cNvPr id="17" name="Freeform 17"/>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18" name="TextBox 18"/>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6308665" y="8615726"/>
            <a:ext cx="310192" cy="299142"/>
            <a:chOff x="0" y="0"/>
            <a:chExt cx="81697" cy="78786"/>
          </a:xfrm>
        </p:grpSpPr>
        <p:sp>
          <p:nvSpPr>
            <p:cNvPr id="20" name="Freeform 20"/>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21" name="TextBox 21"/>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529911" y="6362465"/>
            <a:ext cx="4398108" cy="4398108"/>
          </a:xfrm>
          <a:custGeom>
            <a:avLst/>
            <a:gdLst/>
            <a:ahLst/>
            <a:cxnLst/>
            <a:rect l="l" t="t" r="r" b="b"/>
            <a:pathLst>
              <a:path w="4398108" h="4398108">
                <a:moveTo>
                  <a:pt x="0" y="0"/>
                </a:moveTo>
                <a:lnTo>
                  <a:pt x="4398108" y="0"/>
                </a:lnTo>
                <a:lnTo>
                  <a:pt x="4398108" y="4398109"/>
                </a:lnTo>
                <a:lnTo>
                  <a:pt x="0" y="4398109"/>
                </a:lnTo>
                <a:lnTo>
                  <a:pt x="0" y="0"/>
                </a:lnTo>
                <a:close/>
              </a:path>
            </a:pathLst>
          </a:custGeom>
          <a:blipFill>
            <a:blip r:embed="rId3"/>
            <a:stretch>
              <a:fillRect/>
            </a:stretch>
          </a:blipFill>
        </p:spPr>
        <p:txBody>
          <a:bodyPr/>
          <a:lstStyle/>
          <a:p>
            <a:endParaRPr lang="en-IN"/>
          </a:p>
        </p:txBody>
      </p:sp>
      <p:sp>
        <p:nvSpPr>
          <p:cNvPr id="23" name="TextBox 23"/>
          <p:cNvSpPr txBox="1"/>
          <p:nvPr/>
        </p:nvSpPr>
        <p:spPr>
          <a:xfrm>
            <a:off x="2682839" y="4220615"/>
            <a:ext cx="12922322" cy="3041015"/>
          </a:xfrm>
          <a:prstGeom prst="rect">
            <a:avLst/>
          </a:prstGeom>
        </p:spPr>
        <p:txBody>
          <a:bodyPr lIns="0" tIns="0" rIns="0" bIns="0" rtlCol="0" anchor="t">
            <a:spAutoFit/>
          </a:bodyPr>
          <a:lstStyle/>
          <a:p>
            <a:pPr algn="just">
              <a:lnSpc>
                <a:spcPts val="3010"/>
              </a:lnSpc>
            </a:pPr>
            <a:r>
              <a:rPr lang="en-US" sz="2150" dirty="0">
                <a:solidFill>
                  <a:srgbClr val="FFFFFF"/>
                </a:solidFill>
                <a:latin typeface="Tomorrow"/>
                <a:ea typeface="Tomorrow"/>
                <a:cs typeface="Tomorrow"/>
                <a:sym typeface="Tomorrow"/>
              </a:rPr>
              <a:t>Instagram is a widely-used social media network where users interact with content aligned with their interests. This initiative focuses on suggesting personalized posts to users by employing a Content-Based Filtering strategy, which evaluates hashtags associated with posts and correlates them with individual user preferences. By analyzing hashtag patterns, the system identifies and recommends posts that closely align with a user’s interests. The integration of Cosine Similarity ensures precise matching between user preferences and post content, improving relevance and accuracy. This approach aims to boost user interaction, foster deeper engagement, and streamline the discovery of content tailored to their specific tastes.</a:t>
            </a:r>
          </a:p>
        </p:txBody>
      </p:sp>
      <p:sp>
        <p:nvSpPr>
          <p:cNvPr id="24" name="TextBox 24"/>
          <p:cNvSpPr txBox="1"/>
          <p:nvPr/>
        </p:nvSpPr>
        <p:spPr>
          <a:xfrm>
            <a:off x="2943935" y="2826251"/>
            <a:ext cx="12400129" cy="1111763"/>
          </a:xfrm>
          <a:prstGeom prst="rect">
            <a:avLst/>
          </a:prstGeom>
        </p:spPr>
        <p:txBody>
          <a:bodyPr lIns="0" tIns="0" rIns="0" bIns="0" rtlCol="0" anchor="t">
            <a:spAutoFit/>
          </a:bodyPr>
          <a:lstStyle/>
          <a:p>
            <a:pPr algn="ctr">
              <a:lnSpc>
                <a:spcPts val="9071"/>
              </a:lnSpc>
            </a:pPr>
            <a:r>
              <a:rPr lang="en-US" sz="6479">
                <a:solidFill>
                  <a:srgbClr val="FFFFFF"/>
                </a:solidFill>
                <a:latin typeface="Tomorrow"/>
                <a:ea typeface="Tomorrow"/>
                <a:cs typeface="Tomorrow"/>
                <a:sym typeface="Tomorrow"/>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IN"/>
          </a:p>
        </p:txBody>
      </p:sp>
      <p:grpSp>
        <p:nvGrpSpPr>
          <p:cNvPr id="3" name="Group 3"/>
          <p:cNvGrpSpPr/>
          <p:nvPr/>
        </p:nvGrpSpPr>
        <p:grpSpPr>
          <a:xfrm>
            <a:off x="1765270" y="1872090"/>
            <a:ext cx="7538350" cy="6996177"/>
            <a:chOff x="0" y="0"/>
            <a:chExt cx="1985409" cy="1842614"/>
          </a:xfrm>
        </p:grpSpPr>
        <p:sp>
          <p:nvSpPr>
            <p:cNvPr id="4" name="Freeform 4"/>
            <p:cNvSpPr/>
            <p:nvPr/>
          </p:nvSpPr>
          <p:spPr>
            <a:xfrm>
              <a:off x="0" y="0"/>
              <a:ext cx="1985409" cy="1842614"/>
            </a:xfrm>
            <a:custGeom>
              <a:avLst/>
              <a:gdLst/>
              <a:ahLst/>
              <a:cxnLst/>
              <a:rect l="l" t="t" r="r" b="b"/>
              <a:pathLst>
                <a:path w="1985409" h="1842614">
                  <a:moveTo>
                    <a:pt x="0" y="0"/>
                  </a:moveTo>
                  <a:lnTo>
                    <a:pt x="1985409" y="0"/>
                  </a:lnTo>
                  <a:lnTo>
                    <a:pt x="1985409" y="1842614"/>
                  </a:lnTo>
                  <a:lnTo>
                    <a:pt x="0" y="1842614"/>
                  </a:lnTo>
                  <a:close/>
                </a:path>
              </a:pathLst>
            </a:custGeom>
            <a:solidFill>
              <a:srgbClr val="FFFFFF">
                <a:alpha val="10980"/>
              </a:srgbClr>
            </a:solidFill>
          </p:spPr>
          <p:txBody>
            <a:bodyPr/>
            <a:lstStyle/>
            <a:p>
              <a:endParaRPr lang="en-IN"/>
            </a:p>
          </p:txBody>
        </p:sp>
        <p:sp>
          <p:nvSpPr>
            <p:cNvPr id="5" name="TextBox 5"/>
            <p:cNvSpPr txBox="1"/>
            <p:nvPr/>
          </p:nvSpPr>
          <p:spPr>
            <a:xfrm>
              <a:off x="0" y="-47625"/>
              <a:ext cx="1985409" cy="1890239"/>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10800000">
            <a:off x="11983496" y="-868048"/>
            <a:ext cx="6304504" cy="3522642"/>
          </a:xfrm>
          <a:custGeom>
            <a:avLst/>
            <a:gdLst/>
            <a:ahLst/>
            <a:cxnLst/>
            <a:rect l="l" t="t" r="r" b="b"/>
            <a:pathLst>
              <a:path w="6304504" h="3522642">
                <a:moveTo>
                  <a:pt x="0" y="0"/>
                </a:moveTo>
                <a:lnTo>
                  <a:pt x="6304504" y="0"/>
                </a:lnTo>
                <a:lnTo>
                  <a:pt x="6304504" y="3522641"/>
                </a:lnTo>
                <a:lnTo>
                  <a:pt x="0" y="3522641"/>
                </a:lnTo>
                <a:lnTo>
                  <a:pt x="0" y="0"/>
                </a:lnTo>
                <a:close/>
              </a:path>
            </a:pathLst>
          </a:custGeom>
          <a:blipFill>
            <a:blip r:embed="rId3"/>
            <a:stretch>
              <a:fillRect/>
            </a:stretch>
          </a:blipFill>
        </p:spPr>
        <p:txBody>
          <a:bodyPr/>
          <a:lstStyle/>
          <a:p>
            <a:endParaRPr lang="en-IN"/>
          </a:p>
        </p:txBody>
      </p:sp>
      <p:grpSp>
        <p:nvGrpSpPr>
          <p:cNvPr id="7" name="Group 7"/>
          <p:cNvGrpSpPr/>
          <p:nvPr/>
        </p:nvGrpSpPr>
        <p:grpSpPr>
          <a:xfrm>
            <a:off x="9653827" y="7188490"/>
            <a:ext cx="310192" cy="299142"/>
            <a:chOff x="0" y="0"/>
            <a:chExt cx="81697" cy="78786"/>
          </a:xfrm>
        </p:grpSpPr>
        <p:sp>
          <p:nvSpPr>
            <p:cNvPr id="8" name="Freeform 8"/>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9" name="TextBox 9"/>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0314226" y="8087276"/>
            <a:ext cx="310192" cy="299142"/>
            <a:chOff x="0" y="0"/>
            <a:chExt cx="81697" cy="78786"/>
          </a:xfrm>
        </p:grpSpPr>
        <p:sp>
          <p:nvSpPr>
            <p:cNvPr id="11" name="Freeform 11"/>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12" name="TextBox 12"/>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68131" y="1614182"/>
            <a:ext cx="747321" cy="768415"/>
            <a:chOff x="0" y="0"/>
            <a:chExt cx="196825" cy="202381"/>
          </a:xfrm>
        </p:grpSpPr>
        <p:sp>
          <p:nvSpPr>
            <p:cNvPr id="14" name="Freeform 14"/>
            <p:cNvSpPr/>
            <p:nvPr/>
          </p:nvSpPr>
          <p:spPr>
            <a:xfrm>
              <a:off x="0" y="0"/>
              <a:ext cx="196825" cy="202381"/>
            </a:xfrm>
            <a:custGeom>
              <a:avLst/>
              <a:gdLst/>
              <a:ahLst/>
              <a:cxnLst/>
              <a:rect l="l" t="t" r="r" b="b"/>
              <a:pathLst>
                <a:path w="196825" h="202381">
                  <a:moveTo>
                    <a:pt x="0" y="0"/>
                  </a:moveTo>
                  <a:lnTo>
                    <a:pt x="196825" y="0"/>
                  </a:lnTo>
                  <a:lnTo>
                    <a:pt x="196825" y="202381"/>
                  </a:lnTo>
                  <a:lnTo>
                    <a:pt x="0" y="202381"/>
                  </a:lnTo>
                  <a:close/>
                </a:path>
              </a:pathLst>
            </a:custGeom>
            <a:solidFill>
              <a:srgbClr val="0054C5"/>
            </a:solidFill>
          </p:spPr>
          <p:txBody>
            <a:bodyPr/>
            <a:lstStyle/>
            <a:p>
              <a:endParaRPr lang="en-IN"/>
            </a:p>
          </p:txBody>
        </p:sp>
        <p:sp>
          <p:nvSpPr>
            <p:cNvPr id="15" name="TextBox 15"/>
            <p:cNvSpPr txBox="1"/>
            <p:nvPr/>
          </p:nvSpPr>
          <p:spPr>
            <a:xfrm>
              <a:off x="0" y="-47625"/>
              <a:ext cx="196825" cy="250006"/>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247421" y="2588544"/>
            <a:ext cx="626183" cy="566519"/>
            <a:chOff x="0" y="0"/>
            <a:chExt cx="164921" cy="149207"/>
          </a:xfrm>
        </p:grpSpPr>
        <p:sp>
          <p:nvSpPr>
            <p:cNvPr id="17" name="Freeform 17"/>
            <p:cNvSpPr/>
            <p:nvPr/>
          </p:nvSpPr>
          <p:spPr>
            <a:xfrm>
              <a:off x="0" y="0"/>
              <a:ext cx="164921" cy="149207"/>
            </a:xfrm>
            <a:custGeom>
              <a:avLst/>
              <a:gdLst/>
              <a:ahLst/>
              <a:cxnLst/>
              <a:rect l="l" t="t" r="r" b="b"/>
              <a:pathLst>
                <a:path w="164921" h="149207">
                  <a:moveTo>
                    <a:pt x="0" y="0"/>
                  </a:moveTo>
                  <a:lnTo>
                    <a:pt x="164921" y="0"/>
                  </a:lnTo>
                  <a:lnTo>
                    <a:pt x="164921" y="149207"/>
                  </a:lnTo>
                  <a:lnTo>
                    <a:pt x="0" y="149207"/>
                  </a:lnTo>
                  <a:close/>
                </a:path>
              </a:pathLst>
            </a:custGeom>
            <a:solidFill>
              <a:srgbClr val="0054C5"/>
            </a:solidFill>
          </p:spPr>
          <p:txBody>
            <a:bodyPr/>
            <a:lstStyle/>
            <a:p>
              <a:endParaRPr lang="en-IN"/>
            </a:p>
          </p:txBody>
        </p:sp>
        <p:sp>
          <p:nvSpPr>
            <p:cNvPr id="18" name="TextBox 18"/>
            <p:cNvSpPr txBox="1"/>
            <p:nvPr/>
          </p:nvSpPr>
          <p:spPr>
            <a:xfrm>
              <a:off x="0" y="-47625"/>
              <a:ext cx="164921" cy="196832"/>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405417" y="1028700"/>
            <a:ext cx="310192" cy="299142"/>
            <a:chOff x="0" y="0"/>
            <a:chExt cx="81697" cy="78786"/>
          </a:xfrm>
        </p:grpSpPr>
        <p:sp>
          <p:nvSpPr>
            <p:cNvPr id="20" name="Freeform 20"/>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21" name="TextBox 21"/>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2114864" y="3951866"/>
            <a:ext cx="6686761" cy="4184015"/>
          </a:xfrm>
          <a:prstGeom prst="rect">
            <a:avLst/>
          </a:prstGeom>
        </p:spPr>
        <p:txBody>
          <a:bodyPr lIns="0" tIns="0" rIns="0" bIns="0" rtlCol="0" anchor="t">
            <a:spAutoFit/>
          </a:bodyPr>
          <a:lstStyle/>
          <a:p>
            <a:pPr marL="464186" lvl="1" indent="-232093" algn="just">
              <a:lnSpc>
                <a:spcPts val="3010"/>
              </a:lnSpc>
              <a:buFont typeface="Arial"/>
              <a:buChar char="•"/>
            </a:pPr>
            <a:r>
              <a:rPr lang="en-US" sz="2150">
                <a:solidFill>
                  <a:srgbClr val="FFFFFF"/>
                </a:solidFill>
                <a:latin typeface="Tomorrow"/>
                <a:ea typeface="Tomorrow"/>
                <a:cs typeface="Tomorrow"/>
                <a:sym typeface="Tomorrow"/>
              </a:rPr>
              <a:t>Dataset: </a:t>
            </a:r>
          </a:p>
          <a:p>
            <a:pPr marL="928371" lvl="2" indent="-309457" algn="just">
              <a:lnSpc>
                <a:spcPts val="3010"/>
              </a:lnSpc>
              <a:buFont typeface="Arial"/>
              <a:buChar char="⚬"/>
            </a:pPr>
            <a:r>
              <a:rPr lang="en-US" sz="2150">
                <a:solidFill>
                  <a:srgbClr val="FFFFFF"/>
                </a:solidFill>
                <a:latin typeface="Tomorrow"/>
                <a:ea typeface="Tomorrow"/>
                <a:cs typeface="Tomorrow"/>
                <a:sym typeface="Tomorrow"/>
              </a:rPr>
              <a:t>The dataset contains Instagram post details such as:</a:t>
            </a:r>
          </a:p>
          <a:p>
            <a:pPr marL="928371" lvl="2" indent="-309457" algn="just">
              <a:lnSpc>
                <a:spcPts val="3010"/>
              </a:lnSpc>
              <a:buAutoNum type="alphaLcPeriod"/>
            </a:pPr>
            <a:r>
              <a:rPr lang="en-US" sz="2150">
                <a:solidFill>
                  <a:srgbClr val="FFFFFF"/>
                </a:solidFill>
                <a:latin typeface="Tomorrow"/>
                <a:ea typeface="Tomorrow"/>
                <a:cs typeface="Tomorrow"/>
                <a:sym typeface="Tomorrow"/>
              </a:rPr>
              <a:t>Post ID (Unique identifier for posts)</a:t>
            </a:r>
          </a:p>
          <a:p>
            <a:pPr marL="928371" lvl="2" indent="-309457" algn="just">
              <a:lnSpc>
                <a:spcPts val="3010"/>
              </a:lnSpc>
              <a:buAutoNum type="alphaLcPeriod"/>
            </a:pPr>
            <a:r>
              <a:rPr lang="en-US" sz="2150">
                <a:solidFill>
                  <a:srgbClr val="FFFFFF"/>
                </a:solidFill>
                <a:latin typeface="Tomorrow"/>
                <a:ea typeface="Tomorrow"/>
                <a:cs typeface="Tomorrow"/>
                <a:sym typeface="Tomorrow"/>
              </a:rPr>
              <a:t>Likes &amp; Comments (User engagement metrics)</a:t>
            </a:r>
          </a:p>
          <a:p>
            <a:pPr marL="928371" lvl="2" indent="-309457" algn="just">
              <a:lnSpc>
                <a:spcPts val="3010"/>
              </a:lnSpc>
              <a:buAutoNum type="alphaLcPeriod"/>
            </a:pPr>
            <a:r>
              <a:rPr lang="en-US" sz="2150">
                <a:solidFill>
                  <a:srgbClr val="FFFFFF"/>
                </a:solidFill>
                <a:latin typeface="Tomorrow"/>
                <a:ea typeface="Tomorrow"/>
                <a:cs typeface="Tomorrow"/>
                <a:sym typeface="Tomorrow"/>
              </a:rPr>
              <a:t>Hashtags (Used for content categorization)</a:t>
            </a:r>
          </a:p>
          <a:p>
            <a:pPr algn="just">
              <a:lnSpc>
                <a:spcPts val="3010"/>
              </a:lnSpc>
            </a:pPr>
            <a:endParaRPr lang="en-US" sz="2150">
              <a:solidFill>
                <a:srgbClr val="FFFFFF"/>
              </a:solidFill>
              <a:latin typeface="Tomorrow"/>
              <a:ea typeface="Tomorrow"/>
              <a:cs typeface="Tomorrow"/>
              <a:sym typeface="Tomorrow"/>
            </a:endParaRPr>
          </a:p>
          <a:p>
            <a:pPr marL="464186" lvl="1" indent="-232093" algn="just">
              <a:lnSpc>
                <a:spcPts val="3010"/>
              </a:lnSpc>
              <a:buFont typeface="Arial"/>
              <a:buChar char="•"/>
            </a:pPr>
            <a:r>
              <a:rPr lang="en-US" sz="2150">
                <a:solidFill>
                  <a:srgbClr val="FFFFFF"/>
                </a:solidFill>
                <a:latin typeface="Tomorrow"/>
                <a:ea typeface="Tomorrow"/>
                <a:cs typeface="Tomorrow"/>
                <a:sym typeface="Tomorrow"/>
              </a:rPr>
              <a:t>Why are hashtags important?</a:t>
            </a:r>
          </a:p>
          <a:p>
            <a:pPr marL="928371" lvl="2" indent="-309457" algn="just">
              <a:lnSpc>
                <a:spcPts val="3010"/>
              </a:lnSpc>
              <a:buFont typeface="Arial"/>
              <a:buChar char="⚬"/>
            </a:pPr>
            <a:r>
              <a:rPr lang="en-US" sz="2150">
                <a:solidFill>
                  <a:srgbClr val="FFFFFF"/>
                </a:solidFill>
                <a:latin typeface="Tomorrow"/>
                <a:ea typeface="Tomorrow"/>
                <a:cs typeface="Tomorrow"/>
                <a:sym typeface="Tomorrow"/>
              </a:rPr>
              <a:t>They help categorize posts and connect users with relevant content.</a:t>
            </a:r>
          </a:p>
        </p:txBody>
      </p:sp>
      <p:sp>
        <p:nvSpPr>
          <p:cNvPr id="23" name="TextBox 23"/>
          <p:cNvSpPr txBox="1"/>
          <p:nvPr/>
        </p:nvSpPr>
        <p:spPr>
          <a:xfrm>
            <a:off x="-675145" y="2287653"/>
            <a:ext cx="12400129" cy="1111763"/>
          </a:xfrm>
          <a:prstGeom prst="rect">
            <a:avLst/>
          </a:prstGeom>
        </p:spPr>
        <p:txBody>
          <a:bodyPr lIns="0" tIns="0" rIns="0" bIns="0" rtlCol="0" anchor="t">
            <a:spAutoFit/>
          </a:bodyPr>
          <a:lstStyle/>
          <a:p>
            <a:pPr algn="ctr">
              <a:lnSpc>
                <a:spcPts val="9071"/>
              </a:lnSpc>
            </a:pPr>
            <a:r>
              <a:rPr lang="en-US" sz="6479">
                <a:solidFill>
                  <a:srgbClr val="FFFFFF"/>
                </a:solidFill>
                <a:latin typeface="Tomorrow"/>
                <a:ea typeface="Tomorrow"/>
                <a:cs typeface="Tomorrow"/>
                <a:sym typeface="Tomorrow"/>
              </a:rPr>
              <a:t>Dataset Overview</a:t>
            </a:r>
          </a:p>
        </p:txBody>
      </p:sp>
      <p:sp>
        <p:nvSpPr>
          <p:cNvPr id="24" name="Freeform 24"/>
          <p:cNvSpPr/>
          <p:nvPr/>
        </p:nvSpPr>
        <p:spPr>
          <a:xfrm>
            <a:off x="11472143" y="3032308"/>
            <a:ext cx="4928490" cy="5204539"/>
          </a:xfrm>
          <a:custGeom>
            <a:avLst/>
            <a:gdLst/>
            <a:ahLst/>
            <a:cxnLst/>
            <a:rect l="l" t="t" r="r" b="b"/>
            <a:pathLst>
              <a:path w="4928490" h="5204539">
                <a:moveTo>
                  <a:pt x="0" y="0"/>
                </a:moveTo>
                <a:lnTo>
                  <a:pt x="4928490" y="0"/>
                </a:lnTo>
                <a:lnTo>
                  <a:pt x="4928490" y="5204539"/>
                </a:lnTo>
                <a:lnTo>
                  <a:pt x="0" y="52045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IN"/>
          </a:p>
        </p:txBody>
      </p:sp>
      <p:grpSp>
        <p:nvGrpSpPr>
          <p:cNvPr id="3" name="Group 3"/>
          <p:cNvGrpSpPr/>
          <p:nvPr/>
        </p:nvGrpSpPr>
        <p:grpSpPr>
          <a:xfrm>
            <a:off x="7353028" y="1749552"/>
            <a:ext cx="9906272" cy="6338477"/>
            <a:chOff x="0" y="0"/>
            <a:chExt cx="2609059" cy="1669393"/>
          </a:xfrm>
        </p:grpSpPr>
        <p:sp>
          <p:nvSpPr>
            <p:cNvPr id="4" name="Freeform 4"/>
            <p:cNvSpPr/>
            <p:nvPr/>
          </p:nvSpPr>
          <p:spPr>
            <a:xfrm>
              <a:off x="0" y="0"/>
              <a:ext cx="2609059" cy="1669393"/>
            </a:xfrm>
            <a:custGeom>
              <a:avLst/>
              <a:gdLst/>
              <a:ahLst/>
              <a:cxnLst/>
              <a:rect l="l" t="t" r="r" b="b"/>
              <a:pathLst>
                <a:path w="2609059" h="1669393">
                  <a:moveTo>
                    <a:pt x="0" y="0"/>
                  </a:moveTo>
                  <a:lnTo>
                    <a:pt x="2609059" y="0"/>
                  </a:lnTo>
                  <a:lnTo>
                    <a:pt x="2609059" y="1669393"/>
                  </a:lnTo>
                  <a:lnTo>
                    <a:pt x="0" y="1669393"/>
                  </a:lnTo>
                  <a:close/>
                </a:path>
              </a:pathLst>
            </a:custGeom>
            <a:solidFill>
              <a:srgbClr val="FFFFFF">
                <a:alpha val="10980"/>
              </a:srgbClr>
            </a:solidFill>
          </p:spPr>
          <p:txBody>
            <a:bodyPr/>
            <a:lstStyle/>
            <a:p>
              <a:endParaRPr lang="en-IN"/>
            </a:p>
          </p:txBody>
        </p:sp>
        <p:sp>
          <p:nvSpPr>
            <p:cNvPr id="5" name="TextBox 5"/>
            <p:cNvSpPr txBox="1"/>
            <p:nvPr/>
          </p:nvSpPr>
          <p:spPr>
            <a:xfrm>
              <a:off x="0" y="-47625"/>
              <a:ext cx="2609059" cy="17170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7836053" y="3264569"/>
            <a:ext cx="7759076" cy="4946015"/>
          </a:xfrm>
          <a:prstGeom prst="rect">
            <a:avLst/>
          </a:prstGeom>
        </p:spPr>
        <p:txBody>
          <a:bodyPr lIns="0" tIns="0" rIns="0" bIns="0" rtlCol="0" anchor="t">
            <a:spAutoFit/>
          </a:bodyPr>
          <a:lstStyle/>
          <a:p>
            <a:pPr algn="just">
              <a:lnSpc>
                <a:spcPts val="3010"/>
              </a:lnSpc>
            </a:pPr>
            <a:r>
              <a:rPr lang="en-US" sz="2150">
                <a:solidFill>
                  <a:srgbClr val="FFFFFF"/>
                </a:solidFill>
                <a:latin typeface="Tomorrow"/>
                <a:ea typeface="Tomorrow"/>
                <a:cs typeface="Tomorrow"/>
                <a:sym typeface="Tomorrow"/>
              </a:rPr>
              <a:t>What to Include:</a:t>
            </a:r>
          </a:p>
          <a:p>
            <a:pPr marL="464186" lvl="1" indent="-232093" algn="just">
              <a:lnSpc>
                <a:spcPts val="3010"/>
              </a:lnSpc>
              <a:buFont typeface="Arial"/>
              <a:buChar char="•"/>
            </a:pPr>
            <a:r>
              <a:rPr lang="en-US" sz="2150">
                <a:solidFill>
                  <a:srgbClr val="FFFFFF"/>
                </a:solidFill>
                <a:latin typeface="Tomorrow"/>
                <a:ea typeface="Tomorrow"/>
                <a:cs typeface="Tomorrow"/>
                <a:sym typeface="Tomorrow"/>
              </a:rPr>
              <a:t>Steps to clean and prepare the dataset: Extract hashtags from each post.</a:t>
            </a:r>
          </a:p>
          <a:p>
            <a:pPr marL="928371" lvl="2" indent="-309457" algn="just">
              <a:lnSpc>
                <a:spcPts val="3010"/>
              </a:lnSpc>
              <a:buAutoNum type="alphaLcPeriod"/>
            </a:pPr>
            <a:r>
              <a:rPr lang="en-US" sz="2150">
                <a:solidFill>
                  <a:srgbClr val="FFFFFF"/>
                </a:solidFill>
                <a:latin typeface="Tomorrow"/>
                <a:ea typeface="Tomorrow"/>
                <a:cs typeface="Tomorrow"/>
                <a:sym typeface="Tomorrow"/>
              </a:rPr>
              <a:t>Convert hashtags into a structured format (One-Hot Encoding).</a:t>
            </a:r>
          </a:p>
          <a:p>
            <a:pPr marL="928371" lvl="2" indent="-309457" algn="just">
              <a:lnSpc>
                <a:spcPts val="3010"/>
              </a:lnSpc>
              <a:buAutoNum type="alphaLcPeriod"/>
            </a:pPr>
            <a:r>
              <a:rPr lang="en-US" sz="2150">
                <a:solidFill>
                  <a:srgbClr val="FFFFFF"/>
                </a:solidFill>
                <a:latin typeface="Tomorrow"/>
                <a:ea typeface="Tomorrow"/>
                <a:cs typeface="Tomorrow"/>
                <a:sym typeface="Tomorrow"/>
              </a:rPr>
              <a:t>Create a user preference vector based on selected hashtags.</a:t>
            </a:r>
          </a:p>
          <a:p>
            <a:pPr marL="928371" lvl="2" indent="-309457" algn="just">
              <a:lnSpc>
                <a:spcPts val="3010"/>
              </a:lnSpc>
              <a:buAutoNum type="alphaLcPeriod"/>
            </a:pPr>
            <a:r>
              <a:rPr lang="en-US" sz="2150">
                <a:solidFill>
                  <a:srgbClr val="FFFFFF"/>
                </a:solidFill>
                <a:latin typeface="Tomorrow"/>
                <a:ea typeface="Tomorrow"/>
                <a:cs typeface="Tomorrow"/>
                <a:sym typeface="Tomorrow"/>
              </a:rPr>
              <a:t>Prepare data for similarity calculation.</a:t>
            </a:r>
          </a:p>
          <a:p>
            <a:pPr algn="just">
              <a:lnSpc>
                <a:spcPts val="3010"/>
              </a:lnSpc>
            </a:pPr>
            <a:endParaRPr lang="en-US" sz="2150">
              <a:solidFill>
                <a:srgbClr val="FFFFFF"/>
              </a:solidFill>
              <a:latin typeface="Tomorrow"/>
              <a:ea typeface="Tomorrow"/>
              <a:cs typeface="Tomorrow"/>
              <a:sym typeface="Tomorrow"/>
            </a:endParaRPr>
          </a:p>
          <a:p>
            <a:pPr algn="just">
              <a:lnSpc>
                <a:spcPts val="3010"/>
              </a:lnSpc>
            </a:pPr>
            <a:r>
              <a:rPr lang="en-US" sz="2150">
                <a:solidFill>
                  <a:srgbClr val="FFFFFF"/>
                </a:solidFill>
                <a:latin typeface="Tomorrow"/>
                <a:ea typeface="Tomorrow"/>
                <a:cs typeface="Tomorrow"/>
                <a:sym typeface="Tomorrow"/>
              </a:rPr>
              <a:t>Why is preprocessing important?</a:t>
            </a:r>
          </a:p>
          <a:p>
            <a:pPr marL="464186" lvl="1" indent="-232093" algn="just">
              <a:lnSpc>
                <a:spcPts val="3010"/>
              </a:lnSpc>
              <a:buFont typeface="Arial"/>
              <a:buChar char="•"/>
            </a:pPr>
            <a:r>
              <a:rPr lang="en-US" sz="2150">
                <a:solidFill>
                  <a:srgbClr val="FFFFFF"/>
                </a:solidFill>
                <a:latin typeface="Tomorrow"/>
                <a:ea typeface="Tomorrow"/>
                <a:cs typeface="Tomorrow"/>
                <a:sym typeface="Tomorrow"/>
              </a:rPr>
              <a:t>It ensures that our data is clean and suitable for recommendation.</a:t>
            </a:r>
          </a:p>
          <a:p>
            <a:pPr algn="just">
              <a:lnSpc>
                <a:spcPts val="3010"/>
              </a:lnSpc>
            </a:pPr>
            <a:endParaRPr lang="en-US" sz="2150">
              <a:solidFill>
                <a:srgbClr val="FFFFFF"/>
              </a:solidFill>
              <a:latin typeface="Tomorrow"/>
              <a:ea typeface="Tomorrow"/>
              <a:cs typeface="Tomorrow"/>
              <a:sym typeface="Tomorrow"/>
            </a:endParaRPr>
          </a:p>
        </p:txBody>
      </p:sp>
      <p:sp>
        <p:nvSpPr>
          <p:cNvPr id="7" name="Freeform 7"/>
          <p:cNvSpPr/>
          <p:nvPr/>
        </p:nvSpPr>
        <p:spPr>
          <a:xfrm>
            <a:off x="-899330" y="7082729"/>
            <a:ext cx="6304504" cy="3522642"/>
          </a:xfrm>
          <a:custGeom>
            <a:avLst/>
            <a:gdLst/>
            <a:ahLst/>
            <a:cxnLst/>
            <a:rect l="l" t="t" r="r" b="b"/>
            <a:pathLst>
              <a:path w="6304504" h="3522642">
                <a:moveTo>
                  <a:pt x="0" y="0"/>
                </a:moveTo>
                <a:lnTo>
                  <a:pt x="6304504" y="0"/>
                </a:lnTo>
                <a:lnTo>
                  <a:pt x="6304504" y="3522642"/>
                </a:lnTo>
                <a:lnTo>
                  <a:pt x="0" y="3522642"/>
                </a:lnTo>
                <a:lnTo>
                  <a:pt x="0" y="0"/>
                </a:lnTo>
                <a:close/>
              </a:path>
            </a:pathLst>
          </a:custGeom>
          <a:blipFill>
            <a:blip r:embed="rId3"/>
            <a:stretch>
              <a:fillRect/>
            </a:stretch>
          </a:blipFill>
        </p:spPr>
        <p:txBody>
          <a:bodyPr/>
          <a:lstStyle/>
          <a:p>
            <a:endParaRPr lang="en-IN"/>
          </a:p>
        </p:txBody>
      </p:sp>
      <p:sp>
        <p:nvSpPr>
          <p:cNvPr id="8" name="Freeform 8"/>
          <p:cNvSpPr/>
          <p:nvPr/>
        </p:nvSpPr>
        <p:spPr>
          <a:xfrm>
            <a:off x="1786287" y="3221294"/>
            <a:ext cx="4356847" cy="4114800"/>
          </a:xfrm>
          <a:custGeom>
            <a:avLst/>
            <a:gdLst/>
            <a:ahLst/>
            <a:cxnLst/>
            <a:rect l="l" t="t" r="r" b="b"/>
            <a:pathLst>
              <a:path w="4356847" h="4114800">
                <a:moveTo>
                  <a:pt x="0" y="0"/>
                </a:moveTo>
                <a:lnTo>
                  <a:pt x="4356847" y="0"/>
                </a:lnTo>
                <a:lnTo>
                  <a:pt x="43568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Freeform 9"/>
          <p:cNvSpPr/>
          <p:nvPr/>
        </p:nvSpPr>
        <p:spPr>
          <a:xfrm rot="444080">
            <a:off x="15494559" y="6085462"/>
            <a:ext cx="3529482" cy="3186163"/>
          </a:xfrm>
          <a:custGeom>
            <a:avLst/>
            <a:gdLst/>
            <a:ahLst/>
            <a:cxnLst/>
            <a:rect l="l" t="t" r="r" b="b"/>
            <a:pathLst>
              <a:path w="3529482" h="3186163">
                <a:moveTo>
                  <a:pt x="0" y="0"/>
                </a:moveTo>
                <a:lnTo>
                  <a:pt x="3529482" y="0"/>
                </a:lnTo>
                <a:lnTo>
                  <a:pt x="3529482" y="3186163"/>
                </a:lnTo>
                <a:lnTo>
                  <a:pt x="0" y="31861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10" name="Group 10"/>
          <p:cNvGrpSpPr/>
          <p:nvPr/>
        </p:nvGrpSpPr>
        <p:grpSpPr>
          <a:xfrm>
            <a:off x="1505602" y="1365345"/>
            <a:ext cx="747321" cy="768415"/>
            <a:chOff x="0" y="0"/>
            <a:chExt cx="196825" cy="202381"/>
          </a:xfrm>
        </p:grpSpPr>
        <p:sp>
          <p:nvSpPr>
            <p:cNvPr id="11" name="Freeform 11"/>
            <p:cNvSpPr/>
            <p:nvPr/>
          </p:nvSpPr>
          <p:spPr>
            <a:xfrm>
              <a:off x="0" y="0"/>
              <a:ext cx="196825" cy="202381"/>
            </a:xfrm>
            <a:custGeom>
              <a:avLst/>
              <a:gdLst/>
              <a:ahLst/>
              <a:cxnLst/>
              <a:rect l="l" t="t" r="r" b="b"/>
              <a:pathLst>
                <a:path w="196825" h="202381">
                  <a:moveTo>
                    <a:pt x="0" y="0"/>
                  </a:moveTo>
                  <a:lnTo>
                    <a:pt x="196825" y="0"/>
                  </a:lnTo>
                  <a:lnTo>
                    <a:pt x="196825" y="202381"/>
                  </a:lnTo>
                  <a:lnTo>
                    <a:pt x="0" y="202381"/>
                  </a:lnTo>
                  <a:close/>
                </a:path>
              </a:pathLst>
            </a:custGeom>
            <a:solidFill>
              <a:srgbClr val="0054C5"/>
            </a:solidFill>
          </p:spPr>
          <p:txBody>
            <a:bodyPr/>
            <a:lstStyle/>
            <a:p>
              <a:endParaRPr lang="en-IN"/>
            </a:p>
          </p:txBody>
        </p:sp>
        <p:sp>
          <p:nvSpPr>
            <p:cNvPr id="12" name="TextBox 12"/>
            <p:cNvSpPr txBox="1"/>
            <p:nvPr/>
          </p:nvSpPr>
          <p:spPr>
            <a:xfrm>
              <a:off x="0" y="-47625"/>
              <a:ext cx="196825" cy="250006"/>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870704" y="2637209"/>
            <a:ext cx="626183" cy="566519"/>
            <a:chOff x="0" y="0"/>
            <a:chExt cx="164921" cy="149207"/>
          </a:xfrm>
        </p:grpSpPr>
        <p:sp>
          <p:nvSpPr>
            <p:cNvPr id="14" name="Freeform 14"/>
            <p:cNvSpPr/>
            <p:nvPr/>
          </p:nvSpPr>
          <p:spPr>
            <a:xfrm>
              <a:off x="0" y="0"/>
              <a:ext cx="164921" cy="149207"/>
            </a:xfrm>
            <a:custGeom>
              <a:avLst/>
              <a:gdLst/>
              <a:ahLst/>
              <a:cxnLst/>
              <a:rect l="l" t="t" r="r" b="b"/>
              <a:pathLst>
                <a:path w="164921" h="149207">
                  <a:moveTo>
                    <a:pt x="0" y="0"/>
                  </a:moveTo>
                  <a:lnTo>
                    <a:pt x="164921" y="0"/>
                  </a:lnTo>
                  <a:lnTo>
                    <a:pt x="164921" y="149207"/>
                  </a:lnTo>
                  <a:lnTo>
                    <a:pt x="0" y="149207"/>
                  </a:lnTo>
                  <a:close/>
                </a:path>
              </a:pathLst>
            </a:custGeom>
            <a:solidFill>
              <a:srgbClr val="0054C5"/>
            </a:solidFill>
          </p:spPr>
          <p:txBody>
            <a:bodyPr/>
            <a:lstStyle/>
            <a:p>
              <a:endParaRPr lang="en-IN"/>
            </a:p>
          </p:txBody>
        </p:sp>
        <p:sp>
          <p:nvSpPr>
            <p:cNvPr id="15" name="TextBox 15"/>
            <p:cNvSpPr txBox="1"/>
            <p:nvPr/>
          </p:nvSpPr>
          <p:spPr>
            <a:xfrm>
              <a:off x="0" y="-47625"/>
              <a:ext cx="164921" cy="196832"/>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524133" y="1025332"/>
            <a:ext cx="310192" cy="299142"/>
            <a:chOff x="0" y="0"/>
            <a:chExt cx="81697" cy="78786"/>
          </a:xfrm>
        </p:grpSpPr>
        <p:sp>
          <p:nvSpPr>
            <p:cNvPr id="17" name="Freeform 17"/>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18" name="TextBox 18"/>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6722033" y="2325653"/>
            <a:ext cx="310192" cy="299142"/>
            <a:chOff x="0" y="0"/>
            <a:chExt cx="81697" cy="78786"/>
          </a:xfrm>
        </p:grpSpPr>
        <p:sp>
          <p:nvSpPr>
            <p:cNvPr id="20" name="Freeform 20"/>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21" name="TextBox 21"/>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7486375" y="2988253"/>
            <a:ext cx="310192" cy="299142"/>
            <a:chOff x="0" y="0"/>
            <a:chExt cx="81697" cy="78786"/>
          </a:xfrm>
        </p:grpSpPr>
        <p:sp>
          <p:nvSpPr>
            <p:cNvPr id="23" name="Freeform 23"/>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24" name="TextBox 24"/>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7836053" y="2109532"/>
            <a:ext cx="7957404" cy="1111763"/>
          </a:xfrm>
          <a:prstGeom prst="rect">
            <a:avLst/>
          </a:prstGeom>
        </p:spPr>
        <p:txBody>
          <a:bodyPr lIns="0" tIns="0" rIns="0" bIns="0" rtlCol="0" anchor="t">
            <a:spAutoFit/>
          </a:bodyPr>
          <a:lstStyle/>
          <a:p>
            <a:pPr algn="ctr">
              <a:lnSpc>
                <a:spcPts val="9071"/>
              </a:lnSpc>
            </a:pPr>
            <a:r>
              <a:rPr lang="en-US" sz="6479">
                <a:solidFill>
                  <a:srgbClr val="FFFFFF"/>
                </a:solidFill>
                <a:latin typeface="Tomorrow"/>
                <a:ea typeface="Tomorrow"/>
                <a:cs typeface="Tomorrow"/>
                <a:sym typeface="Tomorrow"/>
              </a:rPr>
              <a:t>Data 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IN"/>
          </a:p>
        </p:txBody>
      </p:sp>
      <p:sp>
        <p:nvSpPr>
          <p:cNvPr id="3" name="Freeform 3"/>
          <p:cNvSpPr/>
          <p:nvPr/>
        </p:nvSpPr>
        <p:spPr>
          <a:xfrm>
            <a:off x="12322725" y="3036716"/>
            <a:ext cx="4748811" cy="5374819"/>
          </a:xfrm>
          <a:custGeom>
            <a:avLst/>
            <a:gdLst/>
            <a:ahLst/>
            <a:cxnLst/>
            <a:rect l="l" t="t" r="r" b="b"/>
            <a:pathLst>
              <a:path w="4748811" h="5374819">
                <a:moveTo>
                  <a:pt x="0" y="0"/>
                </a:moveTo>
                <a:lnTo>
                  <a:pt x="4748811" y="0"/>
                </a:lnTo>
                <a:lnTo>
                  <a:pt x="4748811" y="5374819"/>
                </a:lnTo>
                <a:lnTo>
                  <a:pt x="0" y="53748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4" name="Group 4"/>
          <p:cNvGrpSpPr/>
          <p:nvPr/>
        </p:nvGrpSpPr>
        <p:grpSpPr>
          <a:xfrm>
            <a:off x="1384448" y="1761321"/>
            <a:ext cx="9951417" cy="6876400"/>
            <a:chOff x="0" y="0"/>
            <a:chExt cx="2620949" cy="1811068"/>
          </a:xfrm>
        </p:grpSpPr>
        <p:sp>
          <p:nvSpPr>
            <p:cNvPr id="5" name="Freeform 5"/>
            <p:cNvSpPr/>
            <p:nvPr/>
          </p:nvSpPr>
          <p:spPr>
            <a:xfrm>
              <a:off x="0" y="0"/>
              <a:ext cx="2620949" cy="1811068"/>
            </a:xfrm>
            <a:custGeom>
              <a:avLst/>
              <a:gdLst/>
              <a:ahLst/>
              <a:cxnLst/>
              <a:rect l="l" t="t" r="r" b="b"/>
              <a:pathLst>
                <a:path w="2620949" h="1811068">
                  <a:moveTo>
                    <a:pt x="0" y="0"/>
                  </a:moveTo>
                  <a:lnTo>
                    <a:pt x="2620949" y="0"/>
                  </a:lnTo>
                  <a:lnTo>
                    <a:pt x="2620949" y="1811068"/>
                  </a:lnTo>
                  <a:lnTo>
                    <a:pt x="0" y="1811068"/>
                  </a:lnTo>
                  <a:close/>
                </a:path>
              </a:pathLst>
            </a:custGeom>
            <a:solidFill>
              <a:srgbClr val="FFFFFF">
                <a:alpha val="10980"/>
              </a:srgbClr>
            </a:solidFill>
          </p:spPr>
          <p:txBody>
            <a:bodyPr/>
            <a:lstStyle/>
            <a:p>
              <a:endParaRPr lang="en-IN"/>
            </a:p>
          </p:txBody>
        </p:sp>
        <p:sp>
          <p:nvSpPr>
            <p:cNvPr id="6" name="TextBox 6"/>
            <p:cNvSpPr txBox="1"/>
            <p:nvPr/>
          </p:nvSpPr>
          <p:spPr>
            <a:xfrm>
              <a:off x="0" y="-47625"/>
              <a:ext cx="2620949" cy="185869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145771" y="4197815"/>
            <a:ext cx="8392509" cy="4565015"/>
          </a:xfrm>
          <a:prstGeom prst="rect">
            <a:avLst/>
          </a:prstGeom>
        </p:spPr>
        <p:txBody>
          <a:bodyPr lIns="0" tIns="0" rIns="0" bIns="0" rtlCol="0" anchor="t">
            <a:spAutoFit/>
          </a:bodyPr>
          <a:lstStyle/>
          <a:p>
            <a:pPr algn="just">
              <a:lnSpc>
                <a:spcPts val="3010"/>
              </a:lnSpc>
            </a:pPr>
            <a:r>
              <a:rPr lang="en-US" sz="2150">
                <a:solidFill>
                  <a:srgbClr val="FFFFFF"/>
                </a:solidFill>
                <a:latin typeface="Tomorrow"/>
                <a:ea typeface="Tomorrow"/>
                <a:cs typeface="Tomorrow"/>
                <a:sym typeface="Tomorrow"/>
              </a:rPr>
              <a:t>What to Include:</a:t>
            </a:r>
          </a:p>
          <a:p>
            <a:pPr marL="464186" lvl="1" indent="-232093" algn="just">
              <a:lnSpc>
                <a:spcPts val="3010"/>
              </a:lnSpc>
              <a:buFont typeface="Arial"/>
              <a:buChar char="•"/>
            </a:pPr>
            <a:r>
              <a:rPr lang="en-US" sz="2150">
                <a:solidFill>
                  <a:srgbClr val="FFFFFF"/>
                </a:solidFill>
                <a:latin typeface="Tomorrow"/>
                <a:ea typeface="Tomorrow"/>
                <a:cs typeface="Tomorrow"/>
                <a:sym typeface="Tomorrow"/>
              </a:rPr>
              <a:t>How does the recommendation system work?</a:t>
            </a:r>
          </a:p>
          <a:p>
            <a:pPr marL="928371" lvl="2" indent="-309457" algn="just">
              <a:lnSpc>
                <a:spcPts val="3010"/>
              </a:lnSpc>
              <a:buFont typeface="Arial"/>
              <a:buChar char="⚬"/>
            </a:pPr>
            <a:r>
              <a:rPr lang="en-US" sz="2150">
                <a:solidFill>
                  <a:srgbClr val="FFFFFF"/>
                </a:solidFill>
                <a:latin typeface="Tomorrow"/>
                <a:ea typeface="Tomorrow"/>
                <a:cs typeface="Tomorrow"/>
                <a:sym typeface="Tomorrow"/>
              </a:rPr>
              <a:t>Users select preferred hashtags (e.g., #travel, #food, #fitness).</a:t>
            </a:r>
          </a:p>
          <a:p>
            <a:pPr marL="928371" lvl="2" indent="-309457" algn="just">
              <a:lnSpc>
                <a:spcPts val="3010"/>
              </a:lnSpc>
              <a:buFont typeface="Arial"/>
              <a:buChar char="⚬"/>
            </a:pPr>
            <a:r>
              <a:rPr lang="en-US" sz="2150">
                <a:solidFill>
                  <a:srgbClr val="FFFFFF"/>
                </a:solidFill>
                <a:latin typeface="Tomorrow"/>
                <a:ea typeface="Tomorrow"/>
                <a:cs typeface="Tomorrow"/>
                <a:sym typeface="Tomorrow"/>
              </a:rPr>
              <a:t>The system creates a user preference vector (1s for selected hashtags, 0s for others).</a:t>
            </a:r>
          </a:p>
          <a:p>
            <a:pPr marL="928371" lvl="2" indent="-309457" algn="just">
              <a:lnSpc>
                <a:spcPts val="3010"/>
              </a:lnSpc>
              <a:buFont typeface="Arial"/>
              <a:buChar char="⚬"/>
            </a:pPr>
            <a:r>
              <a:rPr lang="en-US" sz="2150">
                <a:solidFill>
                  <a:srgbClr val="FFFFFF"/>
                </a:solidFill>
                <a:latin typeface="Tomorrow"/>
                <a:ea typeface="Tomorrow"/>
                <a:cs typeface="Tomorrow"/>
                <a:sym typeface="Tomorrow"/>
              </a:rPr>
              <a:t>Each post is converted into a similar format (binary representation of hashtags).</a:t>
            </a:r>
          </a:p>
          <a:p>
            <a:pPr marL="928371" lvl="2" indent="-309457" algn="just">
              <a:lnSpc>
                <a:spcPts val="3010"/>
              </a:lnSpc>
              <a:buFont typeface="Arial"/>
              <a:buChar char="⚬"/>
            </a:pPr>
            <a:r>
              <a:rPr lang="en-US" sz="2150">
                <a:solidFill>
                  <a:srgbClr val="FFFFFF"/>
                </a:solidFill>
                <a:latin typeface="Tomorrow"/>
                <a:ea typeface="Tomorrow"/>
                <a:cs typeface="Tomorrow"/>
                <a:sym typeface="Tomorrow"/>
              </a:rPr>
              <a:t>Cosine Similarity is used to find posts most similar to the user’s preferences.</a:t>
            </a:r>
          </a:p>
          <a:p>
            <a:pPr marL="928371" lvl="2" indent="-309457" algn="just">
              <a:lnSpc>
                <a:spcPts val="3010"/>
              </a:lnSpc>
              <a:buFont typeface="Arial"/>
              <a:buChar char="⚬"/>
            </a:pPr>
            <a:r>
              <a:rPr lang="en-US" sz="2150">
                <a:solidFill>
                  <a:srgbClr val="FFFFFF"/>
                </a:solidFill>
                <a:latin typeface="Tomorrow"/>
                <a:ea typeface="Tomorrow"/>
                <a:cs typeface="Tomorrow"/>
                <a:sym typeface="Tomorrow"/>
              </a:rPr>
              <a:t>The top 5 most relevant posts are recommended.</a:t>
            </a:r>
          </a:p>
          <a:p>
            <a:pPr algn="just">
              <a:lnSpc>
                <a:spcPts val="3010"/>
              </a:lnSpc>
            </a:pPr>
            <a:endParaRPr lang="en-US" sz="2150">
              <a:solidFill>
                <a:srgbClr val="FFFFFF"/>
              </a:solidFill>
              <a:latin typeface="Tomorrow"/>
              <a:ea typeface="Tomorrow"/>
              <a:cs typeface="Tomorrow"/>
              <a:sym typeface="Tomorrow"/>
            </a:endParaRPr>
          </a:p>
        </p:txBody>
      </p:sp>
      <p:sp>
        <p:nvSpPr>
          <p:cNvPr id="8" name="Freeform 8"/>
          <p:cNvSpPr/>
          <p:nvPr/>
        </p:nvSpPr>
        <p:spPr>
          <a:xfrm rot="-10800000">
            <a:off x="12322725" y="0"/>
            <a:ext cx="6304504" cy="3522642"/>
          </a:xfrm>
          <a:custGeom>
            <a:avLst/>
            <a:gdLst/>
            <a:ahLst/>
            <a:cxnLst/>
            <a:rect l="l" t="t" r="r" b="b"/>
            <a:pathLst>
              <a:path w="6304504" h="3522642">
                <a:moveTo>
                  <a:pt x="0" y="0"/>
                </a:moveTo>
                <a:lnTo>
                  <a:pt x="6304504" y="0"/>
                </a:lnTo>
                <a:lnTo>
                  <a:pt x="6304504" y="3522642"/>
                </a:lnTo>
                <a:lnTo>
                  <a:pt x="0" y="3522642"/>
                </a:lnTo>
                <a:lnTo>
                  <a:pt x="0" y="0"/>
                </a:lnTo>
                <a:close/>
              </a:path>
            </a:pathLst>
          </a:custGeom>
          <a:blipFill>
            <a:blip r:embed="rId5"/>
            <a:stretch>
              <a:fillRect/>
            </a:stretch>
          </a:blipFill>
        </p:spPr>
        <p:txBody>
          <a:bodyPr/>
          <a:lstStyle/>
          <a:p>
            <a:endParaRPr lang="en-IN"/>
          </a:p>
        </p:txBody>
      </p:sp>
      <p:grpSp>
        <p:nvGrpSpPr>
          <p:cNvPr id="9" name="Group 9"/>
          <p:cNvGrpSpPr/>
          <p:nvPr/>
        </p:nvGrpSpPr>
        <p:grpSpPr>
          <a:xfrm rot="-5400000">
            <a:off x="197543" y="7565870"/>
            <a:ext cx="686516" cy="705894"/>
            <a:chOff x="0" y="0"/>
            <a:chExt cx="196825" cy="202381"/>
          </a:xfrm>
        </p:grpSpPr>
        <p:sp>
          <p:nvSpPr>
            <p:cNvPr id="10" name="Freeform 10"/>
            <p:cNvSpPr/>
            <p:nvPr/>
          </p:nvSpPr>
          <p:spPr>
            <a:xfrm>
              <a:off x="0" y="0"/>
              <a:ext cx="196825" cy="202381"/>
            </a:xfrm>
            <a:custGeom>
              <a:avLst/>
              <a:gdLst/>
              <a:ahLst/>
              <a:cxnLst/>
              <a:rect l="l" t="t" r="r" b="b"/>
              <a:pathLst>
                <a:path w="196825" h="202381">
                  <a:moveTo>
                    <a:pt x="0" y="0"/>
                  </a:moveTo>
                  <a:lnTo>
                    <a:pt x="196825" y="0"/>
                  </a:lnTo>
                  <a:lnTo>
                    <a:pt x="196825" y="202381"/>
                  </a:lnTo>
                  <a:lnTo>
                    <a:pt x="0" y="202381"/>
                  </a:lnTo>
                  <a:close/>
                </a:path>
              </a:pathLst>
            </a:custGeom>
            <a:solidFill>
              <a:srgbClr val="0054C5"/>
            </a:solidFill>
          </p:spPr>
          <p:txBody>
            <a:bodyPr/>
            <a:lstStyle/>
            <a:p>
              <a:endParaRPr lang="en-IN"/>
            </a:p>
          </p:txBody>
        </p:sp>
        <p:sp>
          <p:nvSpPr>
            <p:cNvPr id="11" name="TextBox 11"/>
            <p:cNvSpPr txBox="1"/>
            <p:nvPr/>
          </p:nvSpPr>
          <p:spPr>
            <a:xfrm>
              <a:off x="0" y="-47625"/>
              <a:ext cx="196825" cy="250006"/>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5400000">
            <a:off x="1141843" y="6783554"/>
            <a:ext cx="575234" cy="520425"/>
            <a:chOff x="0" y="0"/>
            <a:chExt cx="164921" cy="149207"/>
          </a:xfrm>
        </p:grpSpPr>
        <p:sp>
          <p:nvSpPr>
            <p:cNvPr id="13" name="Freeform 13"/>
            <p:cNvSpPr/>
            <p:nvPr/>
          </p:nvSpPr>
          <p:spPr>
            <a:xfrm>
              <a:off x="0" y="0"/>
              <a:ext cx="164921" cy="149207"/>
            </a:xfrm>
            <a:custGeom>
              <a:avLst/>
              <a:gdLst/>
              <a:ahLst/>
              <a:cxnLst/>
              <a:rect l="l" t="t" r="r" b="b"/>
              <a:pathLst>
                <a:path w="164921" h="149207">
                  <a:moveTo>
                    <a:pt x="0" y="0"/>
                  </a:moveTo>
                  <a:lnTo>
                    <a:pt x="164921" y="0"/>
                  </a:lnTo>
                  <a:lnTo>
                    <a:pt x="164921" y="149207"/>
                  </a:lnTo>
                  <a:lnTo>
                    <a:pt x="0" y="149207"/>
                  </a:lnTo>
                  <a:close/>
                </a:path>
              </a:pathLst>
            </a:custGeom>
            <a:solidFill>
              <a:srgbClr val="0054C5"/>
            </a:solidFill>
          </p:spPr>
          <p:txBody>
            <a:bodyPr/>
            <a:lstStyle/>
            <a:p>
              <a:endParaRPr lang="en-IN"/>
            </a:p>
          </p:txBody>
        </p:sp>
        <p:sp>
          <p:nvSpPr>
            <p:cNvPr id="14" name="TextBox 14"/>
            <p:cNvSpPr txBox="1"/>
            <p:nvPr/>
          </p:nvSpPr>
          <p:spPr>
            <a:xfrm>
              <a:off x="0" y="-47625"/>
              <a:ext cx="164921" cy="196832"/>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5400000">
            <a:off x="1589668" y="8131657"/>
            <a:ext cx="284953" cy="274803"/>
            <a:chOff x="0" y="0"/>
            <a:chExt cx="81697" cy="78786"/>
          </a:xfrm>
        </p:grpSpPr>
        <p:sp>
          <p:nvSpPr>
            <p:cNvPr id="16" name="Freeform 16"/>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17" name="TextBox 17"/>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rot="-5400000">
            <a:off x="11177110" y="5106323"/>
            <a:ext cx="284953" cy="274803"/>
            <a:chOff x="0" y="0"/>
            <a:chExt cx="81697" cy="78786"/>
          </a:xfrm>
        </p:grpSpPr>
        <p:sp>
          <p:nvSpPr>
            <p:cNvPr id="19" name="Freeform 19"/>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20" name="TextBox 20"/>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rot="-5400000">
            <a:off x="11686818" y="5729201"/>
            <a:ext cx="284953" cy="274803"/>
            <a:chOff x="0" y="0"/>
            <a:chExt cx="81697" cy="78786"/>
          </a:xfrm>
        </p:grpSpPr>
        <p:sp>
          <p:nvSpPr>
            <p:cNvPr id="22" name="Freeform 22"/>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23" name="TextBox 23"/>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2381454" y="1814085"/>
            <a:ext cx="7957404" cy="2254763"/>
          </a:xfrm>
          <a:prstGeom prst="rect">
            <a:avLst/>
          </a:prstGeom>
        </p:spPr>
        <p:txBody>
          <a:bodyPr lIns="0" tIns="0" rIns="0" bIns="0" rtlCol="0" anchor="t">
            <a:spAutoFit/>
          </a:bodyPr>
          <a:lstStyle/>
          <a:p>
            <a:pPr algn="ctr">
              <a:lnSpc>
                <a:spcPts val="9071"/>
              </a:lnSpc>
            </a:pPr>
            <a:r>
              <a:rPr lang="en-US" sz="6479">
                <a:solidFill>
                  <a:srgbClr val="FFFFFF"/>
                </a:solidFill>
                <a:latin typeface="Tomorrow"/>
                <a:ea typeface="Tomorrow"/>
                <a:cs typeface="Tomorrow"/>
                <a:sym typeface="Tomorrow"/>
              </a:rPr>
              <a:t>Recommendation 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IN"/>
          </a:p>
        </p:txBody>
      </p:sp>
      <p:grpSp>
        <p:nvGrpSpPr>
          <p:cNvPr id="3" name="Group 3"/>
          <p:cNvGrpSpPr/>
          <p:nvPr/>
        </p:nvGrpSpPr>
        <p:grpSpPr>
          <a:xfrm>
            <a:off x="2294347" y="1490163"/>
            <a:ext cx="13699307" cy="7306675"/>
            <a:chOff x="0" y="0"/>
            <a:chExt cx="3608048" cy="1924392"/>
          </a:xfrm>
        </p:grpSpPr>
        <p:sp>
          <p:nvSpPr>
            <p:cNvPr id="4" name="Freeform 4"/>
            <p:cNvSpPr/>
            <p:nvPr/>
          </p:nvSpPr>
          <p:spPr>
            <a:xfrm>
              <a:off x="0" y="0"/>
              <a:ext cx="3608048" cy="1924392"/>
            </a:xfrm>
            <a:custGeom>
              <a:avLst/>
              <a:gdLst/>
              <a:ahLst/>
              <a:cxnLst/>
              <a:rect l="l" t="t" r="r" b="b"/>
              <a:pathLst>
                <a:path w="3608048" h="1924392">
                  <a:moveTo>
                    <a:pt x="0" y="0"/>
                  </a:moveTo>
                  <a:lnTo>
                    <a:pt x="3608048" y="0"/>
                  </a:lnTo>
                  <a:lnTo>
                    <a:pt x="3608048" y="1924392"/>
                  </a:lnTo>
                  <a:lnTo>
                    <a:pt x="0" y="1924392"/>
                  </a:lnTo>
                  <a:close/>
                </a:path>
              </a:pathLst>
            </a:custGeom>
            <a:solidFill>
              <a:srgbClr val="FFFFFF">
                <a:alpha val="10980"/>
              </a:srgbClr>
            </a:solidFill>
          </p:spPr>
          <p:txBody>
            <a:bodyPr/>
            <a:lstStyle/>
            <a:p>
              <a:endParaRPr lang="en-IN"/>
            </a:p>
          </p:txBody>
        </p:sp>
        <p:sp>
          <p:nvSpPr>
            <p:cNvPr id="5" name="TextBox 5"/>
            <p:cNvSpPr txBox="1"/>
            <p:nvPr/>
          </p:nvSpPr>
          <p:spPr>
            <a:xfrm>
              <a:off x="0" y="-47625"/>
              <a:ext cx="3608048" cy="1972017"/>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343205" y="5143500"/>
            <a:ext cx="3313774" cy="3701917"/>
          </a:xfrm>
          <a:custGeom>
            <a:avLst/>
            <a:gdLst/>
            <a:ahLst/>
            <a:cxnLst/>
            <a:rect l="l" t="t" r="r" b="b"/>
            <a:pathLst>
              <a:path w="3313774" h="3701917">
                <a:moveTo>
                  <a:pt x="0" y="0"/>
                </a:moveTo>
                <a:lnTo>
                  <a:pt x="3313774" y="0"/>
                </a:lnTo>
                <a:lnTo>
                  <a:pt x="3313774" y="3701917"/>
                </a:lnTo>
                <a:lnTo>
                  <a:pt x="0" y="37019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TextBox 7"/>
          <p:cNvSpPr txBox="1"/>
          <p:nvPr/>
        </p:nvSpPr>
        <p:spPr>
          <a:xfrm>
            <a:off x="3964942" y="3526321"/>
            <a:ext cx="10358115" cy="4832985"/>
          </a:xfrm>
          <a:prstGeom prst="rect">
            <a:avLst/>
          </a:prstGeom>
        </p:spPr>
        <p:txBody>
          <a:bodyPr lIns="0" tIns="0" rIns="0" bIns="0" rtlCol="0" anchor="t">
            <a:spAutoFit/>
          </a:bodyPr>
          <a:lstStyle/>
          <a:p>
            <a:pPr algn="just">
              <a:lnSpc>
                <a:spcPts val="2940"/>
              </a:lnSpc>
            </a:pPr>
            <a:r>
              <a:rPr lang="en-US" sz="2100">
                <a:solidFill>
                  <a:srgbClr val="FFFFFF"/>
                </a:solidFill>
                <a:latin typeface="Tomorrow"/>
                <a:ea typeface="Tomorrow"/>
                <a:cs typeface="Tomorrow"/>
                <a:sym typeface="Tomorrow"/>
              </a:rPr>
              <a:t>How are posts ranked?</a:t>
            </a:r>
          </a:p>
          <a:p>
            <a:pPr marL="453390" lvl="1" indent="-226695" algn="just">
              <a:lnSpc>
                <a:spcPts val="2940"/>
              </a:lnSpc>
              <a:buFont typeface="Arial"/>
              <a:buChar char="•"/>
            </a:pPr>
            <a:r>
              <a:rPr lang="en-US" sz="2100">
                <a:solidFill>
                  <a:srgbClr val="FFFFFF"/>
                </a:solidFill>
                <a:latin typeface="Tomorrow"/>
                <a:ea typeface="Tomorrow"/>
                <a:cs typeface="Tomorrow"/>
                <a:sym typeface="Tomorrow"/>
              </a:rPr>
              <a:t>Each post gets a similarity score (0 to 1).</a:t>
            </a:r>
          </a:p>
          <a:p>
            <a:pPr marL="453390" lvl="1" indent="-226695" algn="just">
              <a:lnSpc>
                <a:spcPts val="2940"/>
              </a:lnSpc>
              <a:buFont typeface="Arial"/>
              <a:buChar char="•"/>
            </a:pPr>
            <a:r>
              <a:rPr lang="en-US" sz="2100">
                <a:solidFill>
                  <a:srgbClr val="FFFFFF"/>
                </a:solidFill>
                <a:latin typeface="Tomorrow"/>
                <a:ea typeface="Tomorrow"/>
                <a:cs typeface="Tomorrow"/>
                <a:sym typeface="Tomorrow"/>
              </a:rPr>
              <a:t>The top 5 posts with the highest scores are selected.</a:t>
            </a:r>
          </a:p>
          <a:p>
            <a:pPr algn="just">
              <a:lnSpc>
                <a:spcPts val="2940"/>
              </a:lnSpc>
            </a:pPr>
            <a:endParaRPr lang="en-US" sz="2100">
              <a:solidFill>
                <a:srgbClr val="FFFFFF"/>
              </a:solidFill>
              <a:latin typeface="Tomorrow"/>
              <a:ea typeface="Tomorrow"/>
              <a:cs typeface="Tomorrow"/>
              <a:sym typeface="Tomorrow"/>
            </a:endParaRPr>
          </a:p>
          <a:p>
            <a:pPr algn="just">
              <a:lnSpc>
                <a:spcPts val="2940"/>
              </a:lnSpc>
            </a:pPr>
            <a:r>
              <a:rPr lang="en-US" sz="2100">
                <a:solidFill>
                  <a:srgbClr val="FFFFFF"/>
                </a:solidFill>
                <a:latin typeface="Tomorrow"/>
                <a:ea typeface="Tomorrow"/>
                <a:cs typeface="Tomorrow"/>
                <a:sym typeface="Tomorrow"/>
              </a:rPr>
              <a:t>Sample Output (Recommended Posts)Show a table with columns:</a:t>
            </a:r>
          </a:p>
          <a:p>
            <a:pPr marL="906780" lvl="2" indent="-302260" algn="just">
              <a:lnSpc>
                <a:spcPts val="2940"/>
              </a:lnSpc>
              <a:buFont typeface="Arial"/>
              <a:buChar char="⚬"/>
            </a:pPr>
            <a:r>
              <a:rPr lang="en-US" sz="2100">
                <a:solidFill>
                  <a:srgbClr val="FFFFFF"/>
                </a:solidFill>
                <a:latin typeface="Tomorrow"/>
                <a:ea typeface="Tomorrow"/>
                <a:cs typeface="Tomorrow"/>
                <a:sym typeface="Tomorrow"/>
              </a:rPr>
              <a:t>Post ID</a:t>
            </a:r>
          </a:p>
          <a:p>
            <a:pPr marL="906780" lvl="2" indent="-302260" algn="just">
              <a:lnSpc>
                <a:spcPts val="2940"/>
              </a:lnSpc>
              <a:buFont typeface="Arial"/>
              <a:buChar char="⚬"/>
            </a:pPr>
            <a:r>
              <a:rPr lang="en-US" sz="2100">
                <a:solidFill>
                  <a:srgbClr val="FFFFFF"/>
                </a:solidFill>
                <a:latin typeface="Tomorrow"/>
                <a:ea typeface="Tomorrow"/>
                <a:cs typeface="Tomorrow"/>
                <a:sym typeface="Tomorrow"/>
              </a:rPr>
              <a:t>Likes</a:t>
            </a:r>
          </a:p>
          <a:p>
            <a:pPr marL="906780" lvl="2" indent="-302260" algn="just">
              <a:lnSpc>
                <a:spcPts val="2940"/>
              </a:lnSpc>
              <a:buFont typeface="Arial"/>
              <a:buChar char="⚬"/>
            </a:pPr>
            <a:r>
              <a:rPr lang="en-US" sz="2100">
                <a:solidFill>
                  <a:srgbClr val="FFFFFF"/>
                </a:solidFill>
                <a:latin typeface="Tomorrow"/>
                <a:ea typeface="Tomorrow"/>
                <a:cs typeface="Tomorrow"/>
                <a:sym typeface="Tomorrow"/>
              </a:rPr>
              <a:t>Comments</a:t>
            </a:r>
          </a:p>
          <a:p>
            <a:pPr marL="906780" lvl="2" indent="-302260" algn="just">
              <a:lnSpc>
                <a:spcPts val="2940"/>
              </a:lnSpc>
              <a:buFont typeface="Arial"/>
              <a:buChar char="⚬"/>
            </a:pPr>
            <a:r>
              <a:rPr lang="en-US" sz="2100">
                <a:solidFill>
                  <a:srgbClr val="FFFFFF"/>
                </a:solidFill>
                <a:latin typeface="Tomorrow"/>
                <a:ea typeface="Tomorrow"/>
                <a:cs typeface="Tomorrow"/>
                <a:sym typeface="Tomorrow"/>
              </a:rPr>
              <a:t>Similarity Score</a:t>
            </a:r>
          </a:p>
          <a:p>
            <a:pPr algn="just">
              <a:lnSpc>
                <a:spcPts val="3010"/>
              </a:lnSpc>
            </a:pPr>
            <a:endParaRPr lang="en-US" sz="2100">
              <a:solidFill>
                <a:srgbClr val="FFFFFF"/>
              </a:solidFill>
              <a:latin typeface="Tomorrow"/>
              <a:ea typeface="Tomorrow"/>
              <a:cs typeface="Tomorrow"/>
              <a:sym typeface="Tomorrow"/>
            </a:endParaRPr>
          </a:p>
          <a:p>
            <a:pPr algn="just">
              <a:lnSpc>
                <a:spcPts val="2940"/>
              </a:lnSpc>
            </a:pPr>
            <a:r>
              <a:rPr lang="en-US" sz="2100">
                <a:solidFill>
                  <a:srgbClr val="FFFFFF"/>
                </a:solidFill>
                <a:latin typeface="Tomorrow"/>
                <a:ea typeface="Tomorrow"/>
                <a:cs typeface="Tomorrow"/>
                <a:sym typeface="Tomorrow"/>
              </a:rPr>
              <a:t>Visualization:</a:t>
            </a:r>
          </a:p>
          <a:p>
            <a:pPr marL="453390" lvl="1" indent="-226695" algn="just">
              <a:lnSpc>
                <a:spcPts val="2940"/>
              </a:lnSpc>
              <a:buFont typeface="Arial"/>
              <a:buChar char="•"/>
            </a:pPr>
            <a:r>
              <a:rPr lang="en-US" sz="2100">
                <a:solidFill>
                  <a:srgbClr val="FFFFFF"/>
                </a:solidFill>
                <a:latin typeface="Tomorrow"/>
                <a:ea typeface="Tomorrow"/>
                <a:cs typeface="Tomorrow"/>
                <a:sym typeface="Tomorrow"/>
              </a:rPr>
              <a:t>A bar chart showing similarity scores of the recommended posts.</a:t>
            </a:r>
          </a:p>
          <a:p>
            <a:pPr algn="just">
              <a:lnSpc>
                <a:spcPts val="2940"/>
              </a:lnSpc>
            </a:pPr>
            <a:endParaRPr lang="en-US" sz="2100">
              <a:solidFill>
                <a:srgbClr val="FFFFFF"/>
              </a:solidFill>
              <a:latin typeface="Tomorrow"/>
              <a:ea typeface="Tomorrow"/>
              <a:cs typeface="Tomorrow"/>
              <a:sym typeface="Tomorrow"/>
            </a:endParaRPr>
          </a:p>
        </p:txBody>
      </p:sp>
      <p:grpSp>
        <p:nvGrpSpPr>
          <p:cNvPr id="8" name="Group 8"/>
          <p:cNvGrpSpPr/>
          <p:nvPr/>
        </p:nvGrpSpPr>
        <p:grpSpPr>
          <a:xfrm>
            <a:off x="15619993" y="2805531"/>
            <a:ext cx="747321" cy="768415"/>
            <a:chOff x="0" y="0"/>
            <a:chExt cx="196825" cy="202381"/>
          </a:xfrm>
        </p:grpSpPr>
        <p:sp>
          <p:nvSpPr>
            <p:cNvPr id="9" name="Freeform 9"/>
            <p:cNvSpPr/>
            <p:nvPr/>
          </p:nvSpPr>
          <p:spPr>
            <a:xfrm>
              <a:off x="0" y="0"/>
              <a:ext cx="196825" cy="202381"/>
            </a:xfrm>
            <a:custGeom>
              <a:avLst/>
              <a:gdLst/>
              <a:ahLst/>
              <a:cxnLst/>
              <a:rect l="l" t="t" r="r" b="b"/>
              <a:pathLst>
                <a:path w="196825" h="202381">
                  <a:moveTo>
                    <a:pt x="0" y="0"/>
                  </a:moveTo>
                  <a:lnTo>
                    <a:pt x="196825" y="0"/>
                  </a:lnTo>
                  <a:lnTo>
                    <a:pt x="196825" y="202381"/>
                  </a:lnTo>
                  <a:lnTo>
                    <a:pt x="0" y="202381"/>
                  </a:lnTo>
                  <a:close/>
                </a:path>
              </a:pathLst>
            </a:custGeom>
            <a:solidFill>
              <a:srgbClr val="0054C5"/>
            </a:solidFill>
          </p:spPr>
          <p:txBody>
            <a:bodyPr/>
            <a:lstStyle/>
            <a:p>
              <a:endParaRPr lang="en-IN"/>
            </a:p>
          </p:txBody>
        </p:sp>
        <p:sp>
          <p:nvSpPr>
            <p:cNvPr id="10" name="TextBox 10"/>
            <p:cNvSpPr txBox="1"/>
            <p:nvPr/>
          </p:nvSpPr>
          <p:spPr>
            <a:xfrm>
              <a:off x="0" y="-47625"/>
              <a:ext cx="196825" cy="250006"/>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6633117" y="3873847"/>
            <a:ext cx="626183" cy="566519"/>
            <a:chOff x="0" y="0"/>
            <a:chExt cx="164921" cy="149207"/>
          </a:xfrm>
        </p:grpSpPr>
        <p:sp>
          <p:nvSpPr>
            <p:cNvPr id="12" name="Freeform 12"/>
            <p:cNvSpPr/>
            <p:nvPr/>
          </p:nvSpPr>
          <p:spPr>
            <a:xfrm>
              <a:off x="0" y="0"/>
              <a:ext cx="164921" cy="149207"/>
            </a:xfrm>
            <a:custGeom>
              <a:avLst/>
              <a:gdLst/>
              <a:ahLst/>
              <a:cxnLst/>
              <a:rect l="l" t="t" r="r" b="b"/>
              <a:pathLst>
                <a:path w="164921" h="149207">
                  <a:moveTo>
                    <a:pt x="0" y="0"/>
                  </a:moveTo>
                  <a:lnTo>
                    <a:pt x="164921" y="0"/>
                  </a:lnTo>
                  <a:lnTo>
                    <a:pt x="164921" y="149207"/>
                  </a:lnTo>
                  <a:lnTo>
                    <a:pt x="0" y="149207"/>
                  </a:lnTo>
                  <a:close/>
                </a:path>
              </a:pathLst>
            </a:custGeom>
            <a:solidFill>
              <a:srgbClr val="0054C5"/>
            </a:solidFill>
          </p:spPr>
          <p:txBody>
            <a:bodyPr/>
            <a:lstStyle/>
            <a:p>
              <a:endParaRPr lang="en-IN"/>
            </a:p>
          </p:txBody>
        </p:sp>
        <p:sp>
          <p:nvSpPr>
            <p:cNvPr id="13" name="TextBox 13"/>
            <p:cNvSpPr txBox="1"/>
            <p:nvPr/>
          </p:nvSpPr>
          <p:spPr>
            <a:xfrm>
              <a:off x="0" y="-47625"/>
              <a:ext cx="164921" cy="196832"/>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5386233" y="4128597"/>
            <a:ext cx="310192" cy="299142"/>
            <a:chOff x="0" y="0"/>
            <a:chExt cx="81697" cy="78786"/>
          </a:xfrm>
        </p:grpSpPr>
        <p:sp>
          <p:nvSpPr>
            <p:cNvPr id="15" name="Freeform 15"/>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16" name="TextBox 16"/>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689900" y="2264816"/>
            <a:ext cx="310192" cy="299142"/>
            <a:chOff x="0" y="0"/>
            <a:chExt cx="81697" cy="78786"/>
          </a:xfrm>
        </p:grpSpPr>
        <p:sp>
          <p:nvSpPr>
            <p:cNvPr id="18" name="Freeform 18"/>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19" name="TextBox 19"/>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2139251" y="3040167"/>
            <a:ext cx="310192" cy="299142"/>
            <a:chOff x="0" y="0"/>
            <a:chExt cx="81697" cy="78786"/>
          </a:xfrm>
        </p:grpSpPr>
        <p:sp>
          <p:nvSpPr>
            <p:cNvPr id="21" name="Freeform 21"/>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22" name="TextBox 22"/>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83796" y="2890596"/>
            <a:ext cx="310192" cy="299142"/>
            <a:chOff x="0" y="0"/>
            <a:chExt cx="81697" cy="78786"/>
          </a:xfrm>
        </p:grpSpPr>
        <p:sp>
          <p:nvSpPr>
            <p:cNvPr id="24" name="Freeform 24"/>
            <p:cNvSpPr/>
            <p:nvPr/>
          </p:nvSpPr>
          <p:spPr>
            <a:xfrm>
              <a:off x="0" y="0"/>
              <a:ext cx="81697" cy="78786"/>
            </a:xfrm>
            <a:custGeom>
              <a:avLst/>
              <a:gdLst/>
              <a:ahLst/>
              <a:cxnLst/>
              <a:rect l="l" t="t" r="r" b="b"/>
              <a:pathLst>
                <a:path w="81697" h="78786">
                  <a:moveTo>
                    <a:pt x="0" y="0"/>
                  </a:moveTo>
                  <a:lnTo>
                    <a:pt x="81697" y="0"/>
                  </a:lnTo>
                  <a:lnTo>
                    <a:pt x="81697" y="78786"/>
                  </a:lnTo>
                  <a:lnTo>
                    <a:pt x="0" y="78786"/>
                  </a:lnTo>
                  <a:close/>
                </a:path>
              </a:pathLst>
            </a:custGeom>
            <a:solidFill>
              <a:srgbClr val="0054C5"/>
            </a:solidFill>
          </p:spPr>
          <p:txBody>
            <a:bodyPr/>
            <a:lstStyle/>
            <a:p>
              <a:endParaRPr lang="en-IN"/>
            </a:p>
          </p:txBody>
        </p:sp>
        <p:sp>
          <p:nvSpPr>
            <p:cNvPr id="25" name="TextBox 25"/>
            <p:cNvSpPr txBox="1"/>
            <p:nvPr/>
          </p:nvSpPr>
          <p:spPr>
            <a:xfrm>
              <a:off x="0" y="-47625"/>
              <a:ext cx="81697" cy="126411"/>
            </a:xfrm>
            <a:prstGeom prst="rect">
              <a:avLst/>
            </a:prstGeom>
          </p:spPr>
          <p:txBody>
            <a:bodyPr lIns="50800" tIns="50800" rIns="50800" bIns="50800" rtlCol="0" anchor="ctr"/>
            <a:lstStyle/>
            <a:p>
              <a:pPr algn="ctr">
                <a:lnSpc>
                  <a:spcPts val="2659"/>
                </a:lnSpc>
              </a:pPr>
              <a:endParaRPr/>
            </a:p>
          </p:txBody>
        </p:sp>
      </p:grpSp>
      <p:sp>
        <p:nvSpPr>
          <p:cNvPr id="26" name="Freeform 26"/>
          <p:cNvSpPr/>
          <p:nvPr/>
        </p:nvSpPr>
        <p:spPr>
          <a:xfrm flipH="1">
            <a:off x="12233981" y="7084097"/>
            <a:ext cx="6304504" cy="3522642"/>
          </a:xfrm>
          <a:custGeom>
            <a:avLst/>
            <a:gdLst/>
            <a:ahLst/>
            <a:cxnLst/>
            <a:rect l="l" t="t" r="r" b="b"/>
            <a:pathLst>
              <a:path w="6304504" h="3522642">
                <a:moveTo>
                  <a:pt x="6304504" y="0"/>
                </a:moveTo>
                <a:lnTo>
                  <a:pt x="0" y="0"/>
                </a:lnTo>
                <a:lnTo>
                  <a:pt x="0" y="3522641"/>
                </a:lnTo>
                <a:lnTo>
                  <a:pt x="6304504" y="3522641"/>
                </a:lnTo>
                <a:lnTo>
                  <a:pt x="6304504" y="0"/>
                </a:lnTo>
                <a:close/>
              </a:path>
            </a:pathLst>
          </a:custGeom>
          <a:blipFill>
            <a:blip r:embed="rId5"/>
            <a:stretch>
              <a:fillRect/>
            </a:stretch>
          </a:blipFill>
        </p:spPr>
        <p:txBody>
          <a:bodyPr/>
          <a:lstStyle/>
          <a:p>
            <a:endParaRPr lang="en-IN"/>
          </a:p>
        </p:txBody>
      </p:sp>
      <p:sp>
        <p:nvSpPr>
          <p:cNvPr id="27" name="TextBox 27"/>
          <p:cNvSpPr txBox="1"/>
          <p:nvPr/>
        </p:nvSpPr>
        <p:spPr>
          <a:xfrm>
            <a:off x="2914371" y="1928405"/>
            <a:ext cx="12336482" cy="1111763"/>
          </a:xfrm>
          <a:prstGeom prst="rect">
            <a:avLst/>
          </a:prstGeom>
        </p:spPr>
        <p:txBody>
          <a:bodyPr lIns="0" tIns="0" rIns="0" bIns="0" rtlCol="0" anchor="t">
            <a:spAutoFit/>
          </a:bodyPr>
          <a:lstStyle/>
          <a:p>
            <a:pPr algn="ctr">
              <a:lnSpc>
                <a:spcPts val="9071"/>
              </a:lnSpc>
            </a:pPr>
            <a:r>
              <a:rPr lang="en-US" sz="6479">
                <a:solidFill>
                  <a:srgbClr val="FFFFFF"/>
                </a:solidFill>
                <a:latin typeface="Tomorrow"/>
                <a:ea typeface="Tomorrow"/>
                <a:cs typeface="Tomorrow"/>
                <a:sym typeface="Tomorrow"/>
              </a:rPr>
              <a:t>Results &amp; Recommendations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IN"/>
          </a:p>
        </p:txBody>
      </p:sp>
      <p:grpSp>
        <p:nvGrpSpPr>
          <p:cNvPr id="3" name="Group 3"/>
          <p:cNvGrpSpPr/>
          <p:nvPr/>
        </p:nvGrpSpPr>
        <p:grpSpPr>
          <a:xfrm>
            <a:off x="7805919" y="1620742"/>
            <a:ext cx="9188133" cy="7637558"/>
            <a:chOff x="0" y="0"/>
            <a:chExt cx="2419920" cy="2011538"/>
          </a:xfrm>
        </p:grpSpPr>
        <p:sp>
          <p:nvSpPr>
            <p:cNvPr id="4" name="Freeform 4"/>
            <p:cNvSpPr/>
            <p:nvPr/>
          </p:nvSpPr>
          <p:spPr>
            <a:xfrm>
              <a:off x="0" y="0"/>
              <a:ext cx="2419920" cy="2011538"/>
            </a:xfrm>
            <a:custGeom>
              <a:avLst/>
              <a:gdLst/>
              <a:ahLst/>
              <a:cxnLst/>
              <a:rect l="l" t="t" r="r" b="b"/>
              <a:pathLst>
                <a:path w="2419920" h="2011538">
                  <a:moveTo>
                    <a:pt x="0" y="0"/>
                  </a:moveTo>
                  <a:lnTo>
                    <a:pt x="2419920" y="0"/>
                  </a:lnTo>
                  <a:lnTo>
                    <a:pt x="2419920" y="2011538"/>
                  </a:lnTo>
                  <a:lnTo>
                    <a:pt x="0" y="2011538"/>
                  </a:lnTo>
                  <a:close/>
                </a:path>
              </a:pathLst>
            </a:custGeom>
            <a:solidFill>
              <a:srgbClr val="FFFFFF">
                <a:alpha val="10980"/>
              </a:srgbClr>
            </a:solidFill>
          </p:spPr>
          <p:txBody>
            <a:bodyPr/>
            <a:lstStyle/>
            <a:p>
              <a:endParaRPr lang="en-IN"/>
            </a:p>
          </p:txBody>
        </p:sp>
        <p:sp>
          <p:nvSpPr>
            <p:cNvPr id="5" name="TextBox 5"/>
            <p:cNvSpPr txBox="1"/>
            <p:nvPr/>
          </p:nvSpPr>
          <p:spPr>
            <a:xfrm>
              <a:off x="0" y="-47625"/>
              <a:ext cx="2419920" cy="2059163"/>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035779" y="7073027"/>
            <a:ext cx="6304504" cy="3522642"/>
          </a:xfrm>
          <a:custGeom>
            <a:avLst/>
            <a:gdLst/>
            <a:ahLst/>
            <a:cxnLst/>
            <a:rect l="l" t="t" r="r" b="b"/>
            <a:pathLst>
              <a:path w="6304504" h="3522642">
                <a:moveTo>
                  <a:pt x="0" y="0"/>
                </a:moveTo>
                <a:lnTo>
                  <a:pt x="6304504" y="0"/>
                </a:lnTo>
                <a:lnTo>
                  <a:pt x="6304504" y="3522642"/>
                </a:lnTo>
                <a:lnTo>
                  <a:pt x="0" y="3522642"/>
                </a:lnTo>
                <a:lnTo>
                  <a:pt x="0" y="0"/>
                </a:lnTo>
                <a:close/>
              </a:path>
            </a:pathLst>
          </a:custGeom>
          <a:blipFill>
            <a:blip r:embed="rId3"/>
            <a:stretch>
              <a:fillRect/>
            </a:stretch>
          </a:blipFill>
        </p:spPr>
        <p:txBody>
          <a:bodyPr/>
          <a:lstStyle/>
          <a:p>
            <a:endParaRPr lang="en-IN"/>
          </a:p>
        </p:txBody>
      </p:sp>
      <p:sp>
        <p:nvSpPr>
          <p:cNvPr id="7" name="Freeform 7"/>
          <p:cNvSpPr/>
          <p:nvPr/>
        </p:nvSpPr>
        <p:spPr>
          <a:xfrm>
            <a:off x="1633596" y="3245184"/>
            <a:ext cx="5273292" cy="4704316"/>
          </a:xfrm>
          <a:custGeom>
            <a:avLst/>
            <a:gdLst/>
            <a:ahLst/>
            <a:cxnLst/>
            <a:rect l="l" t="t" r="r" b="b"/>
            <a:pathLst>
              <a:path w="5273292" h="4704316">
                <a:moveTo>
                  <a:pt x="0" y="0"/>
                </a:moveTo>
                <a:lnTo>
                  <a:pt x="5273292" y="0"/>
                </a:lnTo>
                <a:lnTo>
                  <a:pt x="5273292" y="4704316"/>
                </a:lnTo>
                <a:lnTo>
                  <a:pt x="0" y="47043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8" name="Group 8"/>
          <p:cNvGrpSpPr/>
          <p:nvPr/>
        </p:nvGrpSpPr>
        <p:grpSpPr>
          <a:xfrm rot="-5400000">
            <a:off x="16769413" y="7136129"/>
            <a:ext cx="544528" cy="530497"/>
            <a:chOff x="0" y="0"/>
            <a:chExt cx="156117" cy="152094"/>
          </a:xfrm>
        </p:grpSpPr>
        <p:sp>
          <p:nvSpPr>
            <p:cNvPr id="9" name="Freeform 9"/>
            <p:cNvSpPr/>
            <p:nvPr/>
          </p:nvSpPr>
          <p:spPr>
            <a:xfrm>
              <a:off x="0" y="0"/>
              <a:ext cx="156117" cy="152094"/>
            </a:xfrm>
            <a:custGeom>
              <a:avLst/>
              <a:gdLst/>
              <a:ahLst/>
              <a:cxnLst/>
              <a:rect l="l" t="t" r="r" b="b"/>
              <a:pathLst>
                <a:path w="156117" h="152094">
                  <a:moveTo>
                    <a:pt x="0" y="0"/>
                  </a:moveTo>
                  <a:lnTo>
                    <a:pt x="156117" y="0"/>
                  </a:lnTo>
                  <a:lnTo>
                    <a:pt x="156117" y="152094"/>
                  </a:lnTo>
                  <a:lnTo>
                    <a:pt x="0" y="152094"/>
                  </a:lnTo>
                  <a:close/>
                </a:path>
              </a:pathLst>
            </a:custGeom>
            <a:solidFill>
              <a:srgbClr val="0054C5"/>
            </a:solidFill>
          </p:spPr>
          <p:txBody>
            <a:bodyPr/>
            <a:lstStyle/>
            <a:p>
              <a:endParaRPr lang="en-IN"/>
            </a:p>
          </p:txBody>
        </p:sp>
        <p:sp>
          <p:nvSpPr>
            <p:cNvPr id="10" name="TextBox 10"/>
            <p:cNvSpPr txBox="1"/>
            <p:nvPr/>
          </p:nvSpPr>
          <p:spPr>
            <a:xfrm>
              <a:off x="0" y="-47625"/>
              <a:ext cx="156117" cy="199719"/>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5400000">
            <a:off x="17429611" y="7877361"/>
            <a:ext cx="427597" cy="438623"/>
            <a:chOff x="0" y="0"/>
            <a:chExt cx="122593" cy="125754"/>
          </a:xfrm>
        </p:grpSpPr>
        <p:sp>
          <p:nvSpPr>
            <p:cNvPr id="12" name="Freeform 12"/>
            <p:cNvSpPr/>
            <p:nvPr/>
          </p:nvSpPr>
          <p:spPr>
            <a:xfrm>
              <a:off x="0" y="0"/>
              <a:ext cx="122593" cy="125754"/>
            </a:xfrm>
            <a:custGeom>
              <a:avLst/>
              <a:gdLst/>
              <a:ahLst/>
              <a:cxnLst/>
              <a:rect l="l" t="t" r="r" b="b"/>
              <a:pathLst>
                <a:path w="122593" h="125754">
                  <a:moveTo>
                    <a:pt x="0" y="0"/>
                  </a:moveTo>
                  <a:lnTo>
                    <a:pt x="122593" y="0"/>
                  </a:lnTo>
                  <a:lnTo>
                    <a:pt x="122593" y="125754"/>
                  </a:lnTo>
                  <a:lnTo>
                    <a:pt x="0" y="125754"/>
                  </a:lnTo>
                  <a:close/>
                </a:path>
              </a:pathLst>
            </a:custGeom>
            <a:solidFill>
              <a:srgbClr val="0054C5"/>
            </a:solidFill>
          </p:spPr>
          <p:txBody>
            <a:bodyPr/>
            <a:lstStyle/>
            <a:p>
              <a:endParaRPr lang="en-IN"/>
            </a:p>
          </p:txBody>
        </p:sp>
        <p:sp>
          <p:nvSpPr>
            <p:cNvPr id="13" name="TextBox 13"/>
            <p:cNvSpPr txBox="1"/>
            <p:nvPr/>
          </p:nvSpPr>
          <p:spPr>
            <a:xfrm>
              <a:off x="0" y="-47625"/>
              <a:ext cx="122593" cy="173379"/>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5400000">
            <a:off x="16895619" y="8454850"/>
            <a:ext cx="311166" cy="308157"/>
            <a:chOff x="0" y="0"/>
            <a:chExt cx="89212" cy="88349"/>
          </a:xfrm>
        </p:grpSpPr>
        <p:sp>
          <p:nvSpPr>
            <p:cNvPr id="15" name="Freeform 15"/>
            <p:cNvSpPr/>
            <p:nvPr/>
          </p:nvSpPr>
          <p:spPr>
            <a:xfrm>
              <a:off x="0" y="0"/>
              <a:ext cx="89212" cy="88349"/>
            </a:xfrm>
            <a:custGeom>
              <a:avLst/>
              <a:gdLst/>
              <a:ahLst/>
              <a:cxnLst/>
              <a:rect l="l" t="t" r="r" b="b"/>
              <a:pathLst>
                <a:path w="89212" h="88349">
                  <a:moveTo>
                    <a:pt x="0" y="0"/>
                  </a:moveTo>
                  <a:lnTo>
                    <a:pt x="89212" y="0"/>
                  </a:lnTo>
                  <a:lnTo>
                    <a:pt x="89212" y="88349"/>
                  </a:lnTo>
                  <a:lnTo>
                    <a:pt x="0" y="88349"/>
                  </a:lnTo>
                  <a:close/>
                </a:path>
              </a:pathLst>
            </a:custGeom>
            <a:solidFill>
              <a:srgbClr val="0054C5"/>
            </a:solidFill>
          </p:spPr>
          <p:txBody>
            <a:bodyPr/>
            <a:lstStyle/>
            <a:p>
              <a:endParaRPr lang="en-IN"/>
            </a:p>
          </p:txBody>
        </p:sp>
        <p:sp>
          <p:nvSpPr>
            <p:cNvPr id="16" name="TextBox 16"/>
            <p:cNvSpPr txBox="1"/>
            <p:nvPr/>
          </p:nvSpPr>
          <p:spPr>
            <a:xfrm>
              <a:off x="0" y="-47625"/>
              <a:ext cx="89212" cy="135974"/>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5400000">
            <a:off x="7650336" y="3635701"/>
            <a:ext cx="311166" cy="308157"/>
            <a:chOff x="0" y="0"/>
            <a:chExt cx="89212" cy="88349"/>
          </a:xfrm>
        </p:grpSpPr>
        <p:sp>
          <p:nvSpPr>
            <p:cNvPr id="18" name="Freeform 18"/>
            <p:cNvSpPr/>
            <p:nvPr/>
          </p:nvSpPr>
          <p:spPr>
            <a:xfrm>
              <a:off x="0" y="0"/>
              <a:ext cx="89212" cy="88349"/>
            </a:xfrm>
            <a:custGeom>
              <a:avLst/>
              <a:gdLst/>
              <a:ahLst/>
              <a:cxnLst/>
              <a:rect l="l" t="t" r="r" b="b"/>
              <a:pathLst>
                <a:path w="89212" h="88349">
                  <a:moveTo>
                    <a:pt x="0" y="0"/>
                  </a:moveTo>
                  <a:lnTo>
                    <a:pt x="89212" y="0"/>
                  </a:lnTo>
                  <a:lnTo>
                    <a:pt x="89212" y="88349"/>
                  </a:lnTo>
                  <a:lnTo>
                    <a:pt x="0" y="88349"/>
                  </a:lnTo>
                  <a:close/>
                </a:path>
              </a:pathLst>
            </a:custGeom>
            <a:solidFill>
              <a:srgbClr val="0054C5"/>
            </a:solidFill>
          </p:spPr>
          <p:txBody>
            <a:bodyPr/>
            <a:lstStyle/>
            <a:p>
              <a:endParaRPr lang="en-IN"/>
            </a:p>
          </p:txBody>
        </p:sp>
        <p:sp>
          <p:nvSpPr>
            <p:cNvPr id="19" name="TextBox 19"/>
            <p:cNvSpPr txBox="1"/>
            <p:nvPr/>
          </p:nvSpPr>
          <p:spPr>
            <a:xfrm>
              <a:off x="0" y="-47625"/>
              <a:ext cx="89212" cy="135974"/>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5400000">
            <a:off x="7794889" y="4989422"/>
            <a:ext cx="311166" cy="308157"/>
            <a:chOff x="0" y="0"/>
            <a:chExt cx="89212" cy="88349"/>
          </a:xfrm>
        </p:grpSpPr>
        <p:sp>
          <p:nvSpPr>
            <p:cNvPr id="21" name="Freeform 21"/>
            <p:cNvSpPr/>
            <p:nvPr/>
          </p:nvSpPr>
          <p:spPr>
            <a:xfrm>
              <a:off x="0" y="0"/>
              <a:ext cx="89212" cy="88349"/>
            </a:xfrm>
            <a:custGeom>
              <a:avLst/>
              <a:gdLst/>
              <a:ahLst/>
              <a:cxnLst/>
              <a:rect l="l" t="t" r="r" b="b"/>
              <a:pathLst>
                <a:path w="89212" h="88349">
                  <a:moveTo>
                    <a:pt x="0" y="0"/>
                  </a:moveTo>
                  <a:lnTo>
                    <a:pt x="89212" y="0"/>
                  </a:lnTo>
                  <a:lnTo>
                    <a:pt x="89212" y="88349"/>
                  </a:lnTo>
                  <a:lnTo>
                    <a:pt x="0" y="88349"/>
                  </a:lnTo>
                  <a:close/>
                </a:path>
              </a:pathLst>
            </a:custGeom>
            <a:solidFill>
              <a:srgbClr val="0054C5"/>
            </a:solidFill>
          </p:spPr>
          <p:txBody>
            <a:bodyPr/>
            <a:lstStyle/>
            <a:p>
              <a:endParaRPr lang="en-IN"/>
            </a:p>
          </p:txBody>
        </p:sp>
        <p:sp>
          <p:nvSpPr>
            <p:cNvPr id="22" name="TextBox 22"/>
            <p:cNvSpPr txBox="1"/>
            <p:nvPr/>
          </p:nvSpPr>
          <p:spPr>
            <a:xfrm>
              <a:off x="0" y="-47625"/>
              <a:ext cx="89212" cy="135974"/>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400000">
            <a:off x="7315121" y="4437498"/>
            <a:ext cx="311166" cy="308157"/>
            <a:chOff x="0" y="0"/>
            <a:chExt cx="89212" cy="88349"/>
          </a:xfrm>
        </p:grpSpPr>
        <p:sp>
          <p:nvSpPr>
            <p:cNvPr id="24" name="Freeform 24"/>
            <p:cNvSpPr/>
            <p:nvPr/>
          </p:nvSpPr>
          <p:spPr>
            <a:xfrm>
              <a:off x="0" y="0"/>
              <a:ext cx="89212" cy="88349"/>
            </a:xfrm>
            <a:custGeom>
              <a:avLst/>
              <a:gdLst/>
              <a:ahLst/>
              <a:cxnLst/>
              <a:rect l="l" t="t" r="r" b="b"/>
              <a:pathLst>
                <a:path w="89212" h="88349">
                  <a:moveTo>
                    <a:pt x="0" y="0"/>
                  </a:moveTo>
                  <a:lnTo>
                    <a:pt x="89212" y="0"/>
                  </a:lnTo>
                  <a:lnTo>
                    <a:pt x="89212" y="88349"/>
                  </a:lnTo>
                  <a:lnTo>
                    <a:pt x="0" y="88349"/>
                  </a:lnTo>
                  <a:close/>
                </a:path>
              </a:pathLst>
            </a:custGeom>
            <a:solidFill>
              <a:srgbClr val="0054C5"/>
            </a:solidFill>
          </p:spPr>
          <p:txBody>
            <a:bodyPr/>
            <a:lstStyle/>
            <a:p>
              <a:endParaRPr lang="en-IN"/>
            </a:p>
          </p:txBody>
        </p:sp>
        <p:sp>
          <p:nvSpPr>
            <p:cNvPr id="25" name="TextBox 25"/>
            <p:cNvSpPr txBox="1"/>
            <p:nvPr/>
          </p:nvSpPr>
          <p:spPr>
            <a:xfrm>
              <a:off x="0" y="-47625"/>
              <a:ext cx="89212" cy="135974"/>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8104551" y="3986994"/>
            <a:ext cx="8600394" cy="4946015"/>
          </a:xfrm>
          <a:prstGeom prst="rect">
            <a:avLst/>
          </a:prstGeom>
        </p:spPr>
        <p:txBody>
          <a:bodyPr lIns="0" tIns="0" rIns="0" bIns="0" rtlCol="0" anchor="t">
            <a:spAutoFit/>
          </a:bodyPr>
          <a:lstStyle/>
          <a:p>
            <a:pPr algn="just">
              <a:lnSpc>
                <a:spcPts val="3010"/>
              </a:lnSpc>
            </a:pPr>
            <a:r>
              <a:rPr lang="en-US" sz="2150">
                <a:solidFill>
                  <a:srgbClr val="FFFFFF"/>
                </a:solidFill>
                <a:latin typeface="Tomorrow"/>
                <a:ea typeface="Tomorrow"/>
                <a:cs typeface="Tomorrow"/>
                <a:sym typeface="Tomorrow"/>
              </a:rPr>
              <a:t>To enhance the recommendation system, several improvements can be made:</a:t>
            </a:r>
          </a:p>
          <a:p>
            <a:pPr marL="464186" lvl="1" indent="-232093" algn="just">
              <a:lnSpc>
                <a:spcPts val="3010"/>
              </a:lnSpc>
              <a:buFont typeface="Arial"/>
              <a:buChar char="•"/>
            </a:pPr>
            <a:r>
              <a:rPr lang="en-US" sz="2150">
                <a:solidFill>
                  <a:srgbClr val="FFFFFF"/>
                </a:solidFill>
                <a:latin typeface="Tomorrow"/>
                <a:ea typeface="Tomorrow"/>
                <a:cs typeface="Tomorrow"/>
                <a:sym typeface="Tomorrow"/>
              </a:rPr>
              <a:t> Incorporate User Engagement: Consider likes, comments, and shares for better personalization.</a:t>
            </a:r>
          </a:p>
          <a:p>
            <a:pPr marL="464186" lvl="1" indent="-232093" algn="just">
              <a:lnSpc>
                <a:spcPts val="3010"/>
              </a:lnSpc>
              <a:buFont typeface="Arial"/>
              <a:buChar char="•"/>
            </a:pPr>
            <a:r>
              <a:rPr lang="en-US" sz="2150">
                <a:solidFill>
                  <a:srgbClr val="FFFFFF"/>
                </a:solidFill>
                <a:latin typeface="Tomorrow"/>
                <a:ea typeface="Tomorrow"/>
                <a:cs typeface="Tomorrow"/>
                <a:sym typeface="Tomorrow"/>
              </a:rPr>
              <a:t>Use Deep Learning: Implement NLP for analyzing captions and Computer Vision for image-based recommendations.</a:t>
            </a:r>
          </a:p>
          <a:p>
            <a:pPr marL="464186" lvl="1" indent="-232093" algn="just">
              <a:lnSpc>
                <a:spcPts val="3010"/>
              </a:lnSpc>
              <a:buFont typeface="Arial"/>
              <a:buChar char="•"/>
            </a:pPr>
            <a:r>
              <a:rPr lang="en-US" sz="2150">
                <a:solidFill>
                  <a:srgbClr val="FFFFFF"/>
                </a:solidFill>
                <a:latin typeface="Tomorrow"/>
                <a:ea typeface="Tomorrow"/>
                <a:cs typeface="Tomorrow"/>
                <a:sym typeface="Tomorrow"/>
              </a:rPr>
              <a:t>Hybrid Model: Combine Content-Based and Collaborative Filtering for improved accuracy.</a:t>
            </a:r>
          </a:p>
          <a:p>
            <a:pPr marL="464186" lvl="1" indent="-232093" algn="just">
              <a:lnSpc>
                <a:spcPts val="3010"/>
              </a:lnSpc>
              <a:buFont typeface="Arial"/>
              <a:buChar char="•"/>
            </a:pPr>
            <a:r>
              <a:rPr lang="en-US" sz="2150">
                <a:solidFill>
                  <a:srgbClr val="FFFFFF"/>
                </a:solidFill>
                <a:latin typeface="Tomorrow"/>
                <a:ea typeface="Tomorrow"/>
                <a:cs typeface="Tomorrow"/>
                <a:sym typeface="Tomorrow"/>
              </a:rPr>
              <a:t>Real-Time Adaptation: Update recommendations dynamically as user preferences change over time.</a:t>
            </a:r>
          </a:p>
          <a:p>
            <a:pPr algn="just">
              <a:lnSpc>
                <a:spcPts val="3010"/>
              </a:lnSpc>
            </a:pPr>
            <a:endParaRPr lang="en-US" sz="2150">
              <a:solidFill>
                <a:srgbClr val="FFFFFF"/>
              </a:solidFill>
              <a:latin typeface="Tomorrow"/>
              <a:ea typeface="Tomorrow"/>
              <a:cs typeface="Tomorrow"/>
              <a:sym typeface="Tomorrow"/>
            </a:endParaRPr>
          </a:p>
          <a:p>
            <a:pPr algn="just">
              <a:lnSpc>
                <a:spcPts val="3010"/>
              </a:lnSpc>
            </a:pPr>
            <a:r>
              <a:rPr lang="en-US" sz="2150">
                <a:solidFill>
                  <a:srgbClr val="FFFFFF"/>
                </a:solidFill>
                <a:latin typeface="Tomorrow"/>
                <a:ea typeface="Tomorrow"/>
                <a:cs typeface="Tomorrow"/>
                <a:sym typeface="Tomorrow"/>
              </a:rPr>
              <a:t>These enhancements will make the system more intelligent and user-centric, improving content relevance and engagement.</a:t>
            </a:r>
          </a:p>
        </p:txBody>
      </p:sp>
      <p:sp>
        <p:nvSpPr>
          <p:cNvPr id="27" name="TextBox 27"/>
          <p:cNvSpPr txBox="1"/>
          <p:nvPr/>
        </p:nvSpPr>
        <p:spPr>
          <a:xfrm>
            <a:off x="8284736" y="1535017"/>
            <a:ext cx="7957404" cy="2254763"/>
          </a:xfrm>
          <a:prstGeom prst="rect">
            <a:avLst/>
          </a:prstGeom>
        </p:spPr>
        <p:txBody>
          <a:bodyPr lIns="0" tIns="0" rIns="0" bIns="0" rtlCol="0" anchor="t">
            <a:spAutoFit/>
          </a:bodyPr>
          <a:lstStyle/>
          <a:p>
            <a:pPr algn="ctr">
              <a:lnSpc>
                <a:spcPts val="9071"/>
              </a:lnSpc>
            </a:pPr>
            <a:r>
              <a:rPr lang="en-US" sz="6479">
                <a:solidFill>
                  <a:srgbClr val="FFFFFF"/>
                </a:solidFill>
                <a:latin typeface="Tomorrow"/>
                <a:ea typeface="Tomorrow"/>
                <a:cs typeface="Tomorrow"/>
                <a:sym typeface="Tomorrow"/>
              </a:rPr>
              <a:t>Future Improvements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IN"/>
          </a:p>
        </p:txBody>
      </p:sp>
      <p:grpSp>
        <p:nvGrpSpPr>
          <p:cNvPr id="3" name="Group 3"/>
          <p:cNvGrpSpPr/>
          <p:nvPr/>
        </p:nvGrpSpPr>
        <p:grpSpPr>
          <a:xfrm>
            <a:off x="1028700" y="2480615"/>
            <a:ext cx="9641549" cy="6035875"/>
            <a:chOff x="0" y="0"/>
            <a:chExt cx="2539338" cy="1589696"/>
          </a:xfrm>
        </p:grpSpPr>
        <p:sp>
          <p:nvSpPr>
            <p:cNvPr id="4" name="Freeform 4"/>
            <p:cNvSpPr/>
            <p:nvPr/>
          </p:nvSpPr>
          <p:spPr>
            <a:xfrm>
              <a:off x="0" y="0"/>
              <a:ext cx="2539338" cy="1589696"/>
            </a:xfrm>
            <a:custGeom>
              <a:avLst/>
              <a:gdLst/>
              <a:ahLst/>
              <a:cxnLst/>
              <a:rect l="l" t="t" r="r" b="b"/>
              <a:pathLst>
                <a:path w="2539338" h="1589696">
                  <a:moveTo>
                    <a:pt x="0" y="0"/>
                  </a:moveTo>
                  <a:lnTo>
                    <a:pt x="2539338" y="0"/>
                  </a:lnTo>
                  <a:lnTo>
                    <a:pt x="2539338" y="1589696"/>
                  </a:lnTo>
                  <a:lnTo>
                    <a:pt x="0" y="1589696"/>
                  </a:lnTo>
                  <a:close/>
                </a:path>
              </a:pathLst>
            </a:custGeom>
            <a:solidFill>
              <a:srgbClr val="FFFFFF">
                <a:alpha val="10980"/>
              </a:srgbClr>
            </a:solidFill>
          </p:spPr>
          <p:txBody>
            <a:bodyPr/>
            <a:lstStyle/>
            <a:p>
              <a:endParaRPr lang="en-IN"/>
            </a:p>
          </p:txBody>
        </p:sp>
        <p:sp>
          <p:nvSpPr>
            <p:cNvPr id="5" name="TextBox 5"/>
            <p:cNvSpPr txBox="1"/>
            <p:nvPr/>
          </p:nvSpPr>
          <p:spPr>
            <a:xfrm>
              <a:off x="0" y="-47625"/>
              <a:ext cx="2539338" cy="1637321"/>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163917" y="4222259"/>
            <a:ext cx="7363854" cy="3803015"/>
          </a:xfrm>
          <a:prstGeom prst="rect">
            <a:avLst/>
          </a:prstGeom>
        </p:spPr>
        <p:txBody>
          <a:bodyPr lIns="0" tIns="0" rIns="0" bIns="0" rtlCol="0" anchor="t">
            <a:spAutoFit/>
          </a:bodyPr>
          <a:lstStyle/>
          <a:p>
            <a:pPr algn="just">
              <a:lnSpc>
                <a:spcPts val="3010"/>
              </a:lnSpc>
            </a:pPr>
            <a:r>
              <a:rPr lang="en-US" sz="2150">
                <a:solidFill>
                  <a:srgbClr val="FFFFFF"/>
                </a:solidFill>
                <a:latin typeface="Tomorrow"/>
                <a:ea typeface="Tomorrow"/>
                <a:cs typeface="Tomorrow"/>
                <a:sym typeface="Tomorrow"/>
              </a:rPr>
              <a:t>This project successfully recommends Instagram posts based on user-selected hashtags. By using Content-Based Filtering and Cosine Similarity, the system identifies and suggests posts that match the user's interests. The approach is simple yet effective, making it a useful recommendation tool for personalized content discovery. However, the current model only considers hashtags, limiting its ability to provide deeper personalization based on user engagement and content context.</a:t>
            </a:r>
          </a:p>
        </p:txBody>
      </p:sp>
      <p:sp>
        <p:nvSpPr>
          <p:cNvPr id="7" name="Freeform 7"/>
          <p:cNvSpPr/>
          <p:nvPr/>
        </p:nvSpPr>
        <p:spPr>
          <a:xfrm>
            <a:off x="11915319" y="2883545"/>
            <a:ext cx="5080002" cy="5364538"/>
          </a:xfrm>
          <a:custGeom>
            <a:avLst/>
            <a:gdLst/>
            <a:ahLst/>
            <a:cxnLst/>
            <a:rect l="l" t="t" r="r" b="b"/>
            <a:pathLst>
              <a:path w="5080002" h="5364538">
                <a:moveTo>
                  <a:pt x="0" y="0"/>
                </a:moveTo>
                <a:lnTo>
                  <a:pt x="5080003" y="0"/>
                </a:lnTo>
                <a:lnTo>
                  <a:pt x="5080003" y="5364538"/>
                </a:lnTo>
                <a:lnTo>
                  <a:pt x="0" y="53645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8" name="Freeform 8"/>
          <p:cNvSpPr/>
          <p:nvPr/>
        </p:nvSpPr>
        <p:spPr>
          <a:xfrm rot="-10800000">
            <a:off x="12573026" y="-639096"/>
            <a:ext cx="6304504" cy="3522642"/>
          </a:xfrm>
          <a:custGeom>
            <a:avLst/>
            <a:gdLst/>
            <a:ahLst/>
            <a:cxnLst/>
            <a:rect l="l" t="t" r="r" b="b"/>
            <a:pathLst>
              <a:path w="6304504" h="3522642">
                <a:moveTo>
                  <a:pt x="0" y="0"/>
                </a:moveTo>
                <a:lnTo>
                  <a:pt x="6304504" y="0"/>
                </a:lnTo>
                <a:lnTo>
                  <a:pt x="6304504" y="3522641"/>
                </a:lnTo>
                <a:lnTo>
                  <a:pt x="0" y="3522641"/>
                </a:lnTo>
                <a:lnTo>
                  <a:pt x="0" y="0"/>
                </a:lnTo>
                <a:close/>
              </a:path>
            </a:pathLst>
          </a:custGeom>
          <a:blipFill>
            <a:blip r:embed="rId5"/>
            <a:stretch>
              <a:fillRect/>
            </a:stretch>
          </a:blipFill>
        </p:spPr>
        <p:txBody>
          <a:bodyPr/>
          <a:lstStyle/>
          <a:p>
            <a:endParaRPr lang="en-IN"/>
          </a:p>
        </p:txBody>
      </p:sp>
      <p:grpSp>
        <p:nvGrpSpPr>
          <p:cNvPr id="9" name="Group 9"/>
          <p:cNvGrpSpPr/>
          <p:nvPr/>
        </p:nvGrpSpPr>
        <p:grpSpPr>
          <a:xfrm rot="-10800000">
            <a:off x="282438" y="4083269"/>
            <a:ext cx="544528" cy="530497"/>
            <a:chOff x="0" y="0"/>
            <a:chExt cx="156117" cy="152094"/>
          </a:xfrm>
        </p:grpSpPr>
        <p:sp>
          <p:nvSpPr>
            <p:cNvPr id="10" name="Freeform 10"/>
            <p:cNvSpPr/>
            <p:nvPr/>
          </p:nvSpPr>
          <p:spPr>
            <a:xfrm>
              <a:off x="0" y="0"/>
              <a:ext cx="156117" cy="152094"/>
            </a:xfrm>
            <a:custGeom>
              <a:avLst/>
              <a:gdLst/>
              <a:ahLst/>
              <a:cxnLst/>
              <a:rect l="l" t="t" r="r" b="b"/>
              <a:pathLst>
                <a:path w="156117" h="152094">
                  <a:moveTo>
                    <a:pt x="0" y="0"/>
                  </a:moveTo>
                  <a:lnTo>
                    <a:pt x="156117" y="0"/>
                  </a:lnTo>
                  <a:lnTo>
                    <a:pt x="156117" y="152094"/>
                  </a:lnTo>
                  <a:lnTo>
                    <a:pt x="0" y="152094"/>
                  </a:lnTo>
                  <a:close/>
                </a:path>
              </a:pathLst>
            </a:custGeom>
            <a:solidFill>
              <a:srgbClr val="0054C5"/>
            </a:solidFill>
          </p:spPr>
          <p:txBody>
            <a:bodyPr/>
            <a:lstStyle/>
            <a:p>
              <a:endParaRPr lang="en-IN"/>
            </a:p>
          </p:txBody>
        </p:sp>
        <p:sp>
          <p:nvSpPr>
            <p:cNvPr id="11" name="TextBox 11"/>
            <p:cNvSpPr txBox="1"/>
            <p:nvPr/>
          </p:nvSpPr>
          <p:spPr>
            <a:xfrm>
              <a:off x="0" y="-47625"/>
              <a:ext cx="156117" cy="19971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10800000">
            <a:off x="1036199" y="3479849"/>
            <a:ext cx="427597" cy="438623"/>
            <a:chOff x="0" y="0"/>
            <a:chExt cx="122593" cy="125754"/>
          </a:xfrm>
        </p:grpSpPr>
        <p:sp>
          <p:nvSpPr>
            <p:cNvPr id="13" name="Freeform 13"/>
            <p:cNvSpPr/>
            <p:nvPr/>
          </p:nvSpPr>
          <p:spPr>
            <a:xfrm>
              <a:off x="0" y="0"/>
              <a:ext cx="122593" cy="125754"/>
            </a:xfrm>
            <a:custGeom>
              <a:avLst/>
              <a:gdLst/>
              <a:ahLst/>
              <a:cxnLst/>
              <a:rect l="l" t="t" r="r" b="b"/>
              <a:pathLst>
                <a:path w="122593" h="125754">
                  <a:moveTo>
                    <a:pt x="0" y="0"/>
                  </a:moveTo>
                  <a:lnTo>
                    <a:pt x="122593" y="0"/>
                  </a:lnTo>
                  <a:lnTo>
                    <a:pt x="122593" y="125754"/>
                  </a:lnTo>
                  <a:lnTo>
                    <a:pt x="0" y="125754"/>
                  </a:lnTo>
                  <a:close/>
                </a:path>
              </a:pathLst>
            </a:custGeom>
            <a:solidFill>
              <a:srgbClr val="0054C5"/>
            </a:solidFill>
          </p:spPr>
          <p:txBody>
            <a:bodyPr/>
            <a:lstStyle/>
            <a:p>
              <a:endParaRPr lang="en-IN"/>
            </a:p>
          </p:txBody>
        </p:sp>
        <p:sp>
          <p:nvSpPr>
            <p:cNvPr id="14" name="TextBox 14"/>
            <p:cNvSpPr txBox="1"/>
            <p:nvPr/>
          </p:nvSpPr>
          <p:spPr>
            <a:xfrm>
              <a:off x="0" y="-47625"/>
              <a:ext cx="122593" cy="173379"/>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rot="-10800000">
            <a:off x="1463796" y="4613766"/>
            <a:ext cx="311166" cy="308157"/>
            <a:chOff x="0" y="0"/>
            <a:chExt cx="89212" cy="88349"/>
          </a:xfrm>
        </p:grpSpPr>
        <p:sp>
          <p:nvSpPr>
            <p:cNvPr id="16" name="Freeform 16"/>
            <p:cNvSpPr/>
            <p:nvPr/>
          </p:nvSpPr>
          <p:spPr>
            <a:xfrm>
              <a:off x="0" y="0"/>
              <a:ext cx="89212" cy="88349"/>
            </a:xfrm>
            <a:custGeom>
              <a:avLst/>
              <a:gdLst/>
              <a:ahLst/>
              <a:cxnLst/>
              <a:rect l="l" t="t" r="r" b="b"/>
              <a:pathLst>
                <a:path w="89212" h="88349">
                  <a:moveTo>
                    <a:pt x="0" y="0"/>
                  </a:moveTo>
                  <a:lnTo>
                    <a:pt x="89212" y="0"/>
                  </a:lnTo>
                  <a:lnTo>
                    <a:pt x="89212" y="88349"/>
                  </a:lnTo>
                  <a:lnTo>
                    <a:pt x="0" y="88349"/>
                  </a:lnTo>
                  <a:close/>
                </a:path>
              </a:pathLst>
            </a:custGeom>
            <a:solidFill>
              <a:srgbClr val="0054C5"/>
            </a:solidFill>
          </p:spPr>
          <p:txBody>
            <a:bodyPr/>
            <a:lstStyle/>
            <a:p>
              <a:endParaRPr lang="en-IN"/>
            </a:p>
          </p:txBody>
        </p:sp>
        <p:sp>
          <p:nvSpPr>
            <p:cNvPr id="17" name="TextBox 17"/>
            <p:cNvSpPr txBox="1"/>
            <p:nvPr/>
          </p:nvSpPr>
          <p:spPr>
            <a:xfrm>
              <a:off x="0" y="-47625"/>
              <a:ext cx="89212" cy="135974"/>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rot="-10800000">
            <a:off x="9995875" y="6968307"/>
            <a:ext cx="427597" cy="438623"/>
            <a:chOff x="0" y="0"/>
            <a:chExt cx="122593" cy="125754"/>
          </a:xfrm>
        </p:grpSpPr>
        <p:sp>
          <p:nvSpPr>
            <p:cNvPr id="19" name="Freeform 19"/>
            <p:cNvSpPr/>
            <p:nvPr/>
          </p:nvSpPr>
          <p:spPr>
            <a:xfrm>
              <a:off x="0" y="0"/>
              <a:ext cx="122593" cy="125754"/>
            </a:xfrm>
            <a:custGeom>
              <a:avLst/>
              <a:gdLst/>
              <a:ahLst/>
              <a:cxnLst/>
              <a:rect l="l" t="t" r="r" b="b"/>
              <a:pathLst>
                <a:path w="122593" h="125754">
                  <a:moveTo>
                    <a:pt x="0" y="0"/>
                  </a:moveTo>
                  <a:lnTo>
                    <a:pt x="122593" y="0"/>
                  </a:lnTo>
                  <a:lnTo>
                    <a:pt x="122593" y="125754"/>
                  </a:lnTo>
                  <a:lnTo>
                    <a:pt x="0" y="125754"/>
                  </a:lnTo>
                  <a:close/>
                </a:path>
              </a:pathLst>
            </a:custGeom>
            <a:solidFill>
              <a:srgbClr val="0054C5"/>
            </a:solidFill>
          </p:spPr>
          <p:txBody>
            <a:bodyPr/>
            <a:lstStyle/>
            <a:p>
              <a:endParaRPr lang="en-IN"/>
            </a:p>
          </p:txBody>
        </p:sp>
        <p:sp>
          <p:nvSpPr>
            <p:cNvPr id="20" name="TextBox 20"/>
            <p:cNvSpPr txBox="1"/>
            <p:nvPr/>
          </p:nvSpPr>
          <p:spPr>
            <a:xfrm>
              <a:off x="0" y="-47625"/>
              <a:ext cx="122593" cy="173379"/>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rot="-10800000">
            <a:off x="10670249" y="7717117"/>
            <a:ext cx="311166" cy="308157"/>
            <a:chOff x="0" y="0"/>
            <a:chExt cx="89212" cy="88349"/>
          </a:xfrm>
        </p:grpSpPr>
        <p:sp>
          <p:nvSpPr>
            <p:cNvPr id="22" name="Freeform 22"/>
            <p:cNvSpPr/>
            <p:nvPr/>
          </p:nvSpPr>
          <p:spPr>
            <a:xfrm>
              <a:off x="0" y="0"/>
              <a:ext cx="89212" cy="88349"/>
            </a:xfrm>
            <a:custGeom>
              <a:avLst/>
              <a:gdLst/>
              <a:ahLst/>
              <a:cxnLst/>
              <a:rect l="l" t="t" r="r" b="b"/>
              <a:pathLst>
                <a:path w="89212" h="88349">
                  <a:moveTo>
                    <a:pt x="0" y="0"/>
                  </a:moveTo>
                  <a:lnTo>
                    <a:pt x="89212" y="0"/>
                  </a:lnTo>
                  <a:lnTo>
                    <a:pt x="89212" y="88349"/>
                  </a:lnTo>
                  <a:lnTo>
                    <a:pt x="0" y="88349"/>
                  </a:lnTo>
                  <a:close/>
                </a:path>
              </a:pathLst>
            </a:custGeom>
            <a:solidFill>
              <a:srgbClr val="0054C5"/>
            </a:solidFill>
          </p:spPr>
          <p:txBody>
            <a:bodyPr/>
            <a:lstStyle/>
            <a:p>
              <a:endParaRPr lang="en-IN"/>
            </a:p>
          </p:txBody>
        </p:sp>
        <p:sp>
          <p:nvSpPr>
            <p:cNvPr id="23" name="TextBox 23"/>
            <p:cNvSpPr txBox="1"/>
            <p:nvPr/>
          </p:nvSpPr>
          <p:spPr>
            <a:xfrm>
              <a:off x="0" y="-47625"/>
              <a:ext cx="89212" cy="135974"/>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10800000">
            <a:off x="9527771" y="8248083"/>
            <a:ext cx="311166" cy="308157"/>
            <a:chOff x="0" y="0"/>
            <a:chExt cx="89212" cy="88349"/>
          </a:xfrm>
        </p:grpSpPr>
        <p:sp>
          <p:nvSpPr>
            <p:cNvPr id="25" name="Freeform 25"/>
            <p:cNvSpPr/>
            <p:nvPr/>
          </p:nvSpPr>
          <p:spPr>
            <a:xfrm>
              <a:off x="0" y="0"/>
              <a:ext cx="89212" cy="88349"/>
            </a:xfrm>
            <a:custGeom>
              <a:avLst/>
              <a:gdLst/>
              <a:ahLst/>
              <a:cxnLst/>
              <a:rect l="l" t="t" r="r" b="b"/>
              <a:pathLst>
                <a:path w="89212" h="88349">
                  <a:moveTo>
                    <a:pt x="0" y="0"/>
                  </a:moveTo>
                  <a:lnTo>
                    <a:pt x="89212" y="0"/>
                  </a:lnTo>
                  <a:lnTo>
                    <a:pt x="89212" y="88349"/>
                  </a:lnTo>
                  <a:lnTo>
                    <a:pt x="0" y="88349"/>
                  </a:lnTo>
                  <a:close/>
                </a:path>
              </a:pathLst>
            </a:custGeom>
            <a:solidFill>
              <a:srgbClr val="0054C5"/>
            </a:solidFill>
          </p:spPr>
          <p:txBody>
            <a:bodyPr/>
            <a:lstStyle/>
            <a:p>
              <a:endParaRPr lang="en-IN"/>
            </a:p>
          </p:txBody>
        </p:sp>
        <p:sp>
          <p:nvSpPr>
            <p:cNvPr id="26" name="TextBox 26"/>
            <p:cNvSpPr txBox="1"/>
            <p:nvPr/>
          </p:nvSpPr>
          <p:spPr>
            <a:xfrm>
              <a:off x="0" y="-47625"/>
              <a:ext cx="89212" cy="135974"/>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570368" y="2587397"/>
            <a:ext cx="7957404" cy="1111763"/>
          </a:xfrm>
          <a:prstGeom prst="rect">
            <a:avLst/>
          </a:prstGeom>
        </p:spPr>
        <p:txBody>
          <a:bodyPr lIns="0" tIns="0" rIns="0" bIns="0" rtlCol="0" anchor="t">
            <a:spAutoFit/>
          </a:bodyPr>
          <a:lstStyle/>
          <a:p>
            <a:pPr algn="ctr">
              <a:lnSpc>
                <a:spcPts val="9071"/>
              </a:lnSpc>
            </a:pPr>
            <a:r>
              <a:rPr lang="en-US" sz="6479">
                <a:solidFill>
                  <a:srgbClr val="FFFFFF"/>
                </a:solidFill>
                <a:latin typeface="Tomorrow"/>
                <a:ea typeface="Tomorrow"/>
                <a:cs typeface="Tomorrow"/>
                <a:sym typeface="Tomorrow"/>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547</Words>
  <Application>Microsoft Office PowerPoint</Application>
  <PresentationFormat>Custom</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Tomorrow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and White Dynamic Technology Presentation</dc:title>
  <cp:lastModifiedBy>Krishna Pravinbhai BUTANI</cp:lastModifiedBy>
  <cp:revision>3</cp:revision>
  <dcterms:created xsi:type="dcterms:W3CDTF">2006-08-16T00:00:00Z</dcterms:created>
  <dcterms:modified xsi:type="dcterms:W3CDTF">2025-03-20T10:31:03Z</dcterms:modified>
  <dc:identifier>DAGhVrgfdkM</dc:identifier>
</cp:coreProperties>
</file>