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63" d="100"/>
          <a:sy n="63" d="100"/>
        </p:scale>
        <p:origin x="72"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AB6FA-DB7C-41C3-934E-358A3EBEBE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4D1D21D-ABC4-44AA-B8B5-E5A701D40B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C08C4D2-9562-4DDD-B2AB-0C3B801C63A9}"/>
              </a:ext>
            </a:extLst>
          </p:cNvPr>
          <p:cNvSpPr>
            <a:spLocks noGrp="1"/>
          </p:cNvSpPr>
          <p:nvPr>
            <p:ph type="dt" sz="half" idx="10"/>
          </p:nvPr>
        </p:nvSpPr>
        <p:spPr/>
        <p:txBody>
          <a:bodyPr/>
          <a:lstStyle/>
          <a:p>
            <a:fld id="{19C24A4C-E83D-4CB7-B1C7-E05514775D81}" type="datetimeFigureOut">
              <a:rPr lang="en-IN" smtClean="0"/>
              <a:t>01-12-2021</a:t>
            </a:fld>
            <a:endParaRPr lang="en-IN"/>
          </a:p>
        </p:txBody>
      </p:sp>
      <p:sp>
        <p:nvSpPr>
          <p:cNvPr id="5" name="Footer Placeholder 4">
            <a:extLst>
              <a:ext uri="{FF2B5EF4-FFF2-40B4-BE49-F238E27FC236}">
                <a16:creationId xmlns:a16="http://schemas.microsoft.com/office/drawing/2014/main" id="{7E5D449C-58AD-44B8-8CE0-73F31003C1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D27BA2-B372-46AF-8869-76CDEF1D8E05}"/>
              </a:ext>
            </a:extLst>
          </p:cNvPr>
          <p:cNvSpPr>
            <a:spLocks noGrp="1"/>
          </p:cNvSpPr>
          <p:nvPr>
            <p:ph type="sldNum" sz="quarter" idx="12"/>
          </p:nvPr>
        </p:nvSpPr>
        <p:spPr/>
        <p:txBody>
          <a:bodyPr/>
          <a:lstStyle/>
          <a:p>
            <a:fld id="{4937E5E8-D9F4-4297-A4C0-C81B3D3CEF44}" type="slidenum">
              <a:rPr lang="en-IN" smtClean="0"/>
              <a:t>‹#›</a:t>
            </a:fld>
            <a:endParaRPr lang="en-IN"/>
          </a:p>
        </p:txBody>
      </p:sp>
    </p:spTree>
    <p:extLst>
      <p:ext uri="{BB962C8B-B14F-4D97-AF65-F5344CB8AC3E}">
        <p14:creationId xmlns:p14="http://schemas.microsoft.com/office/powerpoint/2010/main" val="303433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C55BC-9955-4A76-85EF-975D3D45DF5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1A51BE-063A-4070-ABDA-053A0E7D01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0BEA53-B598-40DD-89B9-B61C0FDF9447}"/>
              </a:ext>
            </a:extLst>
          </p:cNvPr>
          <p:cNvSpPr>
            <a:spLocks noGrp="1"/>
          </p:cNvSpPr>
          <p:nvPr>
            <p:ph type="dt" sz="half" idx="10"/>
          </p:nvPr>
        </p:nvSpPr>
        <p:spPr/>
        <p:txBody>
          <a:bodyPr/>
          <a:lstStyle/>
          <a:p>
            <a:fld id="{19C24A4C-E83D-4CB7-B1C7-E05514775D81}" type="datetimeFigureOut">
              <a:rPr lang="en-IN" smtClean="0"/>
              <a:t>01-12-2021</a:t>
            </a:fld>
            <a:endParaRPr lang="en-IN"/>
          </a:p>
        </p:txBody>
      </p:sp>
      <p:sp>
        <p:nvSpPr>
          <p:cNvPr id="5" name="Footer Placeholder 4">
            <a:extLst>
              <a:ext uri="{FF2B5EF4-FFF2-40B4-BE49-F238E27FC236}">
                <a16:creationId xmlns:a16="http://schemas.microsoft.com/office/drawing/2014/main" id="{FA543E86-CB17-4B17-8C4E-3816D793B0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1B5156-24D9-42B2-853C-BD9AB6AFC919}"/>
              </a:ext>
            </a:extLst>
          </p:cNvPr>
          <p:cNvSpPr>
            <a:spLocks noGrp="1"/>
          </p:cNvSpPr>
          <p:nvPr>
            <p:ph type="sldNum" sz="quarter" idx="12"/>
          </p:nvPr>
        </p:nvSpPr>
        <p:spPr/>
        <p:txBody>
          <a:bodyPr/>
          <a:lstStyle/>
          <a:p>
            <a:fld id="{4937E5E8-D9F4-4297-A4C0-C81B3D3CEF44}" type="slidenum">
              <a:rPr lang="en-IN" smtClean="0"/>
              <a:t>‹#›</a:t>
            </a:fld>
            <a:endParaRPr lang="en-IN"/>
          </a:p>
        </p:txBody>
      </p:sp>
    </p:spTree>
    <p:extLst>
      <p:ext uri="{BB962C8B-B14F-4D97-AF65-F5344CB8AC3E}">
        <p14:creationId xmlns:p14="http://schemas.microsoft.com/office/powerpoint/2010/main" val="2968909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68818D-DCB4-40AD-87CB-7DD26A6A58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4E5894-1B54-4974-BCF7-C536C06305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21CCA3-AB66-4BE4-8481-8F01084BD6CA}"/>
              </a:ext>
            </a:extLst>
          </p:cNvPr>
          <p:cNvSpPr>
            <a:spLocks noGrp="1"/>
          </p:cNvSpPr>
          <p:nvPr>
            <p:ph type="dt" sz="half" idx="10"/>
          </p:nvPr>
        </p:nvSpPr>
        <p:spPr/>
        <p:txBody>
          <a:bodyPr/>
          <a:lstStyle/>
          <a:p>
            <a:fld id="{19C24A4C-E83D-4CB7-B1C7-E05514775D81}" type="datetimeFigureOut">
              <a:rPr lang="en-IN" smtClean="0"/>
              <a:t>01-12-2021</a:t>
            </a:fld>
            <a:endParaRPr lang="en-IN"/>
          </a:p>
        </p:txBody>
      </p:sp>
      <p:sp>
        <p:nvSpPr>
          <p:cNvPr id="5" name="Footer Placeholder 4">
            <a:extLst>
              <a:ext uri="{FF2B5EF4-FFF2-40B4-BE49-F238E27FC236}">
                <a16:creationId xmlns:a16="http://schemas.microsoft.com/office/drawing/2014/main" id="{11498BB7-3AE9-4BF3-86AA-0F66DDC0D8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C01F4C-54B1-4A61-9C83-8A0305F96656}"/>
              </a:ext>
            </a:extLst>
          </p:cNvPr>
          <p:cNvSpPr>
            <a:spLocks noGrp="1"/>
          </p:cNvSpPr>
          <p:nvPr>
            <p:ph type="sldNum" sz="quarter" idx="12"/>
          </p:nvPr>
        </p:nvSpPr>
        <p:spPr/>
        <p:txBody>
          <a:bodyPr/>
          <a:lstStyle/>
          <a:p>
            <a:fld id="{4937E5E8-D9F4-4297-A4C0-C81B3D3CEF44}" type="slidenum">
              <a:rPr lang="en-IN" smtClean="0"/>
              <a:t>‹#›</a:t>
            </a:fld>
            <a:endParaRPr lang="en-IN"/>
          </a:p>
        </p:txBody>
      </p:sp>
    </p:spTree>
    <p:extLst>
      <p:ext uri="{BB962C8B-B14F-4D97-AF65-F5344CB8AC3E}">
        <p14:creationId xmlns:p14="http://schemas.microsoft.com/office/powerpoint/2010/main" val="2571246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4B9FE-55FF-4F29-BFE8-F95313B8D0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343404-4589-46CC-BEC4-DC0A67D24D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051A6E-E2D5-4898-AA74-F1B5569B0D88}"/>
              </a:ext>
            </a:extLst>
          </p:cNvPr>
          <p:cNvSpPr>
            <a:spLocks noGrp="1"/>
          </p:cNvSpPr>
          <p:nvPr>
            <p:ph type="dt" sz="half" idx="10"/>
          </p:nvPr>
        </p:nvSpPr>
        <p:spPr/>
        <p:txBody>
          <a:bodyPr/>
          <a:lstStyle/>
          <a:p>
            <a:fld id="{19C24A4C-E83D-4CB7-B1C7-E05514775D81}" type="datetimeFigureOut">
              <a:rPr lang="en-IN" smtClean="0"/>
              <a:t>01-12-2021</a:t>
            </a:fld>
            <a:endParaRPr lang="en-IN"/>
          </a:p>
        </p:txBody>
      </p:sp>
      <p:sp>
        <p:nvSpPr>
          <p:cNvPr id="5" name="Footer Placeholder 4">
            <a:extLst>
              <a:ext uri="{FF2B5EF4-FFF2-40B4-BE49-F238E27FC236}">
                <a16:creationId xmlns:a16="http://schemas.microsoft.com/office/drawing/2014/main" id="{BAF3C12F-A1F3-485F-9991-D5B39DC691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405824-7AD4-43C4-82DE-6E2687B361E1}"/>
              </a:ext>
            </a:extLst>
          </p:cNvPr>
          <p:cNvSpPr>
            <a:spLocks noGrp="1"/>
          </p:cNvSpPr>
          <p:nvPr>
            <p:ph type="sldNum" sz="quarter" idx="12"/>
          </p:nvPr>
        </p:nvSpPr>
        <p:spPr/>
        <p:txBody>
          <a:bodyPr/>
          <a:lstStyle/>
          <a:p>
            <a:fld id="{4937E5E8-D9F4-4297-A4C0-C81B3D3CEF44}" type="slidenum">
              <a:rPr lang="en-IN" smtClean="0"/>
              <a:t>‹#›</a:t>
            </a:fld>
            <a:endParaRPr lang="en-IN"/>
          </a:p>
        </p:txBody>
      </p:sp>
    </p:spTree>
    <p:extLst>
      <p:ext uri="{BB962C8B-B14F-4D97-AF65-F5344CB8AC3E}">
        <p14:creationId xmlns:p14="http://schemas.microsoft.com/office/powerpoint/2010/main" val="140058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FF62B-462D-4788-BA23-17AC37572B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84116CA-A396-4CBD-BC46-37F70E8589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036808-B6F0-4A3D-8F82-D7CAFD297217}"/>
              </a:ext>
            </a:extLst>
          </p:cNvPr>
          <p:cNvSpPr>
            <a:spLocks noGrp="1"/>
          </p:cNvSpPr>
          <p:nvPr>
            <p:ph type="dt" sz="half" idx="10"/>
          </p:nvPr>
        </p:nvSpPr>
        <p:spPr/>
        <p:txBody>
          <a:bodyPr/>
          <a:lstStyle/>
          <a:p>
            <a:fld id="{19C24A4C-E83D-4CB7-B1C7-E05514775D81}" type="datetimeFigureOut">
              <a:rPr lang="en-IN" smtClean="0"/>
              <a:t>01-12-2021</a:t>
            </a:fld>
            <a:endParaRPr lang="en-IN"/>
          </a:p>
        </p:txBody>
      </p:sp>
      <p:sp>
        <p:nvSpPr>
          <p:cNvPr id="5" name="Footer Placeholder 4">
            <a:extLst>
              <a:ext uri="{FF2B5EF4-FFF2-40B4-BE49-F238E27FC236}">
                <a16:creationId xmlns:a16="http://schemas.microsoft.com/office/drawing/2014/main" id="{CFE08CB8-2476-4280-B98E-B70E7F2318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9474F6-17EE-4363-9BFB-405975F7C293}"/>
              </a:ext>
            </a:extLst>
          </p:cNvPr>
          <p:cNvSpPr>
            <a:spLocks noGrp="1"/>
          </p:cNvSpPr>
          <p:nvPr>
            <p:ph type="sldNum" sz="quarter" idx="12"/>
          </p:nvPr>
        </p:nvSpPr>
        <p:spPr/>
        <p:txBody>
          <a:bodyPr/>
          <a:lstStyle/>
          <a:p>
            <a:fld id="{4937E5E8-D9F4-4297-A4C0-C81B3D3CEF44}" type="slidenum">
              <a:rPr lang="en-IN" smtClean="0"/>
              <a:t>‹#›</a:t>
            </a:fld>
            <a:endParaRPr lang="en-IN"/>
          </a:p>
        </p:txBody>
      </p:sp>
    </p:spTree>
    <p:extLst>
      <p:ext uri="{BB962C8B-B14F-4D97-AF65-F5344CB8AC3E}">
        <p14:creationId xmlns:p14="http://schemas.microsoft.com/office/powerpoint/2010/main" val="2511159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43036-7D20-44C4-B4D7-D62378918A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4FCA61-D955-49E6-A2CE-7AED918AA1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709203-1FD4-4D73-96EB-3930326E6C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DAB073A-70A3-4BC1-A35F-934A83E587AA}"/>
              </a:ext>
            </a:extLst>
          </p:cNvPr>
          <p:cNvSpPr>
            <a:spLocks noGrp="1"/>
          </p:cNvSpPr>
          <p:nvPr>
            <p:ph type="dt" sz="half" idx="10"/>
          </p:nvPr>
        </p:nvSpPr>
        <p:spPr/>
        <p:txBody>
          <a:bodyPr/>
          <a:lstStyle/>
          <a:p>
            <a:fld id="{19C24A4C-E83D-4CB7-B1C7-E05514775D81}" type="datetimeFigureOut">
              <a:rPr lang="en-IN" smtClean="0"/>
              <a:t>01-12-2021</a:t>
            </a:fld>
            <a:endParaRPr lang="en-IN"/>
          </a:p>
        </p:txBody>
      </p:sp>
      <p:sp>
        <p:nvSpPr>
          <p:cNvPr id="6" name="Footer Placeholder 5">
            <a:extLst>
              <a:ext uri="{FF2B5EF4-FFF2-40B4-BE49-F238E27FC236}">
                <a16:creationId xmlns:a16="http://schemas.microsoft.com/office/drawing/2014/main" id="{34ABA0BF-4964-4ACD-A01C-D356DDF788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89ADA2-AFFA-40A1-9F5D-FC2556873430}"/>
              </a:ext>
            </a:extLst>
          </p:cNvPr>
          <p:cNvSpPr>
            <a:spLocks noGrp="1"/>
          </p:cNvSpPr>
          <p:nvPr>
            <p:ph type="sldNum" sz="quarter" idx="12"/>
          </p:nvPr>
        </p:nvSpPr>
        <p:spPr/>
        <p:txBody>
          <a:bodyPr/>
          <a:lstStyle/>
          <a:p>
            <a:fld id="{4937E5E8-D9F4-4297-A4C0-C81B3D3CEF44}" type="slidenum">
              <a:rPr lang="en-IN" smtClean="0"/>
              <a:t>‹#›</a:t>
            </a:fld>
            <a:endParaRPr lang="en-IN"/>
          </a:p>
        </p:txBody>
      </p:sp>
    </p:spTree>
    <p:extLst>
      <p:ext uri="{BB962C8B-B14F-4D97-AF65-F5344CB8AC3E}">
        <p14:creationId xmlns:p14="http://schemas.microsoft.com/office/powerpoint/2010/main" val="1378556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DF3E3-1542-4F81-B20A-2BC0526E958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8992ED-D156-4C5C-8508-4E299467B1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7332D0-FF0D-4392-96D8-E8570CEDEE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8345004-FA7F-48F7-B3C7-CA2A192477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36A6A9-CAEE-4AE9-A378-FD6E7C28FB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AB6107-83D3-458E-B326-3330DA039DFF}"/>
              </a:ext>
            </a:extLst>
          </p:cNvPr>
          <p:cNvSpPr>
            <a:spLocks noGrp="1"/>
          </p:cNvSpPr>
          <p:nvPr>
            <p:ph type="dt" sz="half" idx="10"/>
          </p:nvPr>
        </p:nvSpPr>
        <p:spPr/>
        <p:txBody>
          <a:bodyPr/>
          <a:lstStyle/>
          <a:p>
            <a:fld id="{19C24A4C-E83D-4CB7-B1C7-E05514775D81}" type="datetimeFigureOut">
              <a:rPr lang="en-IN" smtClean="0"/>
              <a:t>01-12-2021</a:t>
            </a:fld>
            <a:endParaRPr lang="en-IN"/>
          </a:p>
        </p:txBody>
      </p:sp>
      <p:sp>
        <p:nvSpPr>
          <p:cNvPr id="8" name="Footer Placeholder 7">
            <a:extLst>
              <a:ext uri="{FF2B5EF4-FFF2-40B4-BE49-F238E27FC236}">
                <a16:creationId xmlns:a16="http://schemas.microsoft.com/office/drawing/2014/main" id="{6AAF6DF6-FAE6-42E8-B7DA-7D69AA1C4C1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3375236-A73D-4183-AE2D-072AAAC4D33A}"/>
              </a:ext>
            </a:extLst>
          </p:cNvPr>
          <p:cNvSpPr>
            <a:spLocks noGrp="1"/>
          </p:cNvSpPr>
          <p:nvPr>
            <p:ph type="sldNum" sz="quarter" idx="12"/>
          </p:nvPr>
        </p:nvSpPr>
        <p:spPr/>
        <p:txBody>
          <a:bodyPr/>
          <a:lstStyle/>
          <a:p>
            <a:fld id="{4937E5E8-D9F4-4297-A4C0-C81B3D3CEF44}" type="slidenum">
              <a:rPr lang="en-IN" smtClean="0"/>
              <a:t>‹#›</a:t>
            </a:fld>
            <a:endParaRPr lang="en-IN"/>
          </a:p>
        </p:txBody>
      </p:sp>
    </p:spTree>
    <p:extLst>
      <p:ext uri="{BB962C8B-B14F-4D97-AF65-F5344CB8AC3E}">
        <p14:creationId xmlns:p14="http://schemas.microsoft.com/office/powerpoint/2010/main" val="3686014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462FB-0153-4250-BDF0-8BFD54CF827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3F57763-25CA-417C-A35D-FA1956324240}"/>
              </a:ext>
            </a:extLst>
          </p:cNvPr>
          <p:cNvSpPr>
            <a:spLocks noGrp="1"/>
          </p:cNvSpPr>
          <p:nvPr>
            <p:ph type="dt" sz="half" idx="10"/>
          </p:nvPr>
        </p:nvSpPr>
        <p:spPr/>
        <p:txBody>
          <a:bodyPr/>
          <a:lstStyle/>
          <a:p>
            <a:fld id="{19C24A4C-E83D-4CB7-B1C7-E05514775D81}" type="datetimeFigureOut">
              <a:rPr lang="en-IN" smtClean="0"/>
              <a:t>01-12-2021</a:t>
            </a:fld>
            <a:endParaRPr lang="en-IN"/>
          </a:p>
        </p:txBody>
      </p:sp>
      <p:sp>
        <p:nvSpPr>
          <p:cNvPr id="4" name="Footer Placeholder 3">
            <a:extLst>
              <a:ext uri="{FF2B5EF4-FFF2-40B4-BE49-F238E27FC236}">
                <a16:creationId xmlns:a16="http://schemas.microsoft.com/office/drawing/2014/main" id="{20947E0F-EBBC-4996-825B-9987796C9ED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857D444-00BA-448B-96E3-59CB1FAD8FAA}"/>
              </a:ext>
            </a:extLst>
          </p:cNvPr>
          <p:cNvSpPr>
            <a:spLocks noGrp="1"/>
          </p:cNvSpPr>
          <p:nvPr>
            <p:ph type="sldNum" sz="quarter" idx="12"/>
          </p:nvPr>
        </p:nvSpPr>
        <p:spPr/>
        <p:txBody>
          <a:bodyPr/>
          <a:lstStyle/>
          <a:p>
            <a:fld id="{4937E5E8-D9F4-4297-A4C0-C81B3D3CEF44}" type="slidenum">
              <a:rPr lang="en-IN" smtClean="0"/>
              <a:t>‹#›</a:t>
            </a:fld>
            <a:endParaRPr lang="en-IN"/>
          </a:p>
        </p:txBody>
      </p:sp>
    </p:spTree>
    <p:extLst>
      <p:ext uri="{BB962C8B-B14F-4D97-AF65-F5344CB8AC3E}">
        <p14:creationId xmlns:p14="http://schemas.microsoft.com/office/powerpoint/2010/main" val="2489489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74EFA1-A27E-4912-BC39-D30C1694E6E7}"/>
              </a:ext>
            </a:extLst>
          </p:cNvPr>
          <p:cNvSpPr>
            <a:spLocks noGrp="1"/>
          </p:cNvSpPr>
          <p:nvPr>
            <p:ph type="dt" sz="half" idx="10"/>
          </p:nvPr>
        </p:nvSpPr>
        <p:spPr/>
        <p:txBody>
          <a:bodyPr/>
          <a:lstStyle/>
          <a:p>
            <a:fld id="{19C24A4C-E83D-4CB7-B1C7-E05514775D81}" type="datetimeFigureOut">
              <a:rPr lang="en-IN" smtClean="0"/>
              <a:t>01-12-2021</a:t>
            </a:fld>
            <a:endParaRPr lang="en-IN"/>
          </a:p>
        </p:txBody>
      </p:sp>
      <p:sp>
        <p:nvSpPr>
          <p:cNvPr id="3" name="Footer Placeholder 2">
            <a:extLst>
              <a:ext uri="{FF2B5EF4-FFF2-40B4-BE49-F238E27FC236}">
                <a16:creationId xmlns:a16="http://schemas.microsoft.com/office/drawing/2014/main" id="{DF666DC1-46FC-4E2E-904D-77EED41183A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071CE79-38BF-4FBC-9C7B-92240FEEA5C1}"/>
              </a:ext>
            </a:extLst>
          </p:cNvPr>
          <p:cNvSpPr>
            <a:spLocks noGrp="1"/>
          </p:cNvSpPr>
          <p:nvPr>
            <p:ph type="sldNum" sz="quarter" idx="12"/>
          </p:nvPr>
        </p:nvSpPr>
        <p:spPr/>
        <p:txBody>
          <a:bodyPr/>
          <a:lstStyle/>
          <a:p>
            <a:fld id="{4937E5E8-D9F4-4297-A4C0-C81B3D3CEF44}" type="slidenum">
              <a:rPr lang="en-IN" smtClean="0"/>
              <a:t>‹#›</a:t>
            </a:fld>
            <a:endParaRPr lang="en-IN"/>
          </a:p>
        </p:txBody>
      </p:sp>
    </p:spTree>
    <p:extLst>
      <p:ext uri="{BB962C8B-B14F-4D97-AF65-F5344CB8AC3E}">
        <p14:creationId xmlns:p14="http://schemas.microsoft.com/office/powerpoint/2010/main" val="3519549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BFDFB-CF65-4A61-8D5C-609C8F2A62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62B0911-2A32-4431-A20E-71A2DA9F88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103F9A8-D443-4CC3-8543-9FEC11A690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FC3543-43D4-453D-939D-2AF22EC53267}"/>
              </a:ext>
            </a:extLst>
          </p:cNvPr>
          <p:cNvSpPr>
            <a:spLocks noGrp="1"/>
          </p:cNvSpPr>
          <p:nvPr>
            <p:ph type="dt" sz="half" idx="10"/>
          </p:nvPr>
        </p:nvSpPr>
        <p:spPr/>
        <p:txBody>
          <a:bodyPr/>
          <a:lstStyle/>
          <a:p>
            <a:fld id="{19C24A4C-E83D-4CB7-B1C7-E05514775D81}" type="datetimeFigureOut">
              <a:rPr lang="en-IN" smtClean="0"/>
              <a:t>01-12-2021</a:t>
            </a:fld>
            <a:endParaRPr lang="en-IN"/>
          </a:p>
        </p:txBody>
      </p:sp>
      <p:sp>
        <p:nvSpPr>
          <p:cNvPr id="6" name="Footer Placeholder 5">
            <a:extLst>
              <a:ext uri="{FF2B5EF4-FFF2-40B4-BE49-F238E27FC236}">
                <a16:creationId xmlns:a16="http://schemas.microsoft.com/office/drawing/2014/main" id="{EED1AC49-04A4-467C-B689-4380E9E413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017321-C10F-46EE-A8B6-4F687AED3E52}"/>
              </a:ext>
            </a:extLst>
          </p:cNvPr>
          <p:cNvSpPr>
            <a:spLocks noGrp="1"/>
          </p:cNvSpPr>
          <p:nvPr>
            <p:ph type="sldNum" sz="quarter" idx="12"/>
          </p:nvPr>
        </p:nvSpPr>
        <p:spPr/>
        <p:txBody>
          <a:bodyPr/>
          <a:lstStyle/>
          <a:p>
            <a:fld id="{4937E5E8-D9F4-4297-A4C0-C81B3D3CEF44}" type="slidenum">
              <a:rPr lang="en-IN" smtClean="0"/>
              <a:t>‹#›</a:t>
            </a:fld>
            <a:endParaRPr lang="en-IN"/>
          </a:p>
        </p:txBody>
      </p:sp>
    </p:spTree>
    <p:extLst>
      <p:ext uri="{BB962C8B-B14F-4D97-AF65-F5344CB8AC3E}">
        <p14:creationId xmlns:p14="http://schemas.microsoft.com/office/powerpoint/2010/main" val="31910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02482-6AC4-484C-ACF0-77FC916118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6976C4C-09E8-4599-B412-BB1297DEE0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8BF2B64-DB02-4768-9A19-C2D533DFC9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6707FD-A962-4F49-8D7E-5AEB1FFB55E3}"/>
              </a:ext>
            </a:extLst>
          </p:cNvPr>
          <p:cNvSpPr>
            <a:spLocks noGrp="1"/>
          </p:cNvSpPr>
          <p:nvPr>
            <p:ph type="dt" sz="half" idx="10"/>
          </p:nvPr>
        </p:nvSpPr>
        <p:spPr/>
        <p:txBody>
          <a:bodyPr/>
          <a:lstStyle/>
          <a:p>
            <a:fld id="{19C24A4C-E83D-4CB7-B1C7-E05514775D81}" type="datetimeFigureOut">
              <a:rPr lang="en-IN" smtClean="0"/>
              <a:t>01-12-2021</a:t>
            </a:fld>
            <a:endParaRPr lang="en-IN"/>
          </a:p>
        </p:txBody>
      </p:sp>
      <p:sp>
        <p:nvSpPr>
          <p:cNvPr id="6" name="Footer Placeholder 5">
            <a:extLst>
              <a:ext uri="{FF2B5EF4-FFF2-40B4-BE49-F238E27FC236}">
                <a16:creationId xmlns:a16="http://schemas.microsoft.com/office/drawing/2014/main" id="{A4005435-8F62-426A-9E01-AA1C05C2C4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9B8D53-88DB-472A-B968-0C9161ECCCB6}"/>
              </a:ext>
            </a:extLst>
          </p:cNvPr>
          <p:cNvSpPr>
            <a:spLocks noGrp="1"/>
          </p:cNvSpPr>
          <p:nvPr>
            <p:ph type="sldNum" sz="quarter" idx="12"/>
          </p:nvPr>
        </p:nvSpPr>
        <p:spPr/>
        <p:txBody>
          <a:bodyPr/>
          <a:lstStyle/>
          <a:p>
            <a:fld id="{4937E5E8-D9F4-4297-A4C0-C81B3D3CEF44}" type="slidenum">
              <a:rPr lang="en-IN" smtClean="0"/>
              <a:t>‹#›</a:t>
            </a:fld>
            <a:endParaRPr lang="en-IN"/>
          </a:p>
        </p:txBody>
      </p:sp>
    </p:spTree>
    <p:extLst>
      <p:ext uri="{BB962C8B-B14F-4D97-AF65-F5344CB8AC3E}">
        <p14:creationId xmlns:p14="http://schemas.microsoft.com/office/powerpoint/2010/main" val="1382821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56556B-37F6-47F0-8BDB-9FBD893FDD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FD7576-3949-4026-8D74-EE22A8E916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BA2B40-79F4-4110-AFCD-9E5C00AE67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C24A4C-E83D-4CB7-B1C7-E05514775D81}" type="datetimeFigureOut">
              <a:rPr lang="en-IN" smtClean="0"/>
              <a:t>01-12-2021</a:t>
            </a:fld>
            <a:endParaRPr lang="en-IN"/>
          </a:p>
        </p:txBody>
      </p:sp>
      <p:sp>
        <p:nvSpPr>
          <p:cNvPr id="5" name="Footer Placeholder 4">
            <a:extLst>
              <a:ext uri="{FF2B5EF4-FFF2-40B4-BE49-F238E27FC236}">
                <a16:creationId xmlns:a16="http://schemas.microsoft.com/office/drawing/2014/main" id="{153AD40C-7BCF-454C-8948-DD940730A1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6C8AD79-36A8-459C-B2F9-17017903A7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37E5E8-D9F4-4297-A4C0-C81B3D3CEF44}" type="slidenum">
              <a:rPr lang="en-IN" smtClean="0"/>
              <a:t>‹#›</a:t>
            </a:fld>
            <a:endParaRPr lang="en-IN"/>
          </a:p>
        </p:txBody>
      </p:sp>
    </p:spTree>
    <p:extLst>
      <p:ext uri="{BB962C8B-B14F-4D97-AF65-F5344CB8AC3E}">
        <p14:creationId xmlns:p14="http://schemas.microsoft.com/office/powerpoint/2010/main" val="1360493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92ACF-508D-451A-9DC6-A45190CA6C78}"/>
              </a:ext>
            </a:extLst>
          </p:cNvPr>
          <p:cNvSpPr>
            <a:spLocks noGrp="1"/>
          </p:cNvSpPr>
          <p:nvPr>
            <p:ph type="ctrTitle"/>
          </p:nvPr>
        </p:nvSpPr>
        <p:spPr>
          <a:xfrm>
            <a:off x="1524000" y="1041400"/>
            <a:ext cx="9144000" cy="2387600"/>
          </a:xfrm>
        </p:spPr>
        <p:txBody>
          <a:bodyPr/>
          <a:lstStyle/>
          <a:p>
            <a:r>
              <a:rPr lang="en-IN" b="1" dirty="0">
                <a:solidFill>
                  <a:srgbClr val="FF0000"/>
                </a:solidFill>
              </a:rPr>
              <a:t>DATA VISUALIZATION CONCEPTS</a:t>
            </a:r>
          </a:p>
        </p:txBody>
      </p:sp>
      <p:sp>
        <p:nvSpPr>
          <p:cNvPr id="3" name="Subtitle 2">
            <a:extLst>
              <a:ext uri="{FF2B5EF4-FFF2-40B4-BE49-F238E27FC236}">
                <a16:creationId xmlns:a16="http://schemas.microsoft.com/office/drawing/2014/main" id="{908A06F4-880D-4DB9-A74C-E20DB699F8F3}"/>
              </a:ext>
            </a:extLst>
          </p:cNvPr>
          <p:cNvSpPr>
            <a:spLocks noGrp="1"/>
          </p:cNvSpPr>
          <p:nvPr>
            <p:ph type="subTitle" idx="1"/>
          </p:nvPr>
        </p:nvSpPr>
        <p:spPr>
          <a:xfrm>
            <a:off x="1524000" y="4028758"/>
            <a:ext cx="9144000" cy="1655762"/>
          </a:xfrm>
        </p:spPr>
        <p:txBody>
          <a:bodyPr>
            <a:normAutofit/>
          </a:bodyPr>
          <a:lstStyle/>
          <a:p>
            <a:r>
              <a:rPr lang="en-IN" sz="3200" dirty="0">
                <a:solidFill>
                  <a:srgbClr val="002060"/>
                </a:solidFill>
                <a:latin typeface="Times New Roman" panose="02020603050405020304" pitchFamily="18" charset="0"/>
                <a:cs typeface="Times New Roman" panose="02020603050405020304" pitchFamily="18" charset="0"/>
              </a:rPr>
              <a:t>DR. NANDKUMAR KHACHANE</a:t>
            </a:r>
          </a:p>
        </p:txBody>
      </p:sp>
    </p:spTree>
    <p:extLst>
      <p:ext uri="{BB962C8B-B14F-4D97-AF65-F5344CB8AC3E}">
        <p14:creationId xmlns:p14="http://schemas.microsoft.com/office/powerpoint/2010/main" val="3545966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7C9B321-94FD-4915-9D84-44B416ECAFCE}"/>
              </a:ext>
            </a:extLst>
          </p:cNvPr>
          <p:cNvPicPr>
            <a:picLocks noGrp="1" noChangeAspect="1"/>
          </p:cNvPicPr>
          <p:nvPr>
            <p:ph idx="1"/>
          </p:nvPr>
        </p:nvPicPr>
        <p:blipFill>
          <a:blip r:embed="rId2"/>
          <a:stretch>
            <a:fillRect/>
          </a:stretch>
        </p:blipFill>
        <p:spPr>
          <a:xfrm>
            <a:off x="1813561" y="906774"/>
            <a:ext cx="8427720" cy="4884426"/>
          </a:xfrm>
          <a:prstGeom prst="rect">
            <a:avLst/>
          </a:prstGeom>
        </p:spPr>
      </p:pic>
    </p:spTree>
    <p:extLst>
      <p:ext uri="{BB962C8B-B14F-4D97-AF65-F5344CB8AC3E}">
        <p14:creationId xmlns:p14="http://schemas.microsoft.com/office/powerpoint/2010/main" val="1718982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596824-A125-4200-A2F2-14DD9B9B3243}"/>
              </a:ext>
            </a:extLst>
          </p:cNvPr>
          <p:cNvSpPr>
            <a:spLocks noGrp="1"/>
          </p:cNvSpPr>
          <p:nvPr>
            <p:ph idx="1"/>
          </p:nvPr>
        </p:nvSpPr>
        <p:spPr>
          <a:xfrm>
            <a:off x="838200" y="990600"/>
            <a:ext cx="10515600" cy="5186363"/>
          </a:xfrm>
        </p:spPr>
        <p:txBody>
          <a:bodyPr/>
          <a:lstStyle/>
          <a:p>
            <a:pPr>
              <a:lnSpc>
                <a:spcPct val="100000"/>
              </a:lnSpc>
              <a:spcBef>
                <a:spcPts val="0"/>
              </a:spcBef>
            </a:pPr>
            <a:r>
              <a:rPr lang="en-IN" sz="2400" dirty="0">
                <a:solidFill>
                  <a:srgbClr val="494E52"/>
                </a:solidFill>
                <a:effectLst/>
                <a:latin typeface="Times New Roman" panose="02020603050405020304" pitchFamily="18" charset="0"/>
                <a:ea typeface="Times New Roman" panose="02020603050405020304" pitchFamily="18" charset="0"/>
                <a:cs typeface="Times New Roman" panose="02020603050405020304" pitchFamily="18" charset="0"/>
              </a:rPr>
              <a:t>Usually, a mark represents an item. (In a table dataset for example). In a network dataset, a mark can represent an item (node), or a link between items. There are 2 types of link marks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0000"/>
              </a:lnSpc>
              <a:spcBef>
                <a:spcPts val="0"/>
              </a:spcBef>
              <a:buSzPts val="1000"/>
              <a:buFont typeface="Symbol" panose="05050102010706020507" pitchFamily="18" charset="2"/>
              <a:buChar char=""/>
              <a:tabLst>
                <a:tab pos="457200" algn="l"/>
              </a:tabLst>
            </a:pPr>
            <a:r>
              <a:rPr lang="en-IN" sz="2400" dirty="0">
                <a:solidFill>
                  <a:srgbClr val="494E52"/>
                </a:solidFill>
                <a:effectLst/>
                <a:latin typeface="Times New Roman" panose="02020603050405020304" pitchFamily="18" charset="0"/>
                <a:ea typeface="Times New Roman" panose="02020603050405020304" pitchFamily="18" charset="0"/>
                <a:cs typeface="Times New Roman" panose="02020603050405020304" pitchFamily="18" charset="0"/>
              </a:rPr>
              <a:t>Connection mark shows a pairwise relationship between 2 items using a line</a:t>
            </a:r>
            <a:endParaRPr lang="en-IN" sz="2400" dirty="0">
              <a:solidFill>
                <a:srgbClr val="494E5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0000"/>
              </a:lnSpc>
              <a:spcBef>
                <a:spcPts val="0"/>
              </a:spcBef>
              <a:buSzPts val="1000"/>
              <a:buFont typeface="Symbol" panose="05050102010706020507" pitchFamily="18" charset="2"/>
              <a:buChar char=""/>
              <a:tabLst>
                <a:tab pos="457200" algn="l"/>
              </a:tabLst>
            </a:pPr>
            <a:r>
              <a:rPr lang="en-IN" sz="2400" dirty="0">
                <a:solidFill>
                  <a:srgbClr val="494E52"/>
                </a:solidFill>
                <a:effectLst/>
                <a:latin typeface="Times New Roman" panose="02020603050405020304" pitchFamily="18" charset="0"/>
                <a:ea typeface="Times New Roman" panose="02020603050405020304" pitchFamily="18" charset="0"/>
                <a:cs typeface="Times New Roman" panose="02020603050405020304" pitchFamily="18" charset="0"/>
              </a:rPr>
              <a:t>Containment marks show hierarchical relationships using areas, nested in each other at multiple levels</a:t>
            </a:r>
            <a:endParaRPr lang="en-IN" sz="2400" dirty="0">
              <a:solidFill>
                <a:srgbClr val="494E52"/>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7C81A7D2-46FF-42B1-8750-64B8B7D4FE2D}"/>
              </a:ext>
            </a:extLst>
          </p:cNvPr>
          <p:cNvPicPr>
            <a:picLocks noChangeAspect="1"/>
          </p:cNvPicPr>
          <p:nvPr/>
        </p:nvPicPr>
        <p:blipFill>
          <a:blip r:embed="rId2"/>
          <a:stretch>
            <a:fillRect/>
          </a:stretch>
        </p:blipFill>
        <p:spPr>
          <a:xfrm>
            <a:off x="1264920" y="3200400"/>
            <a:ext cx="8778240" cy="3398519"/>
          </a:xfrm>
          <a:prstGeom prst="rect">
            <a:avLst/>
          </a:prstGeom>
        </p:spPr>
      </p:pic>
    </p:spTree>
    <p:extLst>
      <p:ext uri="{BB962C8B-B14F-4D97-AF65-F5344CB8AC3E}">
        <p14:creationId xmlns:p14="http://schemas.microsoft.com/office/powerpoint/2010/main" val="2538292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45943F0-B792-4C34-AFCB-C84B24B95A8C}"/>
              </a:ext>
            </a:extLst>
          </p:cNvPr>
          <p:cNvPicPr>
            <a:picLocks noChangeAspect="1"/>
          </p:cNvPicPr>
          <p:nvPr/>
        </p:nvPicPr>
        <p:blipFill>
          <a:blip r:embed="rId2"/>
          <a:stretch>
            <a:fillRect/>
          </a:stretch>
        </p:blipFill>
        <p:spPr>
          <a:xfrm>
            <a:off x="1524000" y="990600"/>
            <a:ext cx="8793479" cy="6416039"/>
          </a:xfrm>
          <a:prstGeom prst="rect">
            <a:avLst/>
          </a:prstGeom>
        </p:spPr>
      </p:pic>
    </p:spTree>
    <p:extLst>
      <p:ext uri="{BB962C8B-B14F-4D97-AF65-F5344CB8AC3E}">
        <p14:creationId xmlns:p14="http://schemas.microsoft.com/office/powerpoint/2010/main" val="1242690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11B57-6279-4880-878B-D7F02D05BB26}"/>
              </a:ext>
            </a:extLst>
          </p:cNvPr>
          <p:cNvSpPr>
            <a:spLocks noGrp="1"/>
          </p:cNvSpPr>
          <p:nvPr>
            <p:ph type="title"/>
          </p:nvPr>
        </p:nvSpPr>
        <p:spPr/>
        <p:txBody>
          <a:bodyPr/>
          <a:lstStyle/>
          <a:p>
            <a:pPr algn="ctr"/>
            <a:r>
              <a:rPr lang="en-IN" b="1" kern="1800" dirty="0">
                <a:solidFill>
                  <a:srgbClr val="FF0000"/>
                </a:solidFill>
                <a:latin typeface="Roboto" panose="02000000000000000000" pitchFamily="2" charset="0"/>
                <a:ea typeface="Times New Roman" panose="02020603050405020304" pitchFamily="18" charset="0"/>
                <a:cs typeface="Times New Roman" panose="02020603050405020304" pitchFamily="18" charset="0"/>
              </a:rPr>
              <a:t>FAMOUS TOOLS</a:t>
            </a:r>
            <a:br>
              <a:rPr lang="en-IN" dirty="0">
                <a:solidFill>
                  <a:srgbClr val="FF0000"/>
                </a:solidFill>
                <a:latin typeface="Calibri" panose="020F0502020204030204" pitchFamily="34" charset="0"/>
                <a:ea typeface="Calibri" panose="020F0502020204030204" pitchFamily="34" charset="0"/>
                <a:cs typeface="Mangal" panose="02040503050203030202" pitchFamily="18" charset="0"/>
              </a:rPr>
            </a:br>
            <a:endParaRPr lang="en-IN" dirty="0">
              <a:solidFill>
                <a:srgbClr val="FF0000"/>
              </a:solidFill>
            </a:endParaRPr>
          </a:p>
        </p:txBody>
      </p:sp>
      <p:sp>
        <p:nvSpPr>
          <p:cNvPr id="3" name="Content Placeholder 2">
            <a:extLst>
              <a:ext uri="{FF2B5EF4-FFF2-40B4-BE49-F238E27FC236}">
                <a16:creationId xmlns:a16="http://schemas.microsoft.com/office/drawing/2014/main" id="{2D490F02-4C17-4BC2-96F1-7F732023D592}"/>
              </a:ext>
            </a:extLst>
          </p:cNvPr>
          <p:cNvSpPr>
            <a:spLocks noGrp="1"/>
          </p:cNvSpPr>
          <p:nvPr>
            <p:ph idx="1"/>
          </p:nvPr>
        </p:nvSpPr>
        <p:spPr/>
        <p:txBody>
          <a:bodyPr>
            <a:normAutofit/>
          </a:bodyPr>
          <a:lstStyle/>
          <a:p>
            <a:pPr>
              <a:lnSpc>
                <a:spcPct val="107000"/>
              </a:lnSpc>
              <a:spcAft>
                <a:spcPts val="1560"/>
              </a:spcAft>
            </a:pPr>
            <a:r>
              <a:rPr lang="en-IN" dirty="0">
                <a:solidFill>
                  <a:srgbClr val="494E52"/>
                </a:solidFill>
                <a:effectLst/>
                <a:latin typeface="Times New Roman" panose="02020603050405020304" pitchFamily="18" charset="0"/>
                <a:ea typeface="Times New Roman" panose="02020603050405020304" pitchFamily="18" charset="0"/>
                <a:cs typeface="Times New Roman" panose="02020603050405020304" pitchFamily="18" charset="0"/>
              </a:rPr>
              <a:t>Along with matplotlib, pandas, seaborn…, there are some really good tools that are used for Data Visualization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600"/>
              </a:spcAft>
              <a:buSzPts val="1000"/>
              <a:buFont typeface="Symbol" panose="05050102010706020507" pitchFamily="18" charset="2"/>
              <a:buChar char=""/>
              <a:tabLst>
                <a:tab pos="457200" algn="l"/>
              </a:tabLst>
            </a:pPr>
            <a:r>
              <a:rPr lang="en-IN" dirty="0">
                <a:solidFill>
                  <a:srgbClr val="494E52"/>
                </a:solidFill>
                <a:effectLst/>
                <a:latin typeface="Times New Roman" panose="02020603050405020304" pitchFamily="18" charset="0"/>
                <a:ea typeface="Times New Roman" panose="02020603050405020304" pitchFamily="18" charset="0"/>
                <a:cs typeface="Times New Roman" panose="02020603050405020304" pitchFamily="18" charset="0"/>
              </a:rPr>
              <a:t>Tableau, for </a:t>
            </a:r>
            <a:r>
              <a:rPr lang="en-IN" dirty="0" err="1">
                <a:solidFill>
                  <a:srgbClr val="494E52"/>
                </a:solidFill>
                <a:effectLst/>
                <a:latin typeface="Times New Roman" panose="02020603050405020304" pitchFamily="18" charset="0"/>
                <a:ea typeface="Times New Roman" panose="02020603050405020304" pitchFamily="18" charset="0"/>
                <a:cs typeface="Times New Roman" panose="02020603050405020304" pitchFamily="18" charset="0"/>
              </a:rPr>
              <a:t>drag&amp;drop</a:t>
            </a:r>
            <a:r>
              <a:rPr lang="en-IN" dirty="0">
                <a:solidFill>
                  <a:srgbClr val="494E52"/>
                </a:solidFill>
                <a:effectLst/>
                <a:latin typeface="Times New Roman" panose="02020603050405020304" pitchFamily="18" charset="0"/>
                <a:ea typeface="Times New Roman" panose="02020603050405020304" pitchFamily="18" charset="0"/>
                <a:cs typeface="Times New Roman" panose="02020603050405020304" pitchFamily="18" charset="0"/>
              </a:rPr>
              <a:t> UX, and great dashboards</a:t>
            </a:r>
            <a:endParaRPr lang="en-IN" dirty="0">
              <a:solidFill>
                <a:srgbClr val="494E5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600"/>
              </a:spcAft>
              <a:buSzPts val="1000"/>
              <a:buFont typeface="Symbol" panose="05050102010706020507" pitchFamily="18" charset="2"/>
              <a:buChar char=""/>
              <a:tabLst>
                <a:tab pos="457200" algn="l"/>
              </a:tabLst>
            </a:pPr>
            <a:r>
              <a:rPr lang="en-IN" dirty="0">
                <a:solidFill>
                  <a:srgbClr val="494E52"/>
                </a:solidFill>
                <a:effectLst/>
                <a:latin typeface="Times New Roman" panose="02020603050405020304" pitchFamily="18" charset="0"/>
                <a:ea typeface="Times New Roman" panose="02020603050405020304" pitchFamily="18" charset="0"/>
                <a:cs typeface="Times New Roman" panose="02020603050405020304" pitchFamily="18" charset="0"/>
              </a:rPr>
              <a:t>Altair, for a programmatic tool similar to Tableau, in Python</a:t>
            </a:r>
            <a:endParaRPr lang="en-IN" dirty="0">
              <a:solidFill>
                <a:srgbClr val="494E5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600"/>
              </a:spcAft>
              <a:buSzPts val="1000"/>
              <a:buFont typeface="Symbol" panose="05050102010706020507" pitchFamily="18" charset="2"/>
              <a:buChar char=""/>
              <a:tabLst>
                <a:tab pos="457200" algn="l"/>
              </a:tabLst>
            </a:pPr>
            <a:r>
              <a:rPr lang="en-IN" dirty="0">
                <a:solidFill>
                  <a:srgbClr val="494E52"/>
                </a:solidFill>
                <a:effectLst/>
                <a:latin typeface="Times New Roman" panose="02020603050405020304" pitchFamily="18" charset="0"/>
                <a:ea typeface="Times New Roman" panose="02020603050405020304" pitchFamily="18" charset="0"/>
                <a:cs typeface="Times New Roman" panose="02020603050405020304" pitchFamily="18" charset="0"/>
              </a:rPr>
              <a:t>D3.js for interactive JS graphs</a:t>
            </a:r>
            <a:endParaRPr lang="en-IN" dirty="0">
              <a:solidFill>
                <a:srgbClr val="494E52"/>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1354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0898D-C696-4F7F-826F-4E052DA1933D}"/>
              </a:ext>
            </a:extLst>
          </p:cNvPr>
          <p:cNvSpPr>
            <a:spLocks noGrp="1"/>
          </p:cNvSpPr>
          <p:nvPr>
            <p:ph type="title"/>
          </p:nvPr>
        </p:nvSpPr>
        <p:spPr/>
        <p:txBody>
          <a:bodyPr/>
          <a:lstStyle/>
          <a:p>
            <a:pPr algn="ctr"/>
            <a:r>
              <a:rPr lang="en-IN" sz="36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DEFINITION OF DATA VISUALIZATION</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0ED245AC-5E29-4859-AFAD-52FD25315C5A}"/>
              </a:ext>
            </a:extLst>
          </p:cNvPr>
          <p:cNvSpPr>
            <a:spLocks noGrp="1"/>
          </p:cNvSpPr>
          <p:nvPr>
            <p:ph idx="1"/>
          </p:nvPr>
        </p:nvSpPr>
        <p:spPr/>
        <p:txBody>
          <a:bodyPr>
            <a:normAutofit/>
          </a:bodyPr>
          <a:lstStyle/>
          <a:p>
            <a:pPr marL="0" indent="0">
              <a:buNone/>
            </a:pPr>
            <a:r>
              <a:rPr lang="en-IN" sz="4400" i="1" dirty="0">
                <a:solidFill>
                  <a:srgbClr val="494E52"/>
                </a:solidFill>
                <a:effectLst/>
                <a:latin typeface="Roboto" panose="02000000000000000000" pitchFamily="2" charset="0"/>
                <a:ea typeface="Times New Roman" panose="02020603050405020304" pitchFamily="18" charset="0"/>
                <a:cs typeface="Times New Roman" panose="02020603050405020304" pitchFamily="18" charset="0"/>
              </a:rPr>
              <a:t>Visualization is a cognitive process that allows to form a mental image to gain insights, discover, make decisions and explain. Data Visualization is the use of computer-supported, interactive visual representations of data to amplify cognition.</a:t>
            </a:r>
            <a:endParaRPr lang="en-IN" sz="44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sz="4400" dirty="0"/>
          </a:p>
        </p:txBody>
      </p:sp>
    </p:spTree>
    <p:extLst>
      <p:ext uri="{BB962C8B-B14F-4D97-AF65-F5344CB8AC3E}">
        <p14:creationId xmlns:p14="http://schemas.microsoft.com/office/powerpoint/2010/main" val="1398506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AA354-C66B-41DB-8216-BE746ACF8FFF}"/>
              </a:ext>
            </a:extLst>
          </p:cNvPr>
          <p:cNvSpPr>
            <a:spLocks noGrp="1"/>
          </p:cNvSpPr>
          <p:nvPr>
            <p:ph type="title"/>
          </p:nvPr>
        </p:nvSpPr>
        <p:spPr/>
        <p:txBody>
          <a:bodyPr>
            <a:normAutofit/>
          </a:bodyPr>
          <a:lstStyle/>
          <a:p>
            <a:r>
              <a:rPr lang="en-IN" sz="36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BASIS OF DATA VISUALIZATION</a:t>
            </a:r>
            <a:br>
              <a:rPr lang="en-IN" sz="36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9708C34-7ABC-4ACD-B6D8-B2DC580FF6DA}"/>
              </a:ext>
            </a:extLst>
          </p:cNvPr>
          <p:cNvSpPr>
            <a:spLocks noGrp="1"/>
          </p:cNvSpPr>
          <p:nvPr>
            <p:ph idx="1"/>
          </p:nvPr>
        </p:nvSpPr>
        <p:spPr>
          <a:xfrm>
            <a:off x="838200" y="1401555"/>
            <a:ext cx="10515600" cy="4906480"/>
          </a:xfrm>
        </p:spPr>
        <p:txBody>
          <a:bodyPr>
            <a:noAutofit/>
          </a:bodyPr>
          <a:lstStyle/>
          <a:p>
            <a:pPr marL="0" indent="0">
              <a:lnSpc>
                <a:spcPct val="100000"/>
              </a:lnSpc>
              <a:spcBef>
                <a:spcPts val="0"/>
              </a:spcBef>
              <a:buNone/>
            </a:pPr>
            <a:r>
              <a:rPr lang="en-IN" dirty="0">
                <a:solidFill>
                  <a:srgbClr val="494E52"/>
                </a:solidFill>
                <a:effectLst/>
                <a:latin typeface="Times New Roman" panose="02020603050405020304" pitchFamily="18" charset="0"/>
                <a:ea typeface="Times New Roman" panose="02020603050405020304" pitchFamily="18" charset="0"/>
                <a:cs typeface="Times New Roman" panose="02020603050405020304" pitchFamily="18" charset="0"/>
              </a:rPr>
              <a:t>There are 3 main subfields of Data Viz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0000"/>
              </a:lnSpc>
              <a:spcBef>
                <a:spcPts val="0"/>
              </a:spcBef>
              <a:buSzPts val="1000"/>
              <a:buFont typeface="Wingdings" panose="05000000000000000000" pitchFamily="2" charset="2"/>
              <a:buChar char="Ø"/>
              <a:tabLst>
                <a:tab pos="457200" algn="l"/>
              </a:tabLst>
            </a:pPr>
            <a:r>
              <a:rPr lang="en-IN" dirty="0">
                <a:solidFill>
                  <a:srgbClr val="494E52"/>
                </a:solidFill>
                <a:effectLst/>
                <a:latin typeface="Times New Roman" panose="02020603050405020304" pitchFamily="18" charset="0"/>
                <a:ea typeface="Times New Roman" panose="02020603050405020304" pitchFamily="18" charset="0"/>
                <a:cs typeface="Times New Roman" panose="02020603050405020304" pitchFamily="18" charset="0"/>
              </a:rPr>
              <a:t>Scientific visualization, whose role is to model real-world phenomena</a:t>
            </a:r>
            <a:endParaRPr lang="en-IN" dirty="0">
              <a:solidFill>
                <a:srgbClr val="494E52"/>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0000"/>
              </a:lnSpc>
              <a:spcBef>
                <a:spcPts val="0"/>
              </a:spcBef>
              <a:buSzPts val="1000"/>
              <a:buFont typeface="Wingdings" panose="05000000000000000000" pitchFamily="2" charset="2"/>
              <a:buChar char="Ø"/>
              <a:tabLst>
                <a:tab pos="457200" algn="l"/>
              </a:tabLst>
            </a:pPr>
            <a:r>
              <a:rPr lang="en-IN" dirty="0">
                <a:solidFill>
                  <a:srgbClr val="494E52"/>
                </a:solidFill>
                <a:effectLst/>
                <a:latin typeface="Times New Roman" panose="02020603050405020304" pitchFamily="18" charset="0"/>
                <a:ea typeface="Times New Roman" panose="02020603050405020304" pitchFamily="18" charset="0"/>
                <a:cs typeface="Times New Roman" panose="02020603050405020304" pitchFamily="18" charset="0"/>
              </a:rPr>
              <a:t>Information visualization, whose role is to map a more abstract concept into 2D or 3D for decision making and analysis purposes</a:t>
            </a:r>
            <a:endParaRPr lang="en-IN" dirty="0">
              <a:solidFill>
                <a:srgbClr val="494E52"/>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0000"/>
              </a:lnSpc>
              <a:spcBef>
                <a:spcPts val="0"/>
              </a:spcBef>
              <a:buSzPts val="1000"/>
              <a:buFont typeface="Wingdings" panose="05000000000000000000" pitchFamily="2" charset="2"/>
              <a:buChar char="Ø"/>
              <a:tabLst>
                <a:tab pos="457200" algn="l"/>
              </a:tabLst>
            </a:pPr>
            <a:r>
              <a:rPr lang="en-IN" dirty="0">
                <a:solidFill>
                  <a:srgbClr val="494E52"/>
                </a:solidFill>
                <a:effectLst/>
                <a:latin typeface="Times New Roman" panose="02020603050405020304" pitchFamily="18" charset="0"/>
                <a:ea typeface="Times New Roman" panose="02020603050405020304" pitchFamily="18" charset="0"/>
                <a:cs typeface="Times New Roman" panose="02020603050405020304" pitchFamily="18" charset="0"/>
              </a:rPr>
              <a:t>Visual analytics, which is the frontier of Data mining and Machine Learning</a:t>
            </a:r>
            <a:endParaRPr lang="en-IN" dirty="0">
              <a:solidFill>
                <a:srgbClr val="494E5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IN" dirty="0">
                <a:solidFill>
                  <a:srgbClr val="494E52"/>
                </a:solidFill>
                <a:effectLst/>
                <a:latin typeface="Times New Roman" panose="02020603050405020304" pitchFamily="18" charset="0"/>
                <a:ea typeface="Times New Roman" panose="02020603050405020304" pitchFamily="18" charset="0"/>
                <a:cs typeface="Times New Roman" panose="02020603050405020304" pitchFamily="18" charset="0"/>
              </a:rPr>
              <a:t>There are 3 main types of variables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0000"/>
              </a:lnSpc>
              <a:spcBef>
                <a:spcPts val="0"/>
              </a:spcBef>
              <a:buSzPts val="1000"/>
              <a:buFont typeface="Wingdings" panose="05000000000000000000" pitchFamily="2" charset="2"/>
              <a:buChar char="Ø"/>
              <a:tabLst>
                <a:tab pos="457200" algn="l"/>
              </a:tabLst>
            </a:pPr>
            <a:r>
              <a:rPr lang="en-IN" dirty="0">
                <a:solidFill>
                  <a:srgbClr val="494E52"/>
                </a:solidFill>
                <a:effectLst/>
                <a:latin typeface="Times New Roman" panose="02020603050405020304" pitchFamily="18" charset="0"/>
                <a:ea typeface="Times New Roman" panose="02020603050405020304" pitchFamily="18" charset="0"/>
                <a:cs typeface="Times New Roman" panose="02020603050405020304" pitchFamily="18" charset="0"/>
              </a:rPr>
              <a:t>Qualitative (Nominal or ordinal)</a:t>
            </a:r>
            <a:endParaRPr lang="en-IN" dirty="0">
              <a:solidFill>
                <a:srgbClr val="494E52"/>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0000"/>
              </a:lnSpc>
              <a:spcBef>
                <a:spcPts val="0"/>
              </a:spcBef>
              <a:buSzPts val="1000"/>
              <a:buFont typeface="Wingdings" panose="05000000000000000000" pitchFamily="2" charset="2"/>
              <a:buChar char="Ø"/>
              <a:tabLst>
                <a:tab pos="457200" algn="l"/>
              </a:tabLst>
            </a:pPr>
            <a:r>
              <a:rPr lang="en-IN" dirty="0">
                <a:solidFill>
                  <a:srgbClr val="494E52"/>
                </a:solidFill>
                <a:effectLst/>
                <a:latin typeface="Times New Roman" panose="02020603050405020304" pitchFamily="18" charset="0"/>
                <a:ea typeface="Times New Roman" panose="02020603050405020304" pitchFamily="18" charset="0"/>
                <a:cs typeface="Times New Roman" panose="02020603050405020304" pitchFamily="18" charset="0"/>
              </a:rPr>
              <a:t>Quantitative</a:t>
            </a:r>
            <a:endParaRPr lang="en-IN" dirty="0">
              <a:solidFill>
                <a:srgbClr val="494E52"/>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0000"/>
              </a:lnSpc>
              <a:spcBef>
                <a:spcPts val="0"/>
              </a:spcBef>
              <a:buSzPts val="1000"/>
              <a:buFont typeface="Wingdings" panose="05000000000000000000" pitchFamily="2" charset="2"/>
              <a:buChar char="Ø"/>
              <a:tabLst>
                <a:tab pos="457200" algn="l"/>
              </a:tabLst>
            </a:pPr>
            <a:r>
              <a:rPr lang="en-IN" dirty="0">
                <a:solidFill>
                  <a:srgbClr val="494E52"/>
                </a:solidFill>
                <a:effectLst/>
                <a:latin typeface="Times New Roman" panose="02020603050405020304" pitchFamily="18" charset="0"/>
                <a:ea typeface="Times New Roman" panose="02020603050405020304" pitchFamily="18" charset="0"/>
                <a:cs typeface="Times New Roman" panose="02020603050405020304" pitchFamily="18" charset="0"/>
              </a:rPr>
              <a:t>Metadata which is descriptive information about the data</a:t>
            </a:r>
            <a:endParaRPr lang="en-IN" dirty="0">
              <a:solidFill>
                <a:srgbClr val="494E5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168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89DC7-3761-46E0-85AD-98C54A4AEA74}"/>
              </a:ext>
            </a:extLst>
          </p:cNvPr>
          <p:cNvSpPr>
            <a:spLocks noGrp="1"/>
          </p:cNvSpPr>
          <p:nvPr>
            <p:ph type="title"/>
          </p:nvPr>
        </p:nvSpPr>
        <p:spPr/>
        <p:txBody>
          <a:bodyPr/>
          <a:lstStyle/>
          <a:p>
            <a:pPr algn="ctr"/>
            <a:r>
              <a:rPr lang="en-IN" sz="32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WHY USE DATA VISUALIZATION?</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071CBEBC-B3F0-4A69-8E07-8138E1C9FAD4}"/>
              </a:ext>
            </a:extLst>
          </p:cNvPr>
          <p:cNvSpPr>
            <a:spLocks noGrp="1"/>
          </p:cNvSpPr>
          <p:nvPr>
            <p:ph idx="1"/>
          </p:nvPr>
        </p:nvSpPr>
        <p:spPr>
          <a:xfrm>
            <a:off x="838200" y="1428060"/>
            <a:ext cx="10515600" cy="4351338"/>
          </a:xfrm>
        </p:spPr>
        <p:txBody>
          <a:bodyPr>
            <a:noAutofit/>
          </a:bodyPr>
          <a:lstStyle/>
          <a:p>
            <a:r>
              <a:rPr lang="en-IN" sz="3200" dirty="0">
                <a:solidFill>
                  <a:srgbClr val="494E52"/>
                </a:solidFill>
                <a:effectLst/>
                <a:latin typeface="Times New Roman" panose="02020603050405020304" pitchFamily="18" charset="0"/>
                <a:ea typeface="Times New Roman" panose="02020603050405020304" pitchFamily="18" charset="0"/>
                <a:cs typeface="Times New Roman" panose="02020603050405020304" pitchFamily="18" charset="0"/>
              </a:rPr>
              <a:t>We use Data Viz to help people rapidly narrow in from a large space and find parts of the data to study more carefully. Visualization and visual contents have been chosen since among the human senses, the vision has the highest band with, with over 100Mb/s theoretically. Ears only allow the processing of 100 bytes/second on the other hand.</a:t>
            </a:r>
            <a:endParaRPr lang="en-IN" sz="32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3200" dirty="0">
                <a:solidFill>
                  <a:srgbClr val="494E52"/>
                </a:solidFill>
                <a:effectLst/>
                <a:latin typeface="Times New Roman" panose="02020603050405020304" pitchFamily="18" charset="0"/>
                <a:ea typeface="Times New Roman" panose="02020603050405020304" pitchFamily="18" charset="0"/>
                <a:cs typeface="Times New Roman" panose="02020603050405020304" pitchFamily="18" charset="0"/>
              </a:rPr>
              <a:t>We use the viz for better decision making, better anomaly detection… Overall, we want the end-user to be better and more effective at his task. Computers allow simply to map a large volume of data and to update the visualization as often as needed.</a:t>
            </a:r>
            <a:endParaRPr lang="en-IN" sz="3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741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DB885-049C-4948-A4E2-E5B0C33E62BE}"/>
              </a:ext>
            </a:extLst>
          </p:cNvPr>
          <p:cNvSpPr>
            <a:spLocks noGrp="1"/>
          </p:cNvSpPr>
          <p:nvPr>
            <p:ph type="title"/>
          </p:nvPr>
        </p:nvSpPr>
        <p:spPr/>
        <p:txBody>
          <a:bodyPr/>
          <a:lstStyle/>
          <a:p>
            <a:pPr algn="ctr"/>
            <a:r>
              <a:rPr lang="en-IN" sz="3200" b="1" kern="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DATA MAPPING</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06170A07-EF79-4E61-8131-B3425A54C0D4}"/>
              </a:ext>
            </a:extLst>
          </p:cNvPr>
          <p:cNvSpPr>
            <a:spLocks noGrp="1"/>
          </p:cNvSpPr>
          <p:nvPr>
            <p:ph idx="1"/>
          </p:nvPr>
        </p:nvSpPr>
        <p:spPr>
          <a:xfrm>
            <a:off x="838200" y="1027906"/>
            <a:ext cx="10515600" cy="4891502"/>
          </a:xfrm>
        </p:spPr>
        <p:txBody>
          <a:bodyPr>
            <a:normAutofit/>
          </a:bodyPr>
          <a:lstStyle/>
          <a:p>
            <a:pPr marL="0" indent="0">
              <a:lnSpc>
                <a:spcPct val="100000"/>
              </a:lnSpc>
              <a:spcBef>
                <a:spcPts val="0"/>
              </a:spcBef>
              <a:buNone/>
            </a:pPr>
            <a:r>
              <a:rPr lang="en-IN" sz="2400" dirty="0">
                <a:solidFill>
                  <a:srgbClr val="494E52"/>
                </a:solidFill>
                <a:effectLst/>
                <a:latin typeface="Times New Roman" panose="02020603050405020304" pitchFamily="18" charset="0"/>
                <a:ea typeface="Times New Roman" panose="02020603050405020304" pitchFamily="18" charset="0"/>
                <a:cs typeface="Times New Roman" panose="02020603050405020304" pitchFamily="18" charset="0"/>
              </a:rPr>
              <a:t>How do we map data to a *representation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0000"/>
              </a:lnSpc>
              <a:spcBef>
                <a:spcPts val="0"/>
              </a:spcBef>
              <a:buSzPts val="1000"/>
              <a:buFont typeface="Symbol" panose="05050102010706020507" pitchFamily="18" charset="2"/>
              <a:buChar char=""/>
              <a:tabLst>
                <a:tab pos="457200" algn="l"/>
              </a:tabLst>
            </a:pPr>
            <a:r>
              <a:rPr lang="en-IN" sz="2400" dirty="0">
                <a:solidFill>
                  <a:srgbClr val="494E52"/>
                </a:solidFill>
                <a:effectLst/>
                <a:latin typeface="Times New Roman" panose="02020603050405020304" pitchFamily="18" charset="0"/>
                <a:ea typeface="Times New Roman" panose="02020603050405020304" pitchFamily="18" charset="0"/>
                <a:cs typeface="Times New Roman" panose="02020603050405020304" pitchFamily="18" charset="0"/>
              </a:rPr>
              <a:t>We first define a space, usually using axis</a:t>
            </a:r>
            <a:endParaRPr lang="en-IN" sz="2400" dirty="0">
              <a:solidFill>
                <a:srgbClr val="494E5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0000"/>
              </a:lnSpc>
              <a:spcBef>
                <a:spcPts val="0"/>
              </a:spcBef>
              <a:buSzPts val="1000"/>
              <a:buFont typeface="Symbol" panose="05050102010706020507" pitchFamily="18" charset="2"/>
              <a:buChar char=""/>
              <a:tabLst>
                <a:tab pos="457200" algn="l"/>
              </a:tabLst>
            </a:pPr>
            <a:r>
              <a:rPr lang="en-IN" sz="2400" dirty="0">
                <a:solidFill>
                  <a:srgbClr val="494E52"/>
                </a:solidFill>
                <a:effectLst/>
                <a:latin typeface="Times New Roman" panose="02020603050405020304" pitchFamily="18" charset="0"/>
                <a:ea typeface="Times New Roman" panose="02020603050405020304" pitchFamily="18" charset="0"/>
                <a:cs typeface="Times New Roman" panose="02020603050405020304" pitchFamily="18" charset="0"/>
              </a:rPr>
              <a:t>Then we define the marks we’ll be using, which are the things that occur in the space (points, stars, dots…)</a:t>
            </a:r>
            <a:endParaRPr lang="en-IN" sz="2400" dirty="0">
              <a:solidFill>
                <a:srgbClr val="494E5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0000"/>
              </a:lnSpc>
              <a:spcBef>
                <a:spcPts val="0"/>
              </a:spcBef>
              <a:buSzPts val="1000"/>
              <a:buFont typeface="Symbol" panose="05050102010706020507" pitchFamily="18" charset="2"/>
              <a:buChar char=""/>
              <a:tabLst>
                <a:tab pos="457200" algn="l"/>
              </a:tabLst>
            </a:pPr>
            <a:r>
              <a:rPr lang="en-IN" sz="2400" dirty="0">
                <a:solidFill>
                  <a:srgbClr val="494E52"/>
                </a:solidFill>
                <a:effectLst/>
                <a:latin typeface="Times New Roman" panose="02020603050405020304" pitchFamily="18" charset="0"/>
                <a:ea typeface="Times New Roman" panose="02020603050405020304" pitchFamily="18" charset="0"/>
                <a:cs typeface="Times New Roman" panose="02020603050405020304" pitchFamily="18" charset="0"/>
              </a:rPr>
              <a:t>Then the graphical properties of marks (size, position, orientation, </a:t>
            </a:r>
            <a:r>
              <a:rPr lang="en-IN" sz="2400" dirty="0" err="1">
                <a:solidFill>
                  <a:srgbClr val="494E52"/>
                </a:solidFill>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2400" dirty="0">
                <a:solidFill>
                  <a:srgbClr val="494E52"/>
                </a:solidFill>
                <a:effectLst/>
                <a:latin typeface="Times New Roman" panose="02020603050405020304" pitchFamily="18" charset="0"/>
                <a:ea typeface="Times New Roman" panose="02020603050405020304" pitchFamily="18" charset="0"/>
                <a:cs typeface="Times New Roman" panose="02020603050405020304" pitchFamily="18" charset="0"/>
              </a:rPr>
              <a:t>, texture…)</a:t>
            </a:r>
            <a:endParaRPr lang="en-IN" sz="2400" dirty="0">
              <a:solidFill>
                <a:srgbClr val="494E52"/>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spcBef>
                <a:spcPts val="0"/>
              </a:spcBef>
            </a:pPr>
            <a:r>
              <a:rPr lang="en-IN" sz="2400" dirty="0">
                <a:solidFill>
                  <a:srgbClr val="494E52"/>
                </a:solidFill>
                <a:effectLst/>
                <a:latin typeface="Times New Roman" panose="02020603050405020304" pitchFamily="18" charset="0"/>
                <a:ea typeface="Times New Roman" panose="02020603050405020304" pitchFamily="18" charset="0"/>
                <a:cs typeface="Times New Roman" panose="02020603050405020304" pitchFamily="18" charset="0"/>
              </a:rPr>
              <a:t>Our aim should be to increase the use of space, encode data, and make the graph efficient. There are overall only 5 main categories of graphs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0000"/>
              </a:lnSpc>
              <a:spcBef>
                <a:spcPts val="0"/>
              </a:spcBef>
              <a:buSzPts val="1000"/>
              <a:buFont typeface="Symbol" panose="05050102010706020507" pitchFamily="18" charset="2"/>
              <a:buChar char=""/>
              <a:tabLst>
                <a:tab pos="457200" algn="l"/>
              </a:tabLst>
            </a:pPr>
            <a:r>
              <a:rPr lang="en-IN" sz="2400" i="1" dirty="0">
                <a:solidFill>
                  <a:srgbClr val="494E52"/>
                </a:solidFill>
                <a:effectLst/>
                <a:latin typeface="Times New Roman" panose="02020603050405020304" pitchFamily="18" charset="0"/>
                <a:ea typeface="Times New Roman" panose="02020603050405020304" pitchFamily="18" charset="0"/>
                <a:cs typeface="Times New Roman" panose="02020603050405020304" pitchFamily="18" charset="0"/>
              </a:rPr>
              <a:t>Data tables</a:t>
            </a:r>
            <a:r>
              <a:rPr lang="en-IN" sz="2400" dirty="0">
                <a:solidFill>
                  <a:srgbClr val="494E52"/>
                </a:solidFill>
                <a:effectLst/>
                <a:latin typeface="Times New Roman" panose="02020603050405020304" pitchFamily="18" charset="0"/>
                <a:ea typeface="Times New Roman" panose="02020603050405020304" pitchFamily="18" charset="0"/>
                <a:cs typeface="Times New Roman" panose="02020603050405020304" pitchFamily="18" charset="0"/>
              </a:rPr>
              <a:t>, like Excel Sheets for example</a:t>
            </a:r>
            <a:endParaRPr lang="en-IN" sz="2400" dirty="0">
              <a:solidFill>
                <a:srgbClr val="494E52"/>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graphicFrame>
        <p:nvGraphicFramePr>
          <p:cNvPr id="6" name="Object 5">
            <a:extLst>
              <a:ext uri="{FF2B5EF4-FFF2-40B4-BE49-F238E27FC236}">
                <a16:creationId xmlns:a16="http://schemas.microsoft.com/office/drawing/2014/main" id="{F8602BCC-B5BD-4F4A-B736-59AC5F96262A}"/>
              </a:ext>
            </a:extLst>
          </p:cNvPr>
          <p:cNvGraphicFramePr>
            <a:graphicFrameLocks noChangeAspect="1"/>
          </p:cNvGraphicFramePr>
          <p:nvPr>
            <p:extLst>
              <p:ext uri="{D42A27DB-BD31-4B8C-83A1-F6EECF244321}">
                <p14:modId xmlns:p14="http://schemas.microsoft.com/office/powerpoint/2010/main" val="2599353238"/>
              </p:ext>
            </p:extLst>
          </p:nvPr>
        </p:nvGraphicFramePr>
        <p:xfrm>
          <a:off x="2815672" y="4477164"/>
          <a:ext cx="5924550" cy="2105025"/>
        </p:xfrm>
        <a:graphic>
          <a:graphicData uri="http://schemas.openxmlformats.org/presentationml/2006/ole">
            <mc:AlternateContent xmlns:mc="http://schemas.openxmlformats.org/markup-compatibility/2006">
              <mc:Choice xmlns:v="urn:schemas-microsoft-com:vml" Requires="v">
                <p:oleObj spid="_x0000_s1030" name="Worksheet" r:id="rId3" imgW="5924689" imgH="2105004" progId="Excel.Sheet.12">
                  <p:embed/>
                </p:oleObj>
              </mc:Choice>
              <mc:Fallback>
                <p:oleObj name="Worksheet" r:id="rId3" imgW="5924689" imgH="2105004" progId="Excel.Sheet.12">
                  <p:embed/>
                  <p:pic>
                    <p:nvPicPr>
                      <p:cNvPr id="0" name=""/>
                      <p:cNvPicPr/>
                      <p:nvPr/>
                    </p:nvPicPr>
                    <p:blipFill>
                      <a:blip r:embed="rId4"/>
                      <a:stretch>
                        <a:fillRect/>
                      </a:stretch>
                    </p:blipFill>
                    <p:spPr>
                      <a:xfrm>
                        <a:off x="2815672" y="4477164"/>
                        <a:ext cx="5924550" cy="2105025"/>
                      </a:xfrm>
                      <a:prstGeom prst="rect">
                        <a:avLst/>
                      </a:prstGeom>
                    </p:spPr>
                  </p:pic>
                </p:oleObj>
              </mc:Fallback>
            </mc:AlternateContent>
          </a:graphicData>
        </a:graphic>
      </p:graphicFrame>
    </p:spTree>
    <p:extLst>
      <p:ext uri="{BB962C8B-B14F-4D97-AF65-F5344CB8AC3E}">
        <p14:creationId xmlns:p14="http://schemas.microsoft.com/office/powerpoint/2010/main" val="1683421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728C54-70E1-4851-AE49-9E4A284E7C82}"/>
              </a:ext>
            </a:extLst>
          </p:cNvPr>
          <p:cNvSpPr>
            <a:spLocks noGrp="1"/>
          </p:cNvSpPr>
          <p:nvPr>
            <p:ph idx="1"/>
          </p:nvPr>
        </p:nvSpPr>
        <p:spPr>
          <a:xfrm>
            <a:off x="838200" y="659433"/>
            <a:ext cx="10515600" cy="891071"/>
          </a:xfrm>
        </p:spPr>
        <p:txBody>
          <a:bodyPr/>
          <a:lstStyle/>
          <a:p>
            <a:r>
              <a:rPr lang="en-IN" sz="2400" i="1" dirty="0">
                <a:solidFill>
                  <a:srgbClr val="494E52"/>
                </a:solidFill>
                <a:effectLst/>
                <a:latin typeface="Times New Roman" panose="02020603050405020304" pitchFamily="18" charset="0"/>
                <a:ea typeface="Times New Roman" panose="02020603050405020304" pitchFamily="18" charset="0"/>
                <a:cs typeface="Times New Roman" panose="02020603050405020304" pitchFamily="18" charset="0"/>
              </a:rPr>
              <a:t>Graphs on rails</a:t>
            </a:r>
            <a:r>
              <a:rPr lang="en-IN" sz="2400" dirty="0">
                <a:solidFill>
                  <a:srgbClr val="494E52"/>
                </a:solidFill>
                <a:effectLst/>
                <a:latin typeface="Times New Roman" panose="02020603050405020304" pitchFamily="18" charset="0"/>
                <a:ea typeface="Times New Roman" panose="02020603050405020304" pitchFamily="18" charset="0"/>
                <a:cs typeface="Times New Roman" panose="02020603050405020304" pitchFamily="18" charset="0"/>
              </a:rPr>
              <a:t> or planes (visually, we can see a 1D plot as a single rail, a 2D plot as a combination of rails, a Pie chart as a single rail folded…)</a:t>
            </a:r>
            <a:endParaRPr lang="en-IN" sz="2400" dirty="0">
              <a:solidFill>
                <a:srgbClr val="494E5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5DFCAA4B-A9AB-4EC7-A12E-BAF3F9B7F50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3262328" y="1364975"/>
            <a:ext cx="5855167" cy="4956312"/>
          </a:xfrm>
          <a:prstGeom prst="rect">
            <a:avLst/>
          </a:prstGeom>
        </p:spPr>
      </p:pic>
    </p:spTree>
    <p:extLst>
      <p:ext uri="{BB962C8B-B14F-4D97-AF65-F5344CB8AC3E}">
        <p14:creationId xmlns:p14="http://schemas.microsoft.com/office/powerpoint/2010/main" val="3496050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7395FE-AC57-482D-82F6-2C6C5619A029}"/>
              </a:ext>
            </a:extLst>
          </p:cNvPr>
          <p:cNvSpPr>
            <a:spLocks noGrp="1"/>
          </p:cNvSpPr>
          <p:nvPr>
            <p:ph idx="1"/>
          </p:nvPr>
        </p:nvSpPr>
        <p:spPr>
          <a:xfrm>
            <a:off x="838200" y="897973"/>
            <a:ext cx="10515600" cy="1089853"/>
          </a:xfrm>
        </p:spPr>
        <p:txBody>
          <a:bodyPr>
            <a:normAutofit/>
          </a:bodyPr>
          <a:lstStyle/>
          <a:p>
            <a:r>
              <a:rPr lang="en-IN" sz="2400" i="1" dirty="0">
                <a:solidFill>
                  <a:srgbClr val="494E52"/>
                </a:solidFill>
                <a:effectLst/>
                <a:latin typeface="Times New Roman" panose="02020603050405020304" pitchFamily="18" charset="0"/>
                <a:ea typeface="Times New Roman" panose="02020603050405020304" pitchFamily="18" charset="0"/>
                <a:cs typeface="Times New Roman" panose="02020603050405020304" pitchFamily="18" charset="0"/>
              </a:rPr>
              <a:t>Geospatial maps</a:t>
            </a:r>
            <a:r>
              <a:rPr lang="en-IN" sz="2400" dirty="0">
                <a:solidFill>
                  <a:srgbClr val="494E52"/>
                </a:solidFill>
                <a:effectLst/>
                <a:latin typeface="Times New Roman" panose="02020603050405020304" pitchFamily="18" charset="0"/>
                <a:ea typeface="Times New Roman" panose="02020603050405020304" pitchFamily="18" charset="0"/>
                <a:cs typeface="Times New Roman" panose="02020603050405020304" pitchFamily="18" charset="0"/>
              </a:rPr>
              <a:t>, which is the mapping of the latitude and longitude on a 2D plane, in which we can add some information (features on a map, size of components…)</a:t>
            </a:r>
            <a:endParaRPr lang="en-IN" sz="2400" dirty="0">
              <a:solidFill>
                <a:srgbClr val="494E52"/>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8703673-1A51-475C-A079-AEDE806A2B7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3267211" y="2416200"/>
            <a:ext cx="6711676" cy="4103870"/>
          </a:xfrm>
          <a:prstGeom prst="rect">
            <a:avLst/>
          </a:prstGeom>
        </p:spPr>
      </p:pic>
    </p:spTree>
    <p:extLst>
      <p:ext uri="{BB962C8B-B14F-4D97-AF65-F5344CB8AC3E}">
        <p14:creationId xmlns:p14="http://schemas.microsoft.com/office/powerpoint/2010/main" val="2162166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941E9E-75C4-4C49-91F3-4D2A8C78C957}"/>
              </a:ext>
            </a:extLst>
          </p:cNvPr>
          <p:cNvSpPr>
            <a:spLocks noGrp="1"/>
          </p:cNvSpPr>
          <p:nvPr>
            <p:ph idx="1"/>
          </p:nvPr>
        </p:nvSpPr>
        <p:spPr>
          <a:xfrm>
            <a:off x="975360" y="758825"/>
            <a:ext cx="10515600" cy="871855"/>
          </a:xfrm>
        </p:spPr>
        <p:txBody>
          <a:bodyPr/>
          <a:lstStyle/>
          <a:p>
            <a:r>
              <a:rPr lang="en-IN" sz="2400" i="1" dirty="0">
                <a:solidFill>
                  <a:srgbClr val="494E52"/>
                </a:solidFill>
                <a:effectLst/>
                <a:latin typeface="Times New Roman" panose="02020603050405020304" pitchFamily="18" charset="0"/>
                <a:ea typeface="Times New Roman" panose="02020603050405020304" pitchFamily="18" charset="0"/>
                <a:cs typeface="Times New Roman" panose="02020603050405020304" pitchFamily="18" charset="0"/>
              </a:rPr>
              <a:t>Network diagrams</a:t>
            </a:r>
            <a:r>
              <a:rPr lang="en-IN" sz="2400" dirty="0">
                <a:solidFill>
                  <a:srgbClr val="494E52"/>
                </a:solidFill>
                <a:effectLst/>
                <a:latin typeface="Times New Roman" panose="02020603050405020304" pitchFamily="18" charset="0"/>
                <a:ea typeface="Times New Roman" panose="02020603050405020304" pitchFamily="18" charset="0"/>
                <a:cs typeface="Times New Roman" panose="02020603050405020304" pitchFamily="18" charset="0"/>
              </a:rPr>
              <a:t>, whose role is to display the relation between items. In such diagrams</a:t>
            </a:r>
            <a:endParaRPr lang="en-IN" sz="2400" dirty="0">
              <a:solidFill>
                <a:srgbClr val="494E5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EEE66D74-6792-4E15-B5F3-85661D41672A}"/>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048000" y="1435541"/>
            <a:ext cx="5596361" cy="3986918"/>
          </a:xfrm>
          <a:prstGeom prst="rect">
            <a:avLst/>
          </a:prstGeom>
        </p:spPr>
      </p:pic>
      <p:sp>
        <p:nvSpPr>
          <p:cNvPr id="6" name="TextBox 5">
            <a:extLst>
              <a:ext uri="{FF2B5EF4-FFF2-40B4-BE49-F238E27FC236}">
                <a16:creationId xmlns:a16="http://schemas.microsoft.com/office/drawing/2014/main" id="{377B8CFA-20C0-4B62-B0F8-42D3EB92915C}"/>
              </a:ext>
            </a:extLst>
          </p:cNvPr>
          <p:cNvSpPr txBox="1"/>
          <p:nvPr/>
        </p:nvSpPr>
        <p:spPr>
          <a:xfrm>
            <a:off x="975360" y="5615388"/>
            <a:ext cx="10043160" cy="856068"/>
          </a:xfrm>
          <a:prstGeom prst="rect">
            <a:avLst/>
          </a:prstGeom>
          <a:noFill/>
        </p:spPr>
        <p:txBody>
          <a:bodyPr wrap="square">
            <a:spAutoFit/>
          </a:bodyPr>
          <a:lstStyle/>
          <a:p>
            <a:pPr marL="342900" lvl="0" indent="-342900">
              <a:lnSpc>
                <a:spcPct val="107000"/>
              </a:lnSpc>
              <a:spcAft>
                <a:spcPts val="600"/>
              </a:spcAft>
              <a:buSzPts val="1000"/>
              <a:buFont typeface="Symbol" panose="05050102010706020507" pitchFamily="18" charset="2"/>
              <a:buChar char=""/>
              <a:tabLst>
                <a:tab pos="457200" algn="l"/>
              </a:tabLst>
            </a:pPr>
            <a:r>
              <a:rPr lang="en-IN" sz="2400" i="1" dirty="0">
                <a:solidFill>
                  <a:srgbClr val="494E52"/>
                </a:solidFill>
                <a:effectLst/>
                <a:latin typeface="Times New Roman" panose="02020603050405020304" pitchFamily="18" charset="0"/>
                <a:ea typeface="Times New Roman" panose="02020603050405020304" pitchFamily="18" charset="0"/>
                <a:cs typeface="Times New Roman" panose="02020603050405020304" pitchFamily="18" charset="0"/>
              </a:rPr>
              <a:t>Symbols and conceptual images</a:t>
            </a:r>
            <a:r>
              <a:rPr lang="en-IN" sz="2400" dirty="0">
                <a:solidFill>
                  <a:srgbClr val="494E52"/>
                </a:solidFill>
                <a:effectLst/>
                <a:latin typeface="Times New Roman" panose="02020603050405020304" pitchFamily="18" charset="0"/>
                <a:ea typeface="Times New Roman" panose="02020603050405020304" pitchFamily="18" charset="0"/>
                <a:cs typeface="Times New Roman" panose="02020603050405020304" pitchFamily="18" charset="0"/>
              </a:rPr>
              <a:t>, which can be any logo whose aim is to present an information (</a:t>
            </a:r>
            <a:r>
              <a:rPr lang="en-IN" sz="2400" dirty="0" err="1">
                <a:solidFill>
                  <a:srgbClr val="494E52"/>
                </a:solidFill>
                <a:effectLst/>
                <a:latin typeface="Times New Roman" panose="02020603050405020304" pitchFamily="18" charset="0"/>
                <a:ea typeface="Times New Roman" panose="02020603050405020304" pitchFamily="18" charset="0"/>
                <a:cs typeface="Times New Roman" panose="02020603050405020304" pitchFamily="18" charset="0"/>
              </a:rPr>
              <a:t>e.g</a:t>
            </a:r>
            <a:r>
              <a:rPr lang="en-IN" sz="2400" dirty="0">
                <a:solidFill>
                  <a:srgbClr val="494E52"/>
                </a:solidFill>
                <a:effectLst/>
                <a:latin typeface="Times New Roman" panose="02020603050405020304" pitchFamily="18" charset="0"/>
                <a:ea typeface="Times New Roman" panose="02020603050405020304" pitchFamily="18" charset="0"/>
                <a:cs typeface="Times New Roman" panose="02020603050405020304" pitchFamily="18" charset="0"/>
              </a:rPr>
              <a:t> the PEGI 12 logo on a video game)</a:t>
            </a:r>
            <a:endParaRPr lang="en-IN" sz="2400" dirty="0">
              <a:solidFill>
                <a:srgbClr val="494E5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6075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A2545-2706-45B4-99C3-0C43C7786AFA}"/>
              </a:ext>
            </a:extLst>
          </p:cNvPr>
          <p:cNvSpPr>
            <a:spLocks noGrp="1"/>
          </p:cNvSpPr>
          <p:nvPr>
            <p:ph type="title"/>
          </p:nvPr>
        </p:nvSpPr>
        <p:spPr>
          <a:xfrm>
            <a:off x="838200" y="365125"/>
            <a:ext cx="10515600" cy="716915"/>
          </a:xfrm>
        </p:spPr>
        <p:txBody>
          <a:bodyPr>
            <a:normAutofit fontScale="90000"/>
          </a:bodyPr>
          <a:lstStyle/>
          <a:p>
            <a:pPr algn="ctr"/>
            <a:br>
              <a:rPr lang="en-IN" sz="1800" dirty="0">
                <a:effectLst/>
                <a:latin typeface="Calibri" panose="020F0502020204030204" pitchFamily="34" charset="0"/>
                <a:ea typeface="Calibri" panose="020F0502020204030204" pitchFamily="34" charset="0"/>
                <a:cs typeface="Mangal" panose="02040503050203030202" pitchFamily="18" charset="0"/>
              </a:rPr>
            </a:br>
            <a:r>
              <a:rPr lang="en-IN" b="1" kern="18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MARKS AND CHANNELS</a:t>
            </a:r>
            <a:endParaRPr lang="en-IN" dirty="0">
              <a:solidFill>
                <a:srgbClr val="FF0000"/>
              </a:solidFill>
            </a:endParaRPr>
          </a:p>
        </p:txBody>
      </p:sp>
      <p:sp>
        <p:nvSpPr>
          <p:cNvPr id="3" name="Content Placeholder 2">
            <a:extLst>
              <a:ext uri="{FF2B5EF4-FFF2-40B4-BE49-F238E27FC236}">
                <a16:creationId xmlns:a16="http://schemas.microsoft.com/office/drawing/2014/main" id="{032313C0-7820-41E6-80EE-A37DFE045ED6}"/>
              </a:ext>
            </a:extLst>
          </p:cNvPr>
          <p:cNvSpPr>
            <a:spLocks noGrp="1"/>
          </p:cNvSpPr>
          <p:nvPr>
            <p:ph idx="1"/>
          </p:nvPr>
        </p:nvSpPr>
        <p:spPr>
          <a:xfrm>
            <a:off x="838200" y="1264920"/>
            <a:ext cx="10515600" cy="4912043"/>
          </a:xfrm>
        </p:spPr>
        <p:txBody>
          <a:bodyPr/>
          <a:lstStyle/>
          <a:p>
            <a:r>
              <a:rPr lang="en-IN" sz="2400" dirty="0">
                <a:solidFill>
                  <a:srgbClr val="494E52"/>
                </a:solidFill>
                <a:effectLst/>
                <a:latin typeface="Times New Roman" panose="02020603050405020304" pitchFamily="18" charset="0"/>
                <a:ea typeface="Times New Roman" panose="02020603050405020304" pitchFamily="18" charset="0"/>
                <a:cs typeface="Times New Roman" panose="02020603050405020304" pitchFamily="18" charset="0"/>
              </a:rPr>
              <a:t>These are the building blocks of a design space of visual encodings. </a:t>
            </a:r>
          </a:p>
          <a:p>
            <a:r>
              <a:rPr lang="en-IN" sz="2400" dirty="0">
                <a:solidFill>
                  <a:srgbClr val="494E52"/>
                </a:solidFill>
                <a:effectLst/>
                <a:latin typeface="Times New Roman" panose="02020603050405020304" pitchFamily="18" charset="0"/>
                <a:ea typeface="Times New Roman" panose="02020603050405020304" pitchFamily="18" charset="0"/>
                <a:cs typeface="Times New Roman" panose="02020603050405020304" pitchFamily="18" charset="0"/>
              </a:rPr>
              <a:t>Marks are basic geometric elements that depict items or links (point, line, area)</a:t>
            </a:r>
            <a:endParaRPr lang="en-IN" sz="2400" dirty="0">
              <a:solidFill>
                <a:srgbClr val="494E52"/>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61A11AA8-6450-42CE-B1C2-827B67855F0D}"/>
              </a:ext>
            </a:extLst>
          </p:cNvPr>
          <p:cNvPicPr>
            <a:picLocks noChangeAspect="1"/>
          </p:cNvPicPr>
          <p:nvPr/>
        </p:nvPicPr>
        <p:blipFill>
          <a:blip r:embed="rId2"/>
          <a:stretch>
            <a:fillRect/>
          </a:stretch>
        </p:blipFill>
        <p:spPr>
          <a:xfrm>
            <a:off x="2991384" y="2279034"/>
            <a:ext cx="6655536" cy="2305982"/>
          </a:xfrm>
          <a:prstGeom prst="rect">
            <a:avLst/>
          </a:prstGeom>
        </p:spPr>
      </p:pic>
      <p:sp>
        <p:nvSpPr>
          <p:cNvPr id="11" name="TextBox 10">
            <a:extLst>
              <a:ext uri="{FF2B5EF4-FFF2-40B4-BE49-F238E27FC236}">
                <a16:creationId xmlns:a16="http://schemas.microsoft.com/office/drawing/2014/main" id="{8730A82F-274F-4856-81D3-66D8D1BCE97F}"/>
              </a:ext>
            </a:extLst>
          </p:cNvPr>
          <p:cNvSpPr txBox="1"/>
          <p:nvPr/>
        </p:nvSpPr>
        <p:spPr>
          <a:xfrm>
            <a:off x="838199" y="4767896"/>
            <a:ext cx="9555480" cy="1251240"/>
          </a:xfrm>
          <a:prstGeom prst="rect">
            <a:avLst/>
          </a:prstGeom>
          <a:noFill/>
        </p:spPr>
        <p:txBody>
          <a:bodyPr wrap="square">
            <a:spAutoFit/>
          </a:bodyPr>
          <a:lstStyle/>
          <a:p>
            <a:pPr marL="342900" lvl="0" indent="-342900">
              <a:lnSpc>
                <a:spcPct val="107000"/>
              </a:lnSpc>
              <a:spcAft>
                <a:spcPts val="600"/>
              </a:spcAft>
              <a:buSzPts val="1000"/>
              <a:buFont typeface="Symbol" panose="05050102010706020507" pitchFamily="18" charset="2"/>
              <a:buChar char=""/>
              <a:tabLst>
                <a:tab pos="457200" algn="l"/>
              </a:tabLst>
            </a:pPr>
            <a:r>
              <a:rPr lang="en-IN" sz="2400" dirty="0">
                <a:solidFill>
                  <a:srgbClr val="494E52"/>
                </a:solidFill>
                <a:effectLst/>
                <a:latin typeface="Times New Roman" panose="02020603050405020304" pitchFamily="18" charset="0"/>
                <a:ea typeface="Times New Roman" panose="02020603050405020304" pitchFamily="18" charset="0"/>
                <a:cs typeface="Times New Roman" panose="02020603050405020304" pitchFamily="18" charset="0"/>
              </a:rPr>
              <a:t>and channels control their appearance, independently of the dimensionality go the geometric primitive. (position, </a:t>
            </a:r>
            <a:r>
              <a:rPr lang="en-IN" sz="2400" dirty="0" err="1">
                <a:solidFill>
                  <a:srgbClr val="494E52"/>
                </a:solidFill>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2400" dirty="0">
                <a:solidFill>
                  <a:srgbClr val="494E52"/>
                </a:solidFill>
                <a:effectLst/>
                <a:latin typeface="Times New Roman" panose="02020603050405020304" pitchFamily="18" charset="0"/>
                <a:ea typeface="Times New Roman" panose="02020603050405020304" pitchFamily="18" charset="0"/>
                <a:cs typeface="Times New Roman" panose="02020603050405020304" pitchFamily="18" charset="0"/>
              </a:rPr>
              <a:t>, shape, tilt (angle), size)</a:t>
            </a:r>
            <a:endParaRPr lang="en-IN" sz="2400" dirty="0">
              <a:solidFill>
                <a:srgbClr val="494E5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64000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663</Words>
  <Application>Microsoft Office PowerPoint</Application>
  <PresentationFormat>Widescreen</PresentationFormat>
  <Paragraphs>39</Paragraphs>
  <Slides>13</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2" baseType="lpstr">
      <vt:lpstr>Arial</vt:lpstr>
      <vt:lpstr>Calibri</vt:lpstr>
      <vt:lpstr>Calibri Light</vt:lpstr>
      <vt:lpstr>Roboto</vt:lpstr>
      <vt:lpstr>Symbol</vt:lpstr>
      <vt:lpstr>Times New Roman</vt:lpstr>
      <vt:lpstr>Wingdings</vt:lpstr>
      <vt:lpstr>Office Theme</vt:lpstr>
      <vt:lpstr>Microsoft Excel Worksheet</vt:lpstr>
      <vt:lpstr>DATA VISUALIZATION CONCEPTS</vt:lpstr>
      <vt:lpstr>DEFINITION OF DATA VISUALIZATION </vt:lpstr>
      <vt:lpstr>BASIS OF DATA VISUALIZATION </vt:lpstr>
      <vt:lpstr>WHY USE DATA VISUALIZATION? </vt:lpstr>
      <vt:lpstr>DATA MAPPING </vt:lpstr>
      <vt:lpstr>PowerPoint Presentation</vt:lpstr>
      <vt:lpstr>PowerPoint Presentation</vt:lpstr>
      <vt:lpstr>PowerPoint Presentation</vt:lpstr>
      <vt:lpstr> MARKS AND CHANNELS</vt:lpstr>
      <vt:lpstr>PowerPoint Presentation</vt:lpstr>
      <vt:lpstr>PowerPoint Presentation</vt:lpstr>
      <vt:lpstr>PowerPoint Presentation</vt:lpstr>
      <vt:lpstr>FAMOUS TOOLS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dc:title>
  <dc:creator>Nandkumar Khachane</dc:creator>
  <cp:lastModifiedBy>Nandkumar Khachane</cp:lastModifiedBy>
  <cp:revision>5</cp:revision>
  <dcterms:created xsi:type="dcterms:W3CDTF">2021-12-01T09:55:11Z</dcterms:created>
  <dcterms:modified xsi:type="dcterms:W3CDTF">2021-12-01T10:22:49Z</dcterms:modified>
</cp:coreProperties>
</file>