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0" r:id="rId4"/>
    <p:sldId id="262" r:id="rId5"/>
    <p:sldId id="272" r:id="rId6"/>
    <p:sldId id="261" r:id="rId7"/>
    <p:sldId id="271" r:id="rId8"/>
    <p:sldId id="274" r:id="rId9"/>
    <p:sldId id="275" r:id="rId10"/>
    <p:sldId id="273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8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0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5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0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6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0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7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5DBF6-3FF6-394F-AFB2-E0CA6EC0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/>
          </a:bodyPr>
          <a:lstStyle/>
          <a:p>
            <a:r>
              <a:rPr lang="en-IN" dirty="0"/>
              <a:t>Credit Chronicles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545BB-8419-F08B-95FF-85B5BB300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 fontScale="92500" lnSpcReduction="20000"/>
          </a:bodyPr>
          <a:lstStyle/>
          <a:p>
            <a:r>
              <a:rPr lang="en-IN" dirty="0"/>
              <a:t>Team 8</a:t>
            </a:r>
          </a:p>
          <a:p>
            <a:r>
              <a:rPr lang="en-IN" dirty="0"/>
              <a:t>Tulasi Thotakura</a:t>
            </a:r>
          </a:p>
          <a:p>
            <a:r>
              <a:rPr lang="en-IN" dirty="0"/>
              <a:t>Sai Krishna paila</a:t>
            </a:r>
          </a:p>
          <a:p>
            <a:r>
              <a:rPr lang="en-IN" dirty="0"/>
              <a:t>Gourab mukherjee</a:t>
            </a:r>
          </a:p>
        </p:txBody>
      </p:sp>
      <p:pic>
        <p:nvPicPr>
          <p:cNvPr id="15" name="Picture 14" descr="A stack of bank cards">
            <a:extLst>
              <a:ext uri="{FF2B5EF4-FFF2-40B4-BE49-F238E27FC236}">
                <a16:creationId xmlns:a16="http://schemas.microsoft.com/office/drawing/2014/main" id="{1EAC82EB-0762-815F-C01E-017685BF9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68" b="27477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2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5990-E707-4989-8918-480EC6D9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Income Category and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7ABA-5388-F5DC-C75C-3BD2CF45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834010"/>
            <a:ext cx="11059811" cy="415266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 Category and Churn: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clients in higher income categories have a lower attrition rate.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NH: The attrition rate (churn rate) is the same across all Income categories.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AH: The attrition rate differs between at least two Income categories.</a:t>
            </a:r>
          </a:p>
        </p:txBody>
      </p:sp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3800BA30-445A-BEC0-9CEE-E8972F8FB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05" y="5200000"/>
            <a:ext cx="7772400" cy="96871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ACBD4D6-5E1F-6BFC-379D-AF3B08E7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05" y="3429000"/>
            <a:ext cx="7772400" cy="1710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440F8D-2573-9834-063D-90B855B383A1}"/>
              </a:ext>
            </a:extLst>
          </p:cNvPr>
          <p:cNvSpPr txBox="1"/>
          <p:nvPr/>
        </p:nvSpPr>
        <p:spPr>
          <a:xfrm>
            <a:off x="9728007" y="3661849"/>
            <a:ext cx="167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P-Value = 0.03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9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1">
            <a:extLst>
              <a:ext uri="{FF2B5EF4-FFF2-40B4-BE49-F238E27FC236}">
                <a16:creationId xmlns:a16="http://schemas.microsoft.com/office/drawing/2014/main" id="{B8F14E13-1923-411D-9A16-1C28898D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6FA78-A144-21D6-D83C-6DD088D0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70" y="4572001"/>
            <a:ext cx="3695699" cy="15083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Credit Utilization Across Gender</a:t>
            </a:r>
          </a:p>
        </p:txBody>
      </p:sp>
      <p:pic>
        <p:nvPicPr>
          <p:cNvPr id="7" name="Picture 6" descr="A chart with a blue and yellow square&#10;&#10;Description automatically generated">
            <a:extLst>
              <a:ext uri="{FF2B5EF4-FFF2-40B4-BE49-F238E27FC236}">
                <a16:creationId xmlns:a16="http://schemas.microsoft.com/office/drawing/2014/main" id="{1D317898-EEE2-D7BE-F8BB-AF2A2FC4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8" y="571500"/>
            <a:ext cx="5283082" cy="3275511"/>
          </a:xfrm>
          <a:prstGeom prst="rect">
            <a:avLst/>
          </a:prstGeom>
        </p:spPr>
      </p:pic>
      <p:pic>
        <p:nvPicPr>
          <p:cNvPr id="4" name="Picture 3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8C6018A0-D948-4361-B6D1-DE875BCD1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58" y="1231443"/>
            <a:ext cx="5357874" cy="1955624"/>
          </a:xfrm>
          <a:prstGeom prst="rect">
            <a:avLst/>
          </a:prstGeom>
        </p:spPr>
      </p:pic>
      <p:cxnSp>
        <p:nvCxnSpPr>
          <p:cNvPr id="91" name="Straight Connector 83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4337068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89B469-E44D-2911-6C87-396531B1E72C}"/>
              </a:ext>
            </a:extLst>
          </p:cNvPr>
          <p:cNvSpPr txBox="1"/>
          <p:nvPr/>
        </p:nvSpPr>
        <p:spPr>
          <a:xfrm>
            <a:off x="4728315" y="4572001"/>
            <a:ext cx="6902996" cy="1508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sz="150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r>
              <a:rPr lang="en-US" sz="1500"/>
              <a:t>Null hypo : The mean credit utilization ratio is the same for both genders.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sz="150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r>
              <a:rPr lang="en-US" sz="1500"/>
              <a:t>Alternative : The mean credit utilization ratio is different for males and females</a:t>
            </a:r>
          </a:p>
        </p:txBody>
      </p:sp>
      <p:cxnSp>
        <p:nvCxnSpPr>
          <p:cNvPr id="92" name="Straight Connector 85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87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4337068"/>
            <a:ext cx="0" cy="194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1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1C0FB-F399-8738-7E99-D84C1531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57375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EA0B984-168B-56FB-4996-59E490AD5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643" y="2039860"/>
            <a:ext cx="2924830" cy="292483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A2A06-A424-4BBD-A8A4-293F16F1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240579"/>
            <a:ext cx="1103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0E78C8-07B8-65EB-A148-6C929F5DE299}"/>
              </a:ext>
            </a:extLst>
          </p:cNvPr>
          <p:cNvSpPr txBox="1"/>
          <p:nvPr/>
        </p:nvSpPr>
        <p:spPr>
          <a:xfrm>
            <a:off x="1531318" y="5435886"/>
            <a:ext cx="904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F0502020204030204" pitchFamily="34" charset="0"/>
                <a:cs typeface="Aharoni" panose="020F0502020204030204" pitchFamily="34" charset="0"/>
              </a:rPr>
              <a:t>PAY YOUR CREDIT CARD BILL ON TIME !!!!</a:t>
            </a:r>
          </a:p>
        </p:txBody>
      </p:sp>
    </p:spTree>
    <p:extLst>
      <p:ext uri="{BB962C8B-B14F-4D97-AF65-F5344CB8AC3E}">
        <p14:creationId xmlns:p14="http://schemas.microsoft.com/office/powerpoint/2010/main" val="393597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1E4F-3EB4-B30F-BE20-3D67B3A4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965E67C-2B44-80A9-E9B6-AB9798E4B81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71500" y="2075688"/>
            <a:ext cx="5626100" cy="391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itka Text" pitchFamily="2" charset="0"/>
              </a:rPr>
              <a:t>Credit cards offer convenience for making purchases, both in-store and online, without the need for carrying cash.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itka Text" pitchFamily="2" charset="0"/>
              </a:rPr>
              <a:t>They provide financial flexibility, allowing individuals to spread the cost of purchases over time through monthly payments.</a:t>
            </a:r>
          </a:p>
          <a:p>
            <a:r>
              <a:rPr lang="en-US" sz="1400" b="0" i="0">
                <a:effectLst/>
                <a:latin typeface="Sitka Text" pitchFamily="2" charset="0"/>
              </a:rPr>
              <a:t>By delving into attributes such as customer age, income, credit card usage, and more, we'll be equipped to </a:t>
            </a:r>
            <a:r>
              <a:rPr lang="en-US" sz="1400">
                <a:latin typeface="Sitka Text" pitchFamily="2" charset="0"/>
              </a:rPr>
              <a:t>analyze the key relationships in the data.</a:t>
            </a:r>
          </a:p>
          <a:p>
            <a:r>
              <a:rPr lang="en-US" sz="1400" b="0" i="0">
                <a:effectLst/>
                <a:latin typeface="Sitka Text" pitchFamily="2" charset="0"/>
              </a:rPr>
              <a:t>It's crucial for all income levels to manage credit card debt carefully. High-interest rates on unpaid balances can lead to financial strain, and this is a concern for both higher and lower-income individuals.</a:t>
            </a:r>
            <a:endParaRPr lang="en-US" sz="1400">
              <a:latin typeface="Sitka Text" pitchFamily="2" charset="0"/>
            </a:endParaRPr>
          </a:p>
          <a:p>
            <a:endParaRPr lang="en-IN" sz="1400" dirty="0">
              <a:latin typeface="Sitka Tex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B8C9A8-60C3-8EF1-6CBC-730285BC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71" y="2075689"/>
            <a:ext cx="5165529" cy="40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7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A119-FD43-9DE4-AF50-72D01970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AND ITS ATTRIBUTES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5603A6-CC3A-92D1-E004-B3F26624E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284391"/>
              </p:ext>
            </p:extLst>
          </p:nvPr>
        </p:nvGraphicFramePr>
        <p:xfrm>
          <a:off x="571500" y="3301833"/>
          <a:ext cx="11060112" cy="2940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6704">
                  <a:extLst>
                    <a:ext uri="{9D8B030D-6E8A-4147-A177-3AD203B41FA5}">
                      <a16:colId xmlns:a16="http://schemas.microsoft.com/office/drawing/2014/main" val="2734520157"/>
                    </a:ext>
                  </a:extLst>
                </a:gridCol>
                <a:gridCol w="3686704">
                  <a:extLst>
                    <a:ext uri="{9D8B030D-6E8A-4147-A177-3AD203B41FA5}">
                      <a16:colId xmlns:a16="http://schemas.microsoft.com/office/drawing/2014/main" val="1473430336"/>
                    </a:ext>
                  </a:extLst>
                </a:gridCol>
                <a:gridCol w="3686704">
                  <a:extLst>
                    <a:ext uri="{9D8B030D-6E8A-4147-A177-3AD203B41FA5}">
                      <a16:colId xmlns:a16="http://schemas.microsoft.com/office/drawing/2014/main" val="3843755925"/>
                    </a:ext>
                  </a:extLst>
                </a:gridCol>
              </a:tblGrid>
              <a:tr h="344889">
                <a:tc>
                  <a:txBody>
                    <a:bodyPr/>
                    <a:lstStyle/>
                    <a:p>
                      <a:r>
                        <a:rPr lang="en-IN" sz="1400" baseline="0" dirty="0">
                          <a:latin typeface="Sitka Text" pitchFamily="2" charset="0"/>
                        </a:rPr>
                        <a:t>Categorical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>
                          <a:latin typeface="Sitka Text" pitchFamily="2" charset="0"/>
                        </a:rPr>
                        <a:t>Numerical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>
                          <a:latin typeface="Sitka Text" pitchFamily="2" charset="0"/>
                        </a:rPr>
                        <a:t>Numerical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9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Attrition_Flag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Customer_Age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Avg_Utilization_Ratio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aseline="0" dirty="0">
                          <a:latin typeface="Sitka Text" pitchFamily="2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Dependent_Count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Months_on_book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5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Education_Level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Total_Relationship_Count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>
                          <a:latin typeface="Sitka Text" pitchFamily="2" charset="0"/>
                        </a:rPr>
                        <a:t>Months_Inactive_12_mon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1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Marital_Status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>
                          <a:latin typeface="Sitka Text" pitchFamily="2" charset="0"/>
                        </a:rPr>
                        <a:t>Contacts_Count_12_mon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Credit_Limit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0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Income_Category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Total_Revolving_Bal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Avg_Open_To_Buy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3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Card_Category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>
                          <a:latin typeface="Sitka Text" pitchFamily="2" charset="0"/>
                        </a:rPr>
                        <a:t>Total_Amt_Chng_Q4_Q1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Total_Trans_Amt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4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baseline="0">
                        <a:latin typeface="Sitka Tex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>
                          <a:latin typeface="Sitka Text" pitchFamily="2" charset="0"/>
                        </a:rPr>
                        <a:t>Total_Trans_Ct</a:t>
                      </a:r>
                      <a:endParaRPr lang="en-IN" sz="1400" baseline="0" dirty="0">
                        <a:latin typeface="Sitka Tex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>
                          <a:latin typeface="Sitka Text" pitchFamily="2" charset="0"/>
                        </a:rPr>
                        <a:t>Total_Ct_Chng_Q4_Q1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820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A2942E-8842-3A2D-AA0E-5ACA437B6CBF}"/>
              </a:ext>
            </a:extLst>
          </p:cNvPr>
          <p:cNvSpPr txBox="1">
            <a:spLocks/>
          </p:cNvSpPr>
          <p:nvPr/>
        </p:nvSpPr>
        <p:spPr>
          <a:xfrm>
            <a:off x="560388" y="2112633"/>
            <a:ext cx="11059811" cy="391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itka Text" pitchFamily="2" charset="0"/>
              </a:rPr>
              <a:t>We utilized a dataset containing detailed information on 10,127 clients and their financial interactions consisting of 23 attributes.</a:t>
            </a:r>
          </a:p>
          <a:p>
            <a:r>
              <a:rPr lang="en-US" sz="1400" b="0" i="0" dirty="0">
                <a:effectLst/>
                <a:latin typeface="Sitka Text" pitchFamily="2" charset="0"/>
              </a:rPr>
              <a:t>Demographics, finance, and transactions in this dataset provide a comprehensive view of customer well-being and engagement.</a:t>
            </a:r>
            <a:endParaRPr lang="en-US" sz="1400" dirty="0">
              <a:latin typeface="Sitka Text" pitchFamily="2" charset="0"/>
            </a:endParaRPr>
          </a:p>
          <a:p>
            <a:endParaRPr lang="en-US" sz="1400" dirty="0">
              <a:latin typeface="Söhne"/>
            </a:endParaRPr>
          </a:p>
          <a:p>
            <a:endParaRPr lang="en-US" sz="1400" dirty="0">
              <a:latin typeface="Söhne"/>
            </a:endParaRPr>
          </a:p>
          <a:p>
            <a:endParaRPr lang="en-US" sz="1400" dirty="0">
              <a:latin typeface="Söhne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6814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1AFD0-44F6-E16C-422E-07B41FB6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IN" dirty="0"/>
              <a:t>EDA- Categorical  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graph with a yellow rectangle&#10;&#10;Description automatically generated">
            <a:extLst>
              <a:ext uri="{FF2B5EF4-FFF2-40B4-BE49-F238E27FC236}">
                <a16:creationId xmlns:a16="http://schemas.microsoft.com/office/drawing/2014/main" id="{5E49AE0A-17A4-3322-12C6-ED4E24FC6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63" y="4200059"/>
            <a:ext cx="3735244" cy="1792966"/>
          </a:xfrm>
        </p:spPr>
      </p:pic>
      <p:pic>
        <p:nvPicPr>
          <p:cNvPr id="8" name="Picture 7" descr="A graph showing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26C8BBA-ECC6-31E5-20CA-7C986BDF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94" y="1991868"/>
            <a:ext cx="3399609" cy="4052619"/>
          </a:xfrm>
          <a:prstGeom prst="rect">
            <a:avLst/>
          </a:prstGeom>
        </p:spPr>
      </p:pic>
      <p:pic>
        <p:nvPicPr>
          <p:cNvPr id="11" name="Picture 10" descr="A graph of a graph showing the number of students&#10;&#10;Description automatically generated with medium confidence">
            <a:extLst>
              <a:ext uri="{FF2B5EF4-FFF2-40B4-BE49-F238E27FC236}">
                <a16:creationId xmlns:a16="http://schemas.microsoft.com/office/drawing/2014/main" id="{12E4478B-860D-1E0A-3903-BE9607A43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690" y="3795395"/>
            <a:ext cx="3749343" cy="2414840"/>
          </a:xfrm>
          <a:prstGeom prst="rect">
            <a:avLst/>
          </a:prstGeom>
        </p:spPr>
      </p:pic>
      <p:pic>
        <p:nvPicPr>
          <p:cNvPr id="13" name="Picture 12" descr="A graph of income and expenses&#10;&#10;Description automatically generated with medium confidence">
            <a:extLst>
              <a:ext uri="{FF2B5EF4-FFF2-40B4-BE49-F238E27FC236}">
                <a16:creationId xmlns:a16="http://schemas.microsoft.com/office/drawing/2014/main" id="{FFC631C9-4B86-A83C-A9ED-175AECADE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28" y="1900054"/>
            <a:ext cx="3924890" cy="1677539"/>
          </a:xfrm>
          <a:prstGeom prst="rect">
            <a:avLst/>
          </a:prstGeom>
        </p:spPr>
      </p:pic>
      <p:pic>
        <p:nvPicPr>
          <p:cNvPr id="15" name="Picture 14" descr="A graph with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2AA6F8F6-8535-91E1-33F0-BEB836066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5" y="1991869"/>
            <a:ext cx="3735244" cy="20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4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BD45A-060F-F774-C1ED-6685C86E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IN" dirty="0"/>
              <a:t>EDA-Numerical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2321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a graph showing a number of trans&#10;&#10;Description automatically generated">
            <a:extLst>
              <a:ext uri="{FF2B5EF4-FFF2-40B4-BE49-F238E27FC236}">
                <a16:creationId xmlns:a16="http://schemas.microsoft.com/office/drawing/2014/main" id="{BD518D3C-01B3-994D-54C1-34958ADE4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61" b="2"/>
          <a:stretch/>
        </p:blipFill>
        <p:spPr>
          <a:xfrm>
            <a:off x="4692641" y="857123"/>
            <a:ext cx="3328860" cy="2443019"/>
          </a:xfrm>
          <a:prstGeom prst="rect">
            <a:avLst/>
          </a:prstGeom>
        </p:spPr>
      </p:pic>
      <p:pic>
        <p:nvPicPr>
          <p:cNvPr id="5" name="Content Placeholder 4" descr="A diagram of a customer age&#10;&#10;Description automatically generated">
            <a:extLst>
              <a:ext uri="{FF2B5EF4-FFF2-40B4-BE49-F238E27FC236}">
                <a16:creationId xmlns:a16="http://schemas.microsoft.com/office/drawing/2014/main" id="{5F2080C7-456C-93DF-DE13-31B5A071C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6" r="10415" b="2"/>
          <a:stretch/>
        </p:blipFill>
        <p:spPr>
          <a:xfrm>
            <a:off x="8291638" y="857123"/>
            <a:ext cx="3328860" cy="2443019"/>
          </a:xfrm>
          <a:prstGeom prst="rect">
            <a:avLst/>
          </a:prstGeom>
        </p:spPr>
      </p:pic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61038FD6-06CA-C4BD-C343-62642334CD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05" b="5"/>
          <a:stretch/>
        </p:blipFill>
        <p:spPr>
          <a:xfrm>
            <a:off x="4692641" y="3581063"/>
            <a:ext cx="3328860" cy="2426902"/>
          </a:xfrm>
          <a:prstGeom prst="rect">
            <a:avLst/>
          </a:prstGeom>
        </p:spPr>
      </p:pic>
      <p:pic>
        <p:nvPicPr>
          <p:cNvPr id="8" name="Picture 7" descr="A graph of a credit limit&#10;&#10;Description automatically generated">
            <a:extLst>
              <a:ext uri="{FF2B5EF4-FFF2-40B4-BE49-F238E27FC236}">
                <a16:creationId xmlns:a16="http://schemas.microsoft.com/office/drawing/2014/main" id="{CD50E859-73DD-7963-6598-D4638608DF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05" b="5"/>
          <a:stretch/>
        </p:blipFill>
        <p:spPr>
          <a:xfrm>
            <a:off x="8291638" y="3581063"/>
            <a:ext cx="3328860" cy="242690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8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53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57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59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B0293-32B3-5439-1F89-2B5F4A32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Correlation Analysis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diagram of a bar graph&#10;&#10;Description automatically generated with medium confidence">
            <a:extLst>
              <a:ext uri="{FF2B5EF4-FFF2-40B4-BE49-F238E27FC236}">
                <a16:creationId xmlns:a16="http://schemas.microsoft.com/office/drawing/2014/main" id="{66B7FB82-E199-DD10-EEC7-4E23AC600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934" y="852352"/>
            <a:ext cx="6841683" cy="5148367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5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9" name="Straight Connector 618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1" name="Straight Connector 619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3" name="Straight Connector 619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95" name="Rectangle 6194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9C1D-C44F-941A-E646-C298F54C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46" y="4817294"/>
            <a:ext cx="6857321" cy="1269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Outlier Detection and Removal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FD4A3-2331-78A3-7C46-1C25DD290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8" r="3" b="3"/>
          <a:stretch/>
        </p:blipFill>
        <p:spPr>
          <a:xfrm>
            <a:off x="561819" y="575779"/>
            <a:ext cx="5389457" cy="3780696"/>
          </a:xfrm>
          <a:prstGeom prst="rect">
            <a:avLst/>
          </a:prstGeom>
        </p:spPr>
      </p:pic>
      <p:cxnSp>
        <p:nvCxnSpPr>
          <p:cNvPr id="6197" name="Straight Connector 6196">
            <a:extLst>
              <a:ext uri="{FF2B5EF4-FFF2-40B4-BE49-F238E27FC236}">
                <a16:creationId xmlns:a16="http://schemas.microsoft.com/office/drawing/2014/main" id="{9D5B6F1A-4974-4BCA-8395-D9973EF91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9" name="Straight Connector 6198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1" name="Straight Connector 6200">
            <a:extLst>
              <a:ext uri="{FF2B5EF4-FFF2-40B4-BE49-F238E27FC236}">
                <a16:creationId xmlns:a16="http://schemas.microsoft.com/office/drawing/2014/main" id="{5AADB4C3-95D8-46A5-A7DB-F9BCC920C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04C919-9F9B-9F18-2DD4-1165FA110C75}"/>
              </a:ext>
            </a:extLst>
          </p:cNvPr>
          <p:cNvSpPr txBox="1"/>
          <p:nvPr/>
        </p:nvSpPr>
        <p:spPr>
          <a:xfrm>
            <a:off x="2253814" y="206062"/>
            <a:ext cx="22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Limit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CA291-F292-7E07-8A16-0E2150A8A3B0}"/>
              </a:ext>
            </a:extLst>
          </p:cNvPr>
          <p:cNvSpPr txBox="1"/>
          <p:nvPr/>
        </p:nvSpPr>
        <p:spPr>
          <a:xfrm>
            <a:off x="7734301" y="206062"/>
            <a:ext cx="35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utilization Ratio</a:t>
            </a:r>
          </a:p>
        </p:txBody>
      </p:sp>
      <p:pic>
        <p:nvPicPr>
          <p:cNvPr id="7" name="Picture 6" descr="A group of graphs showing different types of outliers&#10;&#10;Description automatically generated">
            <a:extLst>
              <a:ext uri="{FF2B5EF4-FFF2-40B4-BE49-F238E27FC236}">
                <a16:creationId xmlns:a16="http://schemas.microsoft.com/office/drawing/2014/main" id="{0DEAF6FC-FFF4-59EA-B220-A74AB4818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565509"/>
            <a:ext cx="5981700" cy="37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6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CD85-643F-9877-9C19-A3455EC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 Utilization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749" y="2033319"/>
            <a:ext cx="6071326" cy="38121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39075" y="2152161"/>
            <a:ext cx="54529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Utilization Analysis: How does a client's average utilization ratio relate to their credit limit, and what can be done to encourage responsible credit utilization?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Credit utilization can be increased by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1.Financial Education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2.Clear and Transparent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3.Credit Limit Setting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4.Credit Monitoring and Alerts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5.Responsible Lending Practices</a:t>
            </a:r>
          </a:p>
        </p:txBody>
      </p:sp>
    </p:spTree>
    <p:extLst>
      <p:ext uri="{BB962C8B-B14F-4D97-AF65-F5344CB8AC3E}">
        <p14:creationId xmlns:p14="http://schemas.microsoft.com/office/powerpoint/2010/main" val="305062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16372-9933-2861-3D49-662C6B79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Relationship between Variables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hart of a number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44D93054-F643-C3B0-1851-8A8E85E83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8" b="-2"/>
          <a:stretch/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0877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_2SEEDS">
      <a:dk1>
        <a:srgbClr val="000000"/>
      </a:dk1>
      <a:lt1>
        <a:srgbClr val="FFFFFF"/>
      </a:lt1>
      <a:dk2>
        <a:srgbClr val="1A1D2F"/>
      </a:dk2>
      <a:lt2>
        <a:srgbClr val="F0F3F3"/>
      </a:lt2>
      <a:accent1>
        <a:srgbClr val="C62A26"/>
      </a:accent1>
      <a:accent2>
        <a:srgbClr val="D83877"/>
      </a:accent2>
      <a:accent3>
        <a:srgbClr val="D87E38"/>
      </a:accent3>
      <a:accent4>
        <a:srgbClr val="2680C6"/>
      </a:accent4>
      <a:accent5>
        <a:srgbClr val="384FD8"/>
      </a:accent5>
      <a:accent6>
        <a:srgbClr val="552BC7"/>
      </a:accent6>
      <a:hlink>
        <a:srgbClr val="349A9C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436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Batang</vt:lpstr>
      <vt:lpstr>Aharoni</vt:lpstr>
      <vt:lpstr>Arial</vt:lpstr>
      <vt:lpstr>Avenir Next LT Pro Light</vt:lpstr>
      <vt:lpstr>Sitka Text</vt:lpstr>
      <vt:lpstr>Söhne</vt:lpstr>
      <vt:lpstr>Times New Roman</vt:lpstr>
      <vt:lpstr>AlignmentVTI</vt:lpstr>
      <vt:lpstr>Credit Chronicles</vt:lpstr>
      <vt:lpstr>INTRO</vt:lpstr>
      <vt:lpstr>DATA AND ITS ATTRIBUTES</vt:lpstr>
      <vt:lpstr>EDA- Categorical  </vt:lpstr>
      <vt:lpstr>EDA-Numerical</vt:lpstr>
      <vt:lpstr>Correlation Analysis</vt:lpstr>
      <vt:lpstr>Outlier Detection and Removal</vt:lpstr>
      <vt:lpstr>Credit Utilization Analysis</vt:lpstr>
      <vt:lpstr>Relationship between Variables</vt:lpstr>
      <vt:lpstr>Income Category and Churn</vt:lpstr>
      <vt:lpstr>Credit Utilization Across Gender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Chronicles</dc:title>
  <dc:creator>THOTAKURA, TULASI</dc:creator>
  <cp:lastModifiedBy>Paila, Saikrishna</cp:lastModifiedBy>
  <cp:revision>13</cp:revision>
  <dcterms:created xsi:type="dcterms:W3CDTF">2023-10-19T04:57:40Z</dcterms:created>
  <dcterms:modified xsi:type="dcterms:W3CDTF">2023-10-20T00:12:12Z</dcterms:modified>
</cp:coreProperties>
</file>