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" charset="1" panose="00000500000000000000"/>
      <p:regular r:id="rId10"/>
    </p:embeddedFont>
    <p:embeddedFont>
      <p:font typeface="Nunito Bold" charset="1" panose="00000800000000000000"/>
      <p:regular r:id="rId11"/>
    </p:embeddedFont>
    <p:embeddedFont>
      <p:font typeface="Nunito Bold Italics" charset="1" panose="00000000000000000000"/>
      <p:regular r:id="rId12"/>
    </p:embeddedFont>
    <p:embeddedFont>
      <p:font typeface="Nunito Light" charset="1" panose="00000400000000000000"/>
      <p:regular r:id="rId13"/>
    </p:embeddedFont>
    <p:embeddedFont>
      <p:font typeface="Nunito Heavy" charset="1" panose="00000000000000000000"/>
      <p:regular r:id="rId14"/>
    </p:embeddedFont>
    <p:embeddedFont>
      <p:font typeface="Nunito Heavy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44363" y="7361878"/>
            <a:ext cx="758938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213603" y="3237553"/>
            <a:ext cx="5250905" cy="4114800"/>
          </a:xfrm>
          <a:custGeom>
            <a:avLst/>
            <a:gdLst/>
            <a:ahLst/>
            <a:cxnLst/>
            <a:rect r="r" b="b" t="t" l="l"/>
            <a:pathLst>
              <a:path h="4114800" w="5250905">
                <a:moveTo>
                  <a:pt x="0" y="0"/>
                </a:moveTo>
                <a:lnTo>
                  <a:pt x="5250905" y="0"/>
                </a:lnTo>
                <a:lnTo>
                  <a:pt x="5250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96835" y="3237553"/>
            <a:ext cx="9105205" cy="4916426"/>
            <a:chOff x="0" y="0"/>
            <a:chExt cx="12140273" cy="655523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3350"/>
              <a:ext cx="12140273" cy="5310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 spc="-140">
                  <a:solidFill>
                    <a:srgbClr val="243762"/>
                  </a:solidFill>
                  <a:latin typeface="Nunito Bold"/>
                </a:rPr>
                <a:t>Credit Chronicles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857159"/>
              <a:ext cx="1214027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0"/>
          <a:ext cx="18288000" cy="10287000"/>
        </p:xfrm>
        <a:graphic>
          <a:graphicData uri="http://schemas.openxmlformats.org/drawingml/2006/table">
            <a:tbl>
              <a:tblPr/>
              <a:tblGrid>
                <a:gridCol w="1282101"/>
                <a:gridCol w="7861899"/>
                <a:gridCol w="1336295"/>
                <a:gridCol w="7807705"/>
              </a:tblGrid>
              <a:tr h="28666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3884FD"/>
                          </a:solidFill>
                          <a:latin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47625" marR="47625" marT="47625" marB="47625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3884FD"/>
                          </a:solidFill>
                          <a:latin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47625" marR="47625" marT="47625" marB="47625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43762"/>
                          </a:solidFill>
                          <a:latin typeface="Nunito"/>
                        </a:rPr>
                        <a:t>Indicates the overall correctness of the model's predictions.</a:t>
                      </a:r>
                      <a:endParaRPr lang="en-US" sz="1100"/>
                    </a:p>
                  </a:txBody>
                  <a:tcPr marL="47625" marR="47625" marT="47625" marB="47625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43762"/>
                          </a:solidFill>
                          <a:latin typeface="Nunito"/>
                        </a:rPr>
                        <a:t>The ability to capture actual positive cases.</a:t>
                      </a:r>
                      <a:endParaRPr lang="en-US" sz="1100"/>
                    </a:p>
                  </a:txBody>
                  <a:tcPr marL="47625" marR="47625" marT="47625" marB="47625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3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3884FD"/>
                          </a:solidFill>
                          <a:latin typeface="Nunito Bold"/>
                        </a:rPr>
                        <a:t>Precision</a:t>
                      </a:r>
                      <a:r>
                        <a:rPr lang="en-US" sz="3200">
                          <a:solidFill>
                            <a:srgbClr val="3884FD"/>
                          </a:solidFill>
                          <a:latin typeface="Nunito"/>
                        </a:rPr>
                        <a:t> </a:t>
                      </a:r>
                      <a:endParaRPr lang="en-US" sz="1100"/>
                    </a:p>
                  </a:txBody>
                  <a:tcPr marL="47625" marR="47625" marT="47625" marB="47625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b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3884FD"/>
                          </a:solidFill>
                          <a:latin typeface="Nunito Bold"/>
                        </a:rPr>
                        <a:t>F1 score</a:t>
                      </a:r>
                      <a:endParaRPr lang="en-US" sz="1100"/>
                    </a:p>
                  </a:txBody>
                  <a:tcPr marL="47625" marR="47625" marT="47625" marB="47625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43762"/>
                          </a:solidFill>
                          <a:latin typeface="Nunito"/>
                        </a:rPr>
                        <a:t>The accuracy of the positive predictions.</a:t>
                      </a:r>
                      <a:endParaRPr lang="en-US" sz="1100"/>
                    </a:p>
                  </a:txBody>
                  <a:tcPr marL="47625" marR="47625" marT="47625" marB="47625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43762"/>
                          </a:solidFill>
                          <a:latin typeface="Nunito"/>
                        </a:rPr>
                        <a:t>A balance between precision and recall.</a:t>
                      </a:r>
                      <a:endParaRPr lang="en-US" sz="1100"/>
                    </a:p>
                  </a:txBody>
                  <a:tcPr marL="47625" marR="47625" marT="47625" marB="47625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282101" y="925317"/>
            <a:ext cx="915398" cy="915398"/>
            <a:chOff x="0" y="0"/>
            <a:chExt cx="1220531" cy="12205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39679" y="248316"/>
              <a:ext cx="941174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Nunito Bold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480295" y="925317"/>
            <a:ext cx="915398" cy="915398"/>
            <a:chOff x="0" y="0"/>
            <a:chExt cx="1220531" cy="122053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9679" y="248316"/>
              <a:ext cx="941174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Nunito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09700" y="6050736"/>
            <a:ext cx="915398" cy="915398"/>
            <a:chOff x="0" y="0"/>
            <a:chExt cx="1220531" cy="122053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9679" y="248316"/>
              <a:ext cx="941174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Nunito Bold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85058" y="6050736"/>
            <a:ext cx="915398" cy="915398"/>
            <a:chOff x="0" y="0"/>
            <a:chExt cx="1220531" cy="122053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20531" cy="1220531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884FD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39679" y="248316"/>
              <a:ext cx="941174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Nunito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3250" y="2826047"/>
            <a:ext cx="9434750" cy="7460953"/>
          </a:xfrm>
          <a:custGeom>
            <a:avLst/>
            <a:gdLst/>
            <a:ahLst/>
            <a:cxnLst/>
            <a:rect r="r" b="b" t="t" l="l"/>
            <a:pathLst>
              <a:path h="7460953" w="9434750">
                <a:moveTo>
                  <a:pt x="0" y="0"/>
                </a:moveTo>
                <a:lnTo>
                  <a:pt x="9434750" y="0"/>
                </a:lnTo>
                <a:lnTo>
                  <a:pt x="9434750" y="7460953"/>
                </a:lnTo>
                <a:lnTo>
                  <a:pt x="0" y="7460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741" y="857562"/>
            <a:ext cx="13275374" cy="1336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7"/>
              </a:lnSpc>
            </a:pPr>
            <a:r>
              <a:rPr lang="en-US" sz="9406" spc="-94">
                <a:solidFill>
                  <a:srgbClr val="243762"/>
                </a:solidFill>
                <a:latin typeface="Nunito Bold"/>
              </a:rPr>
              <a:t>Logistic Regression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5741" y="2835572"/>
            <a:ext cx="384661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3884FD"/>
                </a:solidFill>
                <a:latin typeface="Nunito Bold"/>
              </a:rPr>
              <a:t>Confusion Matrix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2959" y="3593656"/>
            <a:ext cx="7693854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243762"/>
                </a:solidFill>
                <a:latin typeface="Nunito"/>
              </a:rPr>
              <a:t>Model is effective in correctly predicting both positive (customer leaves) and negative (customer stays) cases. </a:t>
            </a: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88570" y="3679755"/>
            <a:ext cx="10699430" cy="6607245"/>
          </a:xfrm>
          <a:custGeom>
            <a:avLst/>
            <a:gdLst/>
            <a:ahLst/>
            <a:cxnLst/>
            <a:rect r="r" b="b" t="t" l="l"/>
            <a:pathLst>
              <a:path h="6607245" w="10699430">
                <a:moveTo>
                  <a:pt x="0" y="0"/>
                </a:moveTo>
                <a:lnTo>
                  <a:pt x="10699430" y="0"/>
                </a:lnTo>
                <a:lnTo>
                  <a:pt x="10699430" y="6607245"/>
                </a:lnTo>
                <a:lnTo>
                  <a:pt x="0" y="6607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6821" y="723431"/>
            <a:ext cx="11909585" cy="141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9"/>
              </a:lnSpc>
            </a:pPr>
            <a:r>
              <a:rPr lang="en-US" sz="9899" spc="-98">
                <a:solidFill>
                  <a:srgbClr val="3884FD"/>
                </a:solidFill>
                <a:latin typeface="Nunito Bold"/>
              </a:rPr>
              <a:t>ROC Curve of LR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8742" y="4718967"/>
            <a:ext cx="7107949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Nunito"/>
              </a:rPr>
              <a:t>The ROC curve suggests a strong performance of the LR, with a high true positive rate and a low false positive rate. The curve indicates a significant area under the curve (AUC), demonstrating the model's good discriminative ability between the two classes.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855075"/>
            <a:ext cx="7589385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3872" y="3953440"/>
            <a:ext cx="4831315" cy="5090466"/>
          </a:xfrm>
          <a:custGeom>
            <a:avLst/>
            <a:gdLst/>
            <a:ahLst/>
            <a:cxnLst/>
            <a:rect r="r" b="b" t="t" l="l"/>
            <a:pathLst>
              <a:path h="5090466" w="4831315">
                <a:moveTo>
                  <a:pt x="0" y="0"/>
                </a:moveTo>
                <a:lnTo>
                  <a:pt x="4831315" y="0"/>
                </a:lnTo>
                <a:lnTo>
                  <a:pt x="4831315" y="5090466"/>
                </a:lnTo>
                <a:lnTo>
                  <a:pt x="0" y="5090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58076" y="5068027"/>
            <a:ext cx="9329924" cy="5218973"/>
          </a:xfrm>
          <a:custGeom>
            <a:avLst/>
            <a:gdLst/>
            <a:ahLst/>
            <a:cxnLst/>
            <a:rect r="r" b="b" t="t" l="l"/>
            <a:pathLst>
              <a:path h="5218973" w="9329924">
                <a:moveTo>
                  <a:pt x="0" y="0"/>
                </a:moveTo>
                <a:lnTo>
                  <a:pt x="9329924" y="0"/>
                </a:lnTo>
                <a:lnTo>
                  <a:pt x="9329924" y="5218973"/>
                </a:lnTo>
                <a:lnTo>
                  <a:pt x="0" y="5218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61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1568" y="887537"/>
            <a:ext cx="9731013" cy="141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9"/>
              </a:lnSpc>
            </a:pPr>
            <a:r>
              <a:rPr lang="en-US" sz="9899" spc="-98">
                <a:solidFill>
                  <a:srgbClr val="19274F"/>
                </a:solidFill>
                <a:latin typeface="Nunito Bold"/>
              </a:rPr>
              <a:t>Decision Tree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3880" y="2299138"/>
            <a:ext cx="794542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884FD"/>
                </a:solidFill>
                <a:latin typeface="Nunito Bold"/>
              </a:rPr>
              <a:t>They make decisions by recursively splitting the dataset into subsets based on the most significant attribute.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54001" y="4248289"/>
            <a:ext cx="10733999" cy="6038711"/>
          </a:xfrm>
          <a:custGeom>
            <a:avLst/>
            <a:gdLst/>
            <a:ahLst/>
            <a:cxnLst/>
            <a:rect r="r" b="b" t="t" l="l"/>
            <a:pathLst>
              <a:path h="6038711" w="10733999">
                <a:moveTo>
                  <a:pt x="0" y="0"/>
                </a:moveTo>
                <a:lnTo>
                  <a:pt x="10733999" y="0"/>
                </a:lnTo>
                <a:lnTo>
                  <a:pt x="10733999" y="6038711"/>
                </a:lnTo>
                <a:lnTo>
                  <a:pt x="0" y="6038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3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414136"/>
            <a:ext cx="5221497" cy="5221497"/>
          </a:xfrm>
          <a:custGeom>
            <a:avLst/>
            <a:gdLst/>
            <a:ahLst/>
            <a:cxnLst/>
            <a:rect r="r" b="b" t="t" l="l"/>
            <a:pathLst>
              <a:path h="5221497" w="5221497">
                <a:moveTo>
                  <a:pt x="0" y="0"/>
                </a:moveTo>
                <a:lnTo>
                  <a:pt x="5221497" y="0"/>
                </a:lnTo>
                <a:lnTo>
                  <a:pt x="5221497" y="5221497"/>
                </a:lnTo>
                <a:lnTo>
                  <a:pt x="0" y="522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3003" y="482144"/>
            <a:ext cx="8862417" cy="169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sz="9899">
                <a:solidFill>
                  <a:srgbClr val="3884FD"/>
                </a:solidFill>
                <a:latin typeface="Nunito Bold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3003" y="2482376"/>
            <a:ext cx="1689672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43762"/>
                </a:solidFill>
                <a:latin typeface="Nunito Bold"/>
              </a:rPr>
              <a:t>Random Forest is an ensemble learning method that builds multiple decision trees during training.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1182" y="3599135"/>
            <a:ext cx="10836818" cy="6687865"/>
          </a:xfrm>
          <a:custGeom>
            <a:avLst/>
            <a:gdLst/>
            <a:ahLst/>
            <a:cxnLst/>
            <a:rect r="r" b="b" t="t" l="l"/>
            <a:pathLst>
              <a:path h="6687865" w="10836818">
                <a:moveTo>
                  <a:pt x="0" y="0"/>
                </a:moveTo>
                <a:lnTo>
                  <a:pt x="10836818" y="0"/>
                </a:lnTo>
                <a:lnTo>
                  <a:pt x="10836818" y="6687865"/>
                </a:lnTo>
                <a:lnTo>
                  <a:pt x="0" y="6687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4007" y="381392"/>
            <a:ext cx="16230600" cy="2523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35"/>
              </a:lnSpc>
            </a:pPr>
            <a:r>
              <a:rPr lang="en-US" sz="8941" spc="-89">
                <a:solidFill>
                  <a:srgbClr val="243762"/>
                </a:solidFill>
                <a:latin typeface="Nunito Bold"/>
              </a:rPr>
              <a:t>Comparative Analysis of Model Accuracies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9814" y="5153025"/>
            <a:ext cx="6783003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3884FD"/>
                </a:solidFill>
                <a:latin typeface="Nunito Bold"/>
              </a:rPr>
              <a:t>Random Forest outperforms other models, exhibiting the highest overall accuracy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138032"/>
            <a:ext cx="16230600" cy="5640134"/>
          </a:xfrm>
          <a:custGeom>
            <a:avLst/>
            <a:gdLst/>
            <a:ahLst/>
            <a:cxnLst/>
            <a:rect r="r" b="b" t="t" l="l"/>
            <a:pathLst>
              <a:path h="5640134" w="16230600">
                <a:moveTo>
                  <a:pt x="0" y="0"/>
                </a:moveTo>
                <a:lnTo>
                  <a:pt x="16230600" y="0"/>
                </a:lnTo>
                <a:lnTo>
                  <a:pt x="16230600" y="5640134"/>
                </a:lnTo>
                <a:lnTo>
                  <a:pt x="0" y="5640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50776" y="874667"/>
            <a:ext cx="7315200" cy="3431494"/>
          </a:xfrm>
          <a:custGeom>
            <a:avLst/>
            <a:gdLst/>
            <a:ahLst/>
            <a:cxnLst/>
            <a:rect r="r" b="b" t="t" l="l"/>
            <a:pathLst>
              <a:path h="3431494" w="7315200">
                <a:moveTo>
                  <a:pt x="0" y="0"/>
                </a:moveTo>
                <a:lnTo>
                  <a:pt x="7315200" y="0"/>
                </a:lnTo>
                <a:lnTo>
                  <a:pt x="7315200" y="3431494"/>
                </a:lnTo>
                <a:lnTo>
                  <a:pt x="0" y="3431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09183" y="1427210"/>
            <a:ext cx="5322024" cy="2878951"/>
            <a:chOff x="0" y="0"/>
            <a:chExt cx="7096032" cy="383860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7101948" cy="2892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Logistic </a:t>
              </a:r>
            </a:p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Regression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13621"/>
              <a:ext cx="6461788" cy="62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28044" y="3252196"/>
            <a:ext cx="5322024" cy="2878951"/>
            <a:chOff x="0" y="0"/>
            <a:chExt cx="7096032" cy="38386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200"/>
              <a:ext cx="7101948" cy="2892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Random</a:t>
              </a:r>
            </a:p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Forest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213621"/>
              <a:ext cx="6461788" cy="62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965976" y="3909528"/>
            <a:ext cx="5322024" cy="2878951"/>
            <a:chOff x="0" y="0"/>
            <a:chExt cx="7096032" cy="383860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6200"/>
              <a:ext cx="7101948" cy="2892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Decision</a:t>
              </a:r>
            </a:p>
            <a:p>
              <a:pPr>
                <a:lnSpc>
                  <a:spcPts val="8422"/>
                </a:lnSpc>
              </a:pPr>
              <a:r>
                <a:rPr lang="en-US" sz="7656" spc="-76">
                  <a:solidFill>
                    <a:srgbClr val="3884FD"/>
                  </a:solidFill>
                  <a:latin typeface="Nunito Bold"/>
                </a:rPr>
                <a:t>Tree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213621"/>
              <a:ext cx="6461788" cy="62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3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6633" y="1028700"/>
            <a:ext cx="11714733" cy="8229600"/>
          </a:xfrm>
          <a:custGeom>
            <a:avLst/>
            <a:gdLst/>
            <a:ahLst/>
            <a:cxnLst/>
            <a:rect r="r" b="b" t="t" l="l"/>
            <a:pathLst>
              <a:path h="8229600" w="11714733">
                <a:moveTo>
                  <a:pt x="0" y="0"/>
                </a:moveTo>
                <a:lnTo>
                  <a:pt x="11714734" y="0"/>
                </a:lnTo>
                <a:lnTo>
                  <a:pt x="1171473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72464" y="4109100"/>
            <a:ext cx="7547223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  <a:spcBef>
                <a:spcPct val="0"/>
              </a:spcBef>
            </a:pPr>
            <a:r>
              <a:rPr lang="en-US" sz="9499">
                <a:solidFill>
                  <a:srgbClr val="FFFFFF"/>
                </a:solidFill>
                <a:latin typeface="Nunito Bold"/>
              </a:rPr>
              <a:t>QUESTIONS?</a:t>
            </a:r>
          </a:p>
        </p:txBody>
      </p:sp>
      <p:sp>
        <p:nvSpPr>
          <p:cNvPr name="TextBox 4" id="4"/>
          <p:cNvSpPr txBox="true"/>
          <p:nvPr/>
        </p:nvSpPr>
        <p:spPr>
          <a:xfrm rot="-749798">
            <a:off x="7521532" y="2190721"/>
            <a:ext cx="465063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Nunit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9896" y="3086100"/>
            <a:ext cx="3748209" cy="4114800"/>
          </a:xfrm>
          <a:custGeom>
            <a:avLst/>
            <a:gdLst/>
            <a:ahLst/>
            <a:cxnLst/>
            <a:rect r="r" b="b" t="t" l="l"/>
            <a:pathLst>
              <a:path h="4114800" w="3748209">
                <a:moveTo>
                  <a:pt x="0" y="0"/>
                </a:moveTo>
                <a:lnTo>
                  <a:pt x="3748208" y="0"/>
                </a:lnTo>
                <a:lnTo>
                  <a:pt x="3748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33508" y="3086100"/>
            <a:ext cx="3748209" cy="4114800"/>
          </a:xfrm>
          <a:custGeom>
            <a:avLst/>
            <a:gdLst/>
            <a:ahLst/>
            <a:cxnLst/>
            <a:rect r="r" b="b" t="t" l="l"/>
            <a:pathLst>
              <a:path h="4114800" w="3748209">
                <a:moveTo>
                  <a:pt x="0" y="0"/>
                </a:moveTo>
                <a:lnTo>
                  <a:pt x="3748209" y="0"/>
                </a:lnTo>
                <a:lnTo>
                  <a:pt x="3748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8485" y="3086100"/>
            <a:ext cx="3748209" cy="4114800"/>
          </a:xfrm>
          <a:custGeom>
            <a:avLst/>
            <a:gdLst/>
            <a:ahLst/>
            <a:cxnLst/>
            <a:rect r="r" b="b" t="t" l="l"/>
            <a:pathLst>
              <a:path h="4114800" w="3748209">
                <a:moveTo>
                  <a:pt x="0" y="0"/>
                </a:moveTo>
                <a:lnTo>
                  <a:pt x="3748209" y="0"/>
                </a:lnTo>
                <a:lnTo>
                  <a:pt x="3748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11973" y="456731"/>
            <a:ext cx="82640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9274F"/>
                </a:solidFill>
                <a:latin typeface="Nunito Bold"/>
              </a:rPr>
              <a:t>Team 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01058" y="7518200"/>
            <a:ext cx="22430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274F"/>
                </a:solidFill>
                <a:latin typeface="Nunito Bold"/>
              </a:rPr>
              <a:t>Sai Krishna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2468" y="7612815"/>
            <a:ext cx="224306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19274F"/>
                </a:solidFill>
                <a:latin typeface="Nunito Bold"/>
              </a:rPr>
              <a:t>Tulasi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86081" y="7584875"/>
            <a:ext cx="2243063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19274F"/>
                </a:solidFill>
                <a:latin typeface="Nunito Bold"/>
              </a:rPr>
              <a:t>Gourab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370464" y="6044362"/>
            <a:ext cx="8467172" cy="0"/>
          </a:xfrm>
          <a:prstGeom prst="line">
            <a:avLst/>
          </a:prstGeom>
          <a:ln cap="flat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2599287" y="1815538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>
            <a:off x="12105390" y="2949151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2608812" y="4222424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12105390" y="5653188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2599287" y="6631238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066644"/>
            <a:ext cx="4826745" cy="4114800"/>
          </a:xfrm>
          <a:custGeom>
            <a:avLst/>
            <a:gdLst/>
            <a:ahLst/>
            <a:cxnLst/>
            <a:rect r="r" b="b" t="t" l="l"/>
            <a:pathLst>
              <a:path h="4114800" w="4826745">
                <a:moveTo>
                  <a:pt x="0" y="0"/>
                </a:moveTo>
                <a:lnTo>
                  <a:pt x="4826745" y="0"/>
                </a:lnTo>
                <a:lnTo>
                  <a:pt x="48267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04234" y="7356874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Relationship between Variables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3598" y="1341306"/>
            <a:ext cx="349818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243762"/>
                </a:solidFill>
                <a:latin typeface="Nunito Bold"/>
              </a:rPr>
              <a:t>Overview of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30467" y="2958676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EDA- Categorical &amp; Numerical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93598" y="3738666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243762"/>
                </a:solidFill>
                <a:latin typeface="Nunito Bold"/>
              </a:rPr>
              <a:t>Correlation Analysis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70749" y="437057"/>
            <a:ext cx="6967170" cy="2766487"/>
            <a:chOff x="0" y="0"/>
            <a:chExt cx="9289560" cy="368864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5250"/>
              <a:ext cx="9289560" cy="1913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86"/>
                </a:lnSpc>
              </a:pPr>
              <a:r>
                <a:rPr lang="en-US" sz="9896" spc="-98">
                  <a:solidFill>
                    <a:srgbClr val="3884FD"/>
                  </a:solidFill>
                  <a:latin typeface="Nunito Bold"/>
                </a:rPr>
                <a:t>Recap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866223"/>
              <a:ext cx="8638953" cy="822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206150" y="6389359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Credit Utilization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04234" y="5421844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Outlier Detection and Removal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-40359" y="8181444"/>
            <a:ext cx="5412234" cy="9525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2105390" y="7688162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3206150" y="8532664"/>
            <a:ext cx="4618506" cy="145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Churn (chi square) &amp; Credit Utilization Across Gender (T-test)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2599287" y="8795149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370464" y="6044362"/>
            <a:ext cx="8467172" cy="0"/>
          </a:xfrm>
          <a:prstGeom prst="line">
            <a:avLst/>
          </a:prstGeom>
          <a:ln cap="flat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2599287" y="1815538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>
            <a:off x="12105390" y="2949151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2608812" y="4222424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12105390" y="5653188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2599287" y="6631238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 flipV="true">
            <a:off x="17" y="8804674"/>
            <a:ext cx="5412234" cy="9525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2105390" y="7688162"/>
            <a:ext cx="49389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599287" y="8795149"/>
            <a:ext cx="484372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3024601"/>
            <a:ext cx="3838934" cy="5762002"/>
          </a:xfrm>
          <a:custGeom>
            <a:avLst/>
            <a:gdLst/>
            <a:ahLst/>
            <a:cxnLst/>
            <a:rect r="r" b="b" t="t" l="l"/>
            <a:pathLst>
              <a:path h="5762002" w="3838934">
                <a:moveTo>
                  <a:pt x="0" y="0"/>
                </a:moveTo>
                <a:lnTo>
                  <a:pt x="3838934" y="0"/>
                </a:lnTo>
                <a:lnTo>
                  <a:pt x="3838934" y="5762002"/>
                </a:lnTo>
                <a:lnTo>
                  <a:pt x="0" y="5762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04234" y="7356874"/>
            <a:ext cx="3498188" cy="48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ROC &amp; AUC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3598" y="1341306"/>
            <a:ext cx="368790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243762"/>
                </a:solidFill>
                <a:latin typeface="Nunito Bold"/>
              </a:rPr>
              <a:t> Identification of Targeted Variable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30467" y="2958676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Attrition  Realtionships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93598" y="3738666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243762"/>
                </a:solidFill>
                <a:latin typeface="Nunito Bold"/>
              </a:rPr>
              <a:t>Splitting the Dataset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70749" y="437057"/>
            <a:ext cx="7492969" cy="2766487"/>
            <a:chOff x="0" y="0"/>
            <a:chExt cx="9990625" cy="368864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95250"/>
              <a:ext cx="9990625" cy="1913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86"/>
                </a:lnSpc>
              </a:pPr>
              <a:r>
                <a:rPr lang="en-US" sz="9896" spc="-98">
                  <a:solidFill>
                    <a:srgbClr val="3884FD"/>
                  </a:solidFill>
                  <a:latin typeface="Nunito Bold"/>
                </a:rPr>
                <a:t>Project Flow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866223"/>
              <a:ext cx="9290918" cy="822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206150" y="6389359"/>
            <a:ext cx="1936542" cy="48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Modelling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04234" y="5421844"/>
            <a:ext cx="3498188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Training and Testing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33439" y="8559042"/>
            <a:ext cx="4618506" cy="96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>
                <a:solidFill>
                  <a:srgbClr val="243762"/>
                </a:solidFill>
                <a:latin typeface="Nunito Bold"/>
              </a:rPr>
              <a:t>Comparison of Model Accuracy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833245"/>
            <a:ext cx="9144000" cy="5643154"/>
          </a:xfrm>
          <a:custGeom>
            <a:avLst/>
            <a:gdLst/>
            <a:ahLst/>
            <a:cxnLst/>
            <a:rect r="r" b="b" t="t" l="l"/>
            <a:pathLst>
              <a:path h="5643154" w="9144000">
                <a:moveTo>
                  <a:pt x="0" y="0"/>
                </a:moveTo>
                <a:lnTo>
                  <a:pt x="9144000" y="0"/>
                </a:lnTo>
                <a:lnTo>
                  <a:pt x="9144000" y="5643154"/>
                </a:lnTo>
                <a:lnTo>
                  <a:pt x="0" y="5643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833245"/>
            <a:ext cx="9144000" cy="5643154"/>
          </a:xfrm>
          <a:custGeom>
            <a:avLst/>
            <a:gdLst/>
            <a:ahLst/>
            <a:cxnLst/>
            <a:rect r="r" b="b" t="t" l="l"/>
            <a:pathLst>
              <a:path h="5643154" w="9144000">
                <a:moveTo>
                  <a:pt x="0" y="0"/>
                </a:moveTo>
                <a:lnTo>
                  <a:pt x="9144000" y="0"/>
                </a:lnTo>
                <a:lnTo>
                  <a:pt x="9144000" y="5643154"/>
                </a:lnTo>
                <a:lnTo>
                  <a:pt x="0" y="5643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9650" y="1177819"/>
            <a:ext cx="13752025" cy="2015045"/>
            <a:chOff x="0" y="0"/>
            <a:chExt cx="18336034" cy="26867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8336034" cy="1633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243762"/>
                  </a:solidFill>
                  <a:latin typeface="Nunito Bold"/>
                </a:rPr>
                <a:t>Analysis of Attrition Flag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88650"/>
              <a:ext cx="16485577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37261" y="9015412"/>
            <a:ext cx="374042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884FD"/>
                </a:solidFill>
                <a:latin typeface="Nunito Bold"/>
              </a:rPr>
              <a:t>Attrition by Gender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16940" y="9015412"/>
            <a:ext cx="519812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884FD"/>
                </a:solidFill>
                <a:latin typeface="Nunito Bold"/>
              </a:rPr>
              <a:t>Attrition by Card Category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9963" y="2223006"/>
            <a:ext cx="13066656" cy="8063994"/>
          </a:xfrm>
          <a:custGeom>
            <a:avLst/>
            <a:gdLst/>
            <a:ahLst/>
            <a:cxnLst/>
            <a:rect r="r" b="b" t="t" l="l"/>
            <a:pathLst>
              <a:path h="8063994" w="13066656">
                <a:moveTo>
                  <a:pt x="0" y="0"/>
                </a:moveTo>
                <a:lnTo>
                  <a:pt x="13066656" y="0"/>
                </a:lnTo>
                <a:lnTo>
                  <a:pt x="13066656" y="8063994"/>
                </a:lnTo>
                <a:lnTo>
                  <a:pt x="0" y="8063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480" y="361950"/>
            <a:ext cx="15695167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243762"/>
                </a:solidFill>
                <a:latin typeface="Nunito Bold"/>
              </a:rPr>
              <a:t> Attrition by Income Category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84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7994297"/>
            <a:ext cx="9474296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156685" y="1655114"/>
            <a:ext cx="6089156" cy="5845589"/>
          </a:xfrm>
          <a:custGeom>
            <a:avLst/>
            <a:gdLst/>
            <a:ahLst/>
            <a:cxnLst/>
            <a:rect r="r" b="b" t="t" l="l"/>
            <a:pathLst>
              <a:path h="5845589" w="6089156">
                <a:moveTo>
                  <a:pt x="0" y="0"/>
                </a:moveTo>
                <a:lnTo>
                  <a:pt x="6089156" y="0"/>
                </a:lnTo>
                <a:lnTo>
                  <a:pt x="6089156" y="5845589"/>
                </a:lnTo>
                <a:lnTo>
                  <a:pt x="0" y="5845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43830" y="2890996"/>
            <a:ext cx="5031416" cy="4505008"/>
            <a:chOff x="0" y="0"/>
            <a:chExt cx="6708554" cy="60066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00"/>
              <a:ext cx="6220805" cy="2196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Nunito"/>
                </a:rPr>
                <a:t>We achieved to split the dataset in the ratio of 80:20 for modelling.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5725"/>
              <a:ext cx="6708554" cy="320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FFFFFF"/>
                  </a:solidFill>
                  <a:latin typeface="Nunito Bold"/>
                </a:rPr>
                <a:t>Testing &amp; Training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427073" y="9258300"/>
            <a:ext cx="5832227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09650" y="2977797"/>
          <a:ext cx="9000657" cy="7034404"/>
        </p:xfrm>
        <a:graphic>
          <a:graphicData uri="http://schemas.openxmlformats.org/drawingml/2006/table">
            <a:tbl>
              <a:tblPr/>
              <a:tblGrid>
                <a:gridCol w="1302686"/>
                <a:gridCol w="7697972"/>
              </a:tblGrid>
              <a:tr h="6667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01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Logistic Regression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5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sz="2399">
                          <a:solidFill>
                            <a:srgbClr val="243762"/>
                          </a:solidFill>
                          <a:latin typeface="Nunito"/>
                        </a:rPr>
                        <a:t>Predicts the probability of a binary outcome by fitting data to a logistic curve.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4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02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7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sz="2399">
                          <a:solidFill>
                            <a:srgbClr val="243762"/>
                          </a:solidFill>
                          <a:latin typeface="Nunito"/>
                        </a:rPr>
                        <a:t>Makes sequential decisions based on data features to predict outcomes by creating a tree-like structure.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03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884FD"/>
                          </a:solidFill>
                          <a:latin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sz="2399">
                          <a:solidFill>
                            <a:srgbClr val="243762"/>
                          </a:solidFill>
                          <a:latin typeface="Nunito"/>
                        </a:rPr>
                        <a:t>Uses multiple decision trees to make more accurate predictions in classification and regression tasks by aggregating their outputs.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530848" y="3653163"/>
            <a:ext cx="7363070" cy="5605137"/>
          </a:xfrm>
          <a:custGeom>
            <a:avLst/>
            <a:gdLst/>
            <a:ahLst/>
            <a:cxnLst/>
            <a:rect r="r" b="b" t="t" l="l"/>
            <a:pathLst>
              <a:path h="5605137" w="7363070">
                <a:moveTo>
                  <a:pt x="0" y="0"/>
                </a:moveTo>
                <a:lnTo>
                  <a:pt x="7363070" y="0"/>
                </a:lnTo>
                <a:lnTo>
                  <a:pt x="7363070" y="5605137"/>
                </a:lnTo>
                <a:lnTo>
                  <a:pt x="0" y="5605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9650" y="840386"/>
            <a:ext cx="14779767" cy="120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243762"/>
                </a:solidFill>
                <a:latin typeface="Nunito Bold"/>
              </a:rPr>
              <a:t>It's time to do Modelling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84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22874" y="1769291"/>
            <a:ext cx="6636426" cy="279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9"/>
              </a:lnSpc>
            </a:pPr>
            <a:r>
              <a:rPr lang="en-US" sz="9899" spc="-98">
                <a:solidFill>
                  <a:srgbClr val="FFFFFF"/>
                </a:solidFill>
                <a:latin typeface="Nunito Bold"/>
              </a:rPr>
              <a:t>Evaluating Metrics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118029"/>
            <a:ext cx="9594174" cy="6140271"/>
          </a:xfrm>
          <a:custGeom>
            <a:avLst/>
            <a:gdLst/>
            <a:ahLst/>
            <a:cxnLst/>
            <a:rect r="r" b="b" t="t" l="l"/>
            <a:pathLst>
              <a:path h="6140271" w="9594174">
                <a:moveTo>
                  <a:pt x="0" y="0"/>
                </a:moveTo>
                <a:lnTo>
                  <a:pt x="9594174" y="0"/>
                </a:lnTo>
                <a:lnTo>
                  <a:pt x="9594174" y="6140271"/>
                </a:lnTo>
                <a:lnTo>
                  <a:pt x="0" y="6140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DAF2RhGp67o</dc:identifier>
  <dcterms:modified xsi:type="dcterms:W3CDTF">2011-08-01T06:04:30Z</dcterms:modified>
  <cp:revision>1</cp:revision>
  <dc:title>C</dc:title>
</cp:coreProperties>
</file>