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2"/>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14" name="Google Shape;14;p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11"/>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11"/>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11"/>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1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12"/>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13"/>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13"/>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3"/>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
        <p:nvSpPr>
          <p:cNvPr id="93" name="Google Shape;93;p13"/>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4"/>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Arial"/>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1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15"/>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15"/>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15"/>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15"/>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15"/>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16"/>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16"/>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16"/>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16"/>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6"/>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16"/>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16"/>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16"/>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16"/>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16"/>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16"/>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16"/>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16"/>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26" name="Google Shape;26;p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5"/>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6"/>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38" name="Google Shape;38;p6"/>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39" name="Google Shape;39;p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6"/>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6"/>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6"/>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9"/>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10"/>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10"/>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Arial"/>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10"/>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1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Arial"/>
              <a:buNone/>
              <a:defRPr b="0" i="0" sz="46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Arial"/>
                <a:ea typeface="Arial"/>
                <a:cs typeface="Arial"/>
                <a:sym typeface="Arial"/>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Arial"/>
                <a:ea typeface="Arial"/>
                <a:cs typeface="Arial"/>
                <a:sym typeface="Arial"/>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Arial"/>
                <a:ea typeface="Arial"/>
                <a:cs typeface="Arial"/>
                <a:sym typeface="Arial"/>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Arial"/>
                <a:ea typeface="Arial"/>
                <a:cs typeface="Arial"/>
                <a:sym typeface="Arial"/>
              </a:defRPr>
            </a:lvl1pPr>
            <a:lvl2pPr indent="0" lvl="1" marL="0" marR="0" rtl="0" algn="r">
              <a:spcBef>
                <a:spcPts val="0"/>
              </a:spcBef>
              <a:buNone/>
              <a:defRPr b="0" i="0" sz="1100" u="none" cap="none" strike="noStrike">
                <a:solidFill>
                  <a:srgbClr val="F2F2F2"/>
                </a:solidFill>
                <a:latin typeface="Arial"/>
                <a:ea typeface="Arial"/>
                <a:cs typeface="Arial"/>
                <a:sym typeface="Arial"/>
              </a:defRPr>
            </a:lvl2pPr>
            <a:lvl3pPr indent="0" lvl="2" marL="0" marR="0" rtl="0" algn="r">
              <a:spcBef>
                <a:spcPts val="0"/>
              </a:spcBef>
              <a:buNone/>
              <a:defRPr b="0" i="0" sz="1100" u="none" cap="none" strike="noStrike">
                <a:solidFill>
                  <a:srgbClr val="F2F2F2"/>
                </a:solidFill>
                <a:latin typeface="Arial"/>
                <a:ea typeface="Arial"/>
                <a:cs typeface="Arial"/>
                <a:sym typeface="Arial"/>
              </a:defRPr>
            </a:lvl3pPr>
            <a:lvl4pPr indent="0" lvl="3" marL="0" marR="0" rtl="0" algn="r">
              <a:spcBef>
                <a:spcPts val="0"/>
              </a:spcBef>
              <a:buNone/>
              <a:defRPr b="0" i="0" sz="1100" u="none" cap="none" strike="noStrike">
                <a:solidFill>
                  <a:srgbClr val="F2F2F2"/>
                </a:solidFill>
                <a:latin typeface="Arial"/>
                <a:ea typeface="Arial"/>
                <a:cs typeface="Arial"/>
                <a:sym typeface="Arial"/>
              </a:defRPr>
            </a:lvl4pPr>
            <a:lvl5pPr indent="0" lvl="4" marL="0" marR="0" rtl="0" algn="r">
              <a:spcBef>
                <a:spcPts val="0"/>
              </a:spcBef>
              <a:buNone/>
              <a:defRPr b="0" i="0" sz="1100" u="none" cap="none" strike="noStrike">
                <a:solidFill>
                  <a:srgbClr val="F2F2F2"/>
                </a:solidFill>
                <a:latin typeface="Arial"/>
                <a:ea typeface="Arial"/>
                <a:cs typeface="Arial"/>
                <a:sym typeface="Arial"/>
              </a:defRPr>
            </a:lvl5pPr>
            <a:lvl6pPr indent="0" lvl="5" marL="0" marR="0" rtl="0" algn="r">
              <a:spcBef>
                <a:spcPts val="0"/>
              </a:spcBef>
              <a:buNone/>
              <a:defRPr b="0" i="0" sz="1100" u="none" cap="none" strike="noStrike">
                <a:solidFill>
                  <a:srgbClr val="F2F2F2"/>
                </a:solidFill>
                <a:latin typeface="Arial"/>
                <a:ea typeface="Arial"/>
                <a:cs typeface="Arial"/>
                <a:sym typeface="Arial"/>
              </a:defRPr>
            </a:lvl6pPr>
            <a:lvl7pPr indent="0" lvl="6" marL="0" marR="0" rtl="0" algn="r">
              <a:spcBef>
                <a:spcPts val="0"/>
              </a:spcBef>
              <a:buNone/>
              <a:defRPr b="0" i="0" sz="1100" u="none" cap="none" strike="noStrike">
                <a:solidFill>
                  <a:srgbClr val="F2F2F2"/>
                </a:solidFill>
                <a:latin typeface="Arial"/>
                <a:ea typeface="Arial"/>
                <a:cs typeface="Arial"/>
                <a:sym typeface="Arial"/>
              </a:defRPr>
            </a:lvl7pPr>
            <a:lvl8pPr indent="0" lvl="7" marL="0" marR="0" rtl="0" algn="r">
              <a:spcBef>
                <a:spcPts val="0"/>
              </a:spcBef>
              <a:buNone/>
              <a:defRPr b="0" i="0" sz="1100" u="none" cap="none" strike="noStrike">
                <a:solidFill>
                  <a:srgbClr val="F2F2F2"/>
                </a:solidFill>
                <a:latin typeface="Arial"/>
                <a:ea typeface="Arial"/>
                <a:cs typeface="Arial"/>
                <a:sym typeface="Arial"/>
              </a:defRPr>
            </a:lvl8pPr>
            <a:lvl9pPr indent="0" lvl="8" marL="0" marR="0" rtl="0" algn="r">
              <a:spcBef>
                <a:spcPts val="0"/>
              </a:spcBef>
              <a:buNone/>
              <a:defRPr b="0" i="0" sz="11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pic>
        <p:nvPicPr>
          <p:cNvPr descr="A screen shot of a stock market" id="132" name="Google Shape;132;p17"/>
          <p:cNvPicPr preferRelativeResize="0"/>
          <p:nvPr/>
        </p:nvPicPr>
        <p:blipFill rotWithShape="1">
          <a:blip r:embed="rId4">
            <a:alphaModFix amt="35000"/>
          </a:blip>
          <a:srcRect b="3090" l="0" r="0" t="12640"/>
          <a:stretch/>
        </p:blipFill>
        <p:spPr>
          <a:xfrm>
            <a:off x="20" y="180824"/>
            <a:ext cx="12191980" cy="6857990"/>
          </a:xfrm>
          <a:prstGeom prst="rect">
            <a:avLst/>
          </a:prstGeom>
          <a:noFill/>
          <a:ln>
            <a:noFill/>
          </a:ln>
        </p:spPr>
      </p:pic>
      <p:sp>
        <p:nvSpPr>
          <p:cNvPr id="133" name="Google Shape;133;p17"/>
          <p:cNvSpPr txBox="1"/>
          <p:nvPr>
            <p:ph type="title"/>
          </p:nvPr>
        </p:nvSpPr>
        <p:spPr>
          <a:xfrm>
            <a:off x="1370693" y="150"/>
            <a:ext cx="9440034" cy="188099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5400"/>
              <a:buFont typeface="Arial"/>
              <a:buNone/>
            </a:pPr>
            <a:r>
              <a:rPr b="1" lang="en-US" sz="5400"/>
              <a:t>Tradalysis</a:t>
            </a:r>
            <a:endParaRPr b="1" sz="5400"/>
          </a:p>
        </p:txBody>
      </p:sp>
      <p:sp>
        <p:nvSpPr>
          <p:cNvPr id="134" name="Google Shape;134;p17"/>
          <p:cNvSpPr txBox="1"/>
          <p:nvPr>
            <p:ph idx="1" type="body"/>
          </p:nvPr>
        </p:nvSpPr>
        <p:spPr>
          <a:xfrm>
            <a:off x="983235" y="2611116"/>
            <a:ext cx="10496784" cy="339442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680"/>
              <a:buNone/>
            </a:pPr>
            <a:r>
              <a:rPr lang="en-US" sz="2400"/>
              <a:t>In today’s dynamic financial markets, investors are inundated with vast amounts of data, making it increasingly difficult to make informed investment decisions. Understanding a stock's true potential requires a deep dive into both its fundamental financial health and its behavior in the market, reflected through various technical indicators and chart patterns. However, the sheer complexity and volume of this data often lead to suboptimal decision-making, especially when insights into industry trends and company-specific factors are overlooked.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913795" y="251012"/>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b="1" lang="en-US"/>
              <a:t>Impact </a:t>
            </a:r>
            <a:endParaRPr b="1"/>
          </a:p>
        </p:txBody>
      </p:sp>
      <p:sp>
        <p:nvSpPr>
          <p:cNvPr id="193" name="Google Shape;193;p26"/>
          <p:cNvSpPr txBox="1"/>
          <p:nvPr>
            <p:ph idx="1" type="body"/>
          </p:nvPr>
        </p:nvSpPr>
        <p:spPr>
          <a:xfrm>
            <a:off x="913800" y="1717849"/>
            <a:ext cx="11104500" cy="49311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55000" lnSpcReduction="20000"/>
          </a:bodyPr>
          <a:lstStyle/>
          <a:p>
            <a:pPr indent="0" lvl="0" marL="37465" rtl="0" algn="just">
              <a:lnSpc>
                <a:spcPct val="110000"/>
              </a:lnSpc>
              <a:spcBef>
                <a:spcPts val="0"/>
              </a:spcBef>
              <a:spcAft>
                <a:spcPts val="0"/>
              </a:spcAft>
              <a:buSzPct val="38987"/>
              <a:buNone/>
            </a:pPr>
            <a:r>
              <a:rPr b="1" lang="en-US" sz="4309"/>
              <a:t>User Empowerment and Financial Literacy</a:t>
            </a:r>
            <a:endParaRPr b="1" sz="4309"/>
          </a:p>
          <a:p>
            <a:pPr indent="-318826" lvl="0" marL="342900" rtl="0" algn="just">
              <a:lnSpc>
                <a:spcPct val="110000"/>
              </a:lnSpc>
              <a:spcBef>
                <a:spcPts val="1025"/>
              </a:spcBef>
              <a:spcAft>
                <a:spcPts val="0"/>
              </a:spcAft>
              <a:buSzPct val="81748"/>
              <a:buChar char="◈"/>
            </a:pPr>
            <a:r>
              <a:rPr lang="en-US" sz="3780"/>
              <a:t>Enables users, especially beginners, to learn and practice trading with dummy tokens in a risk-free environment.</a:t>
            </a:r>
            <a:endParaRPr sz="3780"/>
          </a:p>
          <a:p>
            <a:pPr indent="-318826" lvl="0" marL="342900" rtl="0" algn="just">
              <a:lnSpc>
                <a:spcPct val="110000"/>
              </a:lnSpc>
              <a:spcBef>
                <a:spcPts val="1025"/>
              </a:spcBef>
              <a:spcAft>
                <a:spcPts val="0"/>
              </a:spcAft>
              <a:buSzPct val="81748"/>
              <a:buChar char="◈"/>
            </a:pPr>
            <a:r>
              <a:rPr lang="en-US" sz="3780"/>
              <a:t>Enhances users' understanding of stock market dynamics and boosts confidence in making investment decisions.</a:t>
            </a:r>
            <a:endParaRPr sz="3780"/>
          </a:p>
          <a:p>
            <a:pPr indent="-210889" lvl="0" marL="342900" rtl="0" algn="just">
              <a:lnSpc>
                <a:spcPct val="110000"/>
              </a:lnSpc>
              <a:spcBef>
                <a:spcPts val="1025"/>
              </a:spcBef>
              <a:spcAft>
                <a:spcPts val="0"/>
              </a:spcAft>
              <a:buSzPct val="70000"/>
              <a:buNone/>
            </a:pPr>
            <a:r>
              <a:t/>
            </a:r>
            <a:endParaRPr/>
          </a:p>
          <a:p>
            <a:pPr indent="0" lvl="0" marL="37465" rtl="0" algn="just">
              <a:lnSpc>
                <a:spcPct val="110000"/>
              </a:lnSpc>
              <a:spcBef>
                <a:spcPts val="1044"/>
              </a:spcBef>
              <a:spcAft>
                <a:spcPts val="0"/>
              </a:spcAft>
              <a:buSzPct val="38987"/>
              <a:buNone/>
            </a:pPr>
            <a:r>
              <a:rPr b="1" lang="en-US" sz="4309"/>
              <a:t>Market Growth and Accessibility</a:t>
            </a:r>
            <a:endParaRPr b="1" sz="4309"/>
          </a:p>
          <a:p>
            <a:pPr indent="-318499" lvl="0" marL="342900" rtl="0" algn="just">
              <a:lnSpc>
                <a:spcPct val="110000"/>
              </a:lnSpc>
              <a:spcBef>
                <a:spcPts val="1025"/>
              </a:spcBef>
              <a:spcAft>
                <a:spcPts val="0"/>
              </a:spcAft>
              <a:buSzPct val="81703"/>
              <a:buChar char="◈"/>
            </a:pPr>
            <a:r>
              <a:rPr lang="en-US" sz="3771"/>
              <a:t>Increases retail investor participation by lowering barriers to entry for stock trading.</a:t>
            </a:r>
            <a:endParaRPr sz="3771"/>
          </a:p>
          <a:p>
            <a:pPr indent="-318499" lvl="0" marL="342900" rtl="0" algn="just">
              <a:lnSpc>
                <a:spcPct val="110000"/>
              </a:lnSpc>
              <a:spcBef>
                <a:spcPts val="1025"/>
              </a:spcBef>
              <a:spcAft>
                <a:spcPts val="0"/>
              </a:spcAft>
              <a:buSzPct val="81703"/>
              <a:buChar char="◈"/>
            </a:pPr>
            <a:r>
              <a:rPr lang="en-US" sz="3771"/>
              <a:t>Makes investment opportunities more accessible to a broader audience, fostering inclusive financial growth.</a:t>
            </a:r>
            <a:endParaRPr sz="3771"/>
          </a:p>
          <a:p>
            <a:pPr indent="-210889" lvl="0" marL="342900" rtl="0" algn="just">
              <a:lnSpc>
                <a:spcPct val="110000"/>
              </a:lnSpc>
              <a:spcBef>
                <a:spcPts val="1025"/>
              </a:spcBef>
              <a:spcAft>
                <a:spcPts val="0"/>
              </a:spcAft>
              <a:buSzPct val="70000"/>
              <a:buNone/>
            </a:pPr>
            <a:r>
              <a:t/>
            </a:r>
            <a:endParaRPr/>
          </a:p>
          <a:p>
            <a:pPr indent="-210889" lvl="0" marL="342900" rtl="0" algn="just">
              <a:lnSpc>
                <a:spcPct val="110000"/>
              </a:lnSpc>
              <a:spcBef>
                <a:spcPts val="1025"/>
              </a:spcBef>
              <a:spcAft>
                <a:spcPts val="0"/>
              </a:spcAft>
              <a:buSzPct val="70000"/>
              <a:buNone/>
            </a:pPr>
            <a:r>
              <a:t/>
            </a:r>
            <a:endParaRPr/>
          </a:p>
          <a:p>
            <a:pPr indent="-210889" lvl="0" marL="342900" rtl="0" algn="just">
              <a:lnSpc>
                <a:spcPct val="110000"/>
              </a:lnSpc>
              <a:spcBef>
                <a:spcPts val="1025"/>
              </a:spcBef>
              <a:spcAft>
                <a:spcPts val="0"/>
              </a:spcAft>
              <a:buSzPct val="7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Impact (Contd..)</a:t>
            </a:r>
            <a:endParaRPr/>
          </a:p>
        </p:txBody>
      </p:sp>
      <p:sp>
        <p:nvSpPr>
          <p:cNvPr id="199" name="Google Shape;199;p27"/>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7465" rtl="0" algn="just">
              <a:lnSpc>
                <a:spcPct val="110000"/>
              </a:lnSpc>
              <a:spcBef>
                <a:spcPts val="0"/>
              </a:spcBef>
              <a:spcAft>
                <a:spcPts val="0"/>
              </a:spcAft>
              <a:buSzPts val="1680"/>
              <a:buNone/>
            </a:pPr>
            <a:r>
              <a:rPr b="1" lang="en-US" sz="2400"/>
              <a:t>Technological Innovation</a:t>
            </a:r>
            <a:endParaRPr b="1" sz="2400">
              <a:solidFill>
                <a:srgbClr val="CEDBE6"/>
              </a:solidFill>
            </a:endParaRPr>
          </a:p>
          <a:p>
            <a:pPr indent="-305435" lvl="0" marL="342900" rtl="0" algn="just">
              <a:lnSpc>
                <a:spcPct val="110000"/>
              </a:lnSpc>
              <a:spcBef>
                <a:spcPts val="1000"/>
              </a:spcBef>
              <a:spcAft>
                <a:spcPts val="0"/>
              </a:spcAft>
              <a:buSzPts val="1400"/>
              <a:buChar char="◈"/>
            </a:pPr>
            <a:r>
              <a:rPr lang="en-US" sz="2000"/>
              <a:t> Utilizes advanced algorithms and AI-driven predictions to provide personalized stock insights.</a:t>
            </a:r>
            <a:endParaRPr sz="2000">
              <a:solidFill>
                <a:srgbClr val="FFFFFF"/>
              </a:solidFill>
            </a:endParaRPr>
          </a:p>
          <a:p>
            <a:pPr indent="-305435" lvl="0" marL="342900" rtl="0" algn="just">
              <a:lnSpc>
                <a:spcPct val="110000"/>
              </a:lnSpc>
              <a:spcBef>
                <a:spcPts val="1000"/>
              </a:spcBef>
              <a:spcAft>
                <a:spcPts val="0"/>
              </a:spcAft>
              <a:buSzPts val="1400"/>
              <a:buChar char="◈"/>
            </a:pPr>
            <a:r>
              <a:rPr lang="en-US" sz="2000"/>
              <a:t> Processes real-time data efficiently, offering users up-to-date and actionable information.</a:t>
            </a:r>
            <a:endParaRPr sz="2000">
              <a:solidFill>
                <a:srgbClr val="FFFFFF"/>
              </a:solidFill>
            </a:endParaRPr>
          </a:p>
          <a:p>
            <a:pPr indent="0" lvl="0" marL="37465" rtl="0" algn="just">
              <a:lnSpc>
                <a:spcPct val="110000"/>
              </a:lnSpc>
              <a:spcBef>
                <a:spcPts val="1080"/>
              </a:spcBef>
              <a:spcAft>
                <a:spcPts val="0"/>
              </a:spcAft>
              <a:buSzPts val="1680"/>
              <a:buNone/>
            </a:pPr>
            <a:r>
              <a:rPr b="1" lang="en-US" sz="2400"/>
              <a:t>Social and Economic Contribution</a:t>
            </a:r>
            <a:endParaRPr b="1" sz="2400">
              <a:solidFill>
                <a:srgbClr val="CEDBE6"/>
              </a:solidFill>
            </a:endParaRPr>
          </a:p>
          <a:p>
            <a:pPr indent="-305435" lvl="0" marL="342900" rtl="0" algn="just">
              <a:lnSpc>
                <a:spcPct val="110000"/>
              </a:lnSpc>
              <a:spcBef>
                <a:spcPts val="1000"/>
              </a:spcBef>
              <a:spcAft>
                <a:spcPts val="0"/>
              </a:spcAft>
              <a:buSzPts val="1400"/>
              <a:buChar char="◈"/>
            </a:pPr>
            <a:r>
              <a:rPr lang="en-US" sz="2000"/>
              <a:t> Promotes financial inclusion by democratizing access to stock trading for diverse user groups.</a:t>
            </a:r>
            <a:endParaRPr sz="2000">
              <a:solidFill>
                <a:srgbClr val="FFFFFF"/>
              </a:solidFill>
            </a:endParaRPr>
          </a:p>
          <a:p>
            <a:pPr indent="-305435" lvl="0" marL="342900" rtl="0" algn="just">
              <a:lnSpc>
                <a:spcPct val="110000"/>
              </a:lnSpc>
              <a:spcBef>
                <a:spcPts val="1000"/>
              </a:spcBef>
              <a:spcAft>
                <a:spcPts val="0"/>
              </a:spcAft>
              <a:buSzPts val="1400"/>
              <a:buChar char="◈"/>
            </a:pPr>
            <a:r>
              <a:rPr lang="en-US" sz="2000"/>
              <a:t> Contributes to the growth of the Indian stock market, supporting economic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18"/>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0" name="Google Shape;140;p18"/>
          <p:cNvSpPr txBox="1"/>
          <p:nvPr>
            <p:ph type="title"/>
          </p:nvPr>
        </p:nvSpPr>
        <p:spPr>
          <a:xfrm>
            <a:off x="913796" y="643465"/>
            <a:ext cx="3382638" cy="137060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2"/>
              </a:buClr>
              <a:buSzPts val="3000"/>
              <a:buFont typeface="Arial"/>
              <a:buNone/>
            </a:pPr>
            <a:r>
              <a:rPr b="1" lang="en-US" sz="3000"/>
              <a:t>Problem Statement</a:t>
            </a:r>
            <a:endParaRPr/>
          </a:p>
        </p:txBody>
      </p:sp>
      <p:sp>
        <p:nvSpPr>
          <p:cNvPr id="141" name="Google Shape;141;p18"/>
          <p:cNvSpPr txBox="1"/>
          <p:nvPr>
            <p:ph idx="1" type="body"/>
          </p:nvPr>
        </p:nvSpPr>
        <p:spPr>
          <a:xfrm>
            <a:off x="496262" y="1691798"/>
            <a:ext cx="7386934" cy="40994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5435" lvl="0" marL="342900" rtl="0" algn="just">
              <a:lnSpc>
                <a:spcPct val="100000"/>
              </a:lnSpc>
              <a:spcBef>
                <a:spcPts val="0"/>
              </a:spcBef>
              <a:spcAft>
                <a:spcPts val="0"/>
              </a:spcAft>
              <a:buSzPts val="1400"/>
              <a:buChar char="◈"/>
            </a:pPr>
            <a:r>
              <a:rPr lang="en-US" sz="2000"/>
              <a:t>Investors face significant challenges in making informed stock market decisions due to the overwhelming volume of financial data, the complexity of analyzing both fundamental and technical indicators, and the difficulty in interpreting chart patterns and market trends. </a:t>
            </a:r>
            <a:endParaRPr sz="2000"/>
          </a:p>
          <a:p>
            <a:pPr indent="-305435" lvl="0" marL="342900" rtl="0" algn="just">
              <a:lnSpc>
                <a:spcPct val="100000"/>
              </a:lnSpc>
              <a:spcBef>
                <a:spcPts val="1000"/>
              </a:spcBef>
              <a:spcAft>
                <a:spcPts val="0"/>
              </a:spcAft>
              <a:buSzPts val="1400"/>
              <a:buChar char="◈"/>
            </a:pPr>
            <a:r>
              <a:rPr lang="en-US" sz="2000"/>
              <a:t>Additionally, there is a lack of accessible tools that provide comprehensive insights into a company's industry, market position, and future trends. These challenges make it difficult for investors to accurately assess stock potential and industry dynamics, leading to suboptimal investment decisions.</a:t>
            </a:r>
            <a:endParaRPr sz="2000"/>
          </a:p>
          <a:p>
            <a:pPr indent="0" lvl="0" marL="36830" rtl="0" algn="just">
              <a:lnSpc>
                <a:spcPct val="100000"/>
              </a:lnSpc>
              <a:spcBef>
                <a:spcPts val="1000"/>
              </a:spcBef>
              <a:spcAft>
                <a:spcPts val="0"/>
              </a:spcAft>
              <a:buSzPts val="1400"/>
              <a:buNone/>
            </a:pPr>
            <a:r>
              <a:rPr lang="en-US" sz="2000"/>
              <a:t>, </a:t>
            </a:r>
            <a:endParaRPr sz="2000"/>
          </a:p>
          <a:p>
            <a:pPr indent="-216534" lvl="0" marL="342900" rtl="0" algn="just">
              <a:lnSpc>
                <a:spcPct val="100000"/>
              </a:lnSpc>
              <a:spcBef>
                <a:spcPts val="1000"/>
              </a:spcBef>
              <a:spcAft>
                <a:spcPts val="0"/>
              </a:spcAft>
              <a:buSzPts val="1400"/>
              <a:buNone/>
            </a:pPr>
            <a:r>
              <a:t/>
            </a:r>
            <a:endParaRPr sz="2000"/>
          </a:p>
        </p:txBody>
      </p:sp>
      <p:pic>
        <p:nvPicPr>
          <p:cNvPr descr="A person in a suit and tie&#10;&#10;Description automatically generated" id="142" name="Google Shape;142;p18"/>
          <p:cNvPicPr preferRelativeResize="0"/>
          <p:nvPr/>
        </p:nvPicPr>
        <p:blipFill rotWithShape="1">
          <a:blip r:embed="rId4">
            <a:alphaModFix/>
          </a:blip>
          <a:srcRect b="0" l="0" r="0" t="0"/>
          <a:stretch/>
        </p:blipFill>
        <p:spPr>
          <a:xfrm>
            <a:off x="7898771" y="1325919"/>
            <a:ext cx="3649761" cy="40540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1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19"/>
          <p:cNvSpPr txBox="1"/>
          <p:nvPr>
            <p:ph type="title"/>
          </p:nvPr>
        </p:nvSpPr>
        <p:spPr>
          <a:xfrm>
            <a:off x="913795" y="609599"/>
            <a:ext cx="5978072" cy="14811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b="1" lang="en-US"/>
              <a:t>Solution</a:t>
            </a:r>
            <a:endParaRPr b="1"/>
          </a:p>
        </p:txBody>
      </p:sp>
      <p:sp>
        <p:nvSpPr>
          <p:cNvPr id="149" name="Google Shape;149;p19"/>
          <p:cNvSpPr txBox="1"/>
          <p:nvPr>
            <p:ph idx="1" type="body"/>
          </p:nvPr>
        </p:nvSpPr>
        <p:spPr>
          <a:xfrm>
            <a:off x="694590" y="1955587"/>
            <a:ext cx="6688410" cy="411309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36830" rtl="0" algn="just">
              <a:lnSpc>
                <a:spcPct val="100000"/>
              </a:lnSpc>
              <a:spcBef>
                <a:spcPts val="0"/>
              </a:spcBef>
              <a:spcAft>
                <a:spcPts val="0"/>
              </a:spcAft>
              <a:buSzPts val="1680"/>
              <a:buNone/>
            </a:pPr>
            <a:r>
              <a:rPr lang="en-US" sz="2400"/>
              <a:t>To address these challenges, we will develop a software application that integrates fundamental and technical analysis, including chart patterns and market trends, to provide investors with clear, actionable insights. The application will offer comprehensive company and industry analysis, leveraging data from financial indicators and predictive algorithms used by successful investors. By simplifying the complex process of stock evaluation, the tool will empower investors to make informed, data-driven decisions with greater confidence.</a:t>
            </a:r>
            <a:endParaRPr sz="2400"/>
          </a:p>
        </p:txBody>
      </p:sp>
      <p:pic>
        <p:nvPicPr>
          <p:cNvPr descr="A close up of a graph&#10;&#10;Description automatically generated" id="150" name="Google Shape;150;p19"/>
          <p:cNvPicPr preferRelativeResize="0"/>
          <p:nvPr/>
        </p:nvPicPr>
        <p:blipFill rotWithShape="1">
          <a:blip r:embed="rId4">
            <a:alphaModFix/>
          </a:blip>
          <a:srcRect b="0" l="46136" r="25198" t="0"/>
          <a:stretch/>
        </p:blipFill>
        <p:spPr>
          <a:xfrm>
            <a:off x="7620351" y="10"/>
            <a:ext cx="4571649" cy="6857990"/>
          </a:xfrm>
          <a:prstGeom prst="rect">
            <a:avLst/>
          </a:prstGeom>
          <a:noFill/>
          <a:ln>
            <a:noFill/>
          </a:ln>
        </p:spPr>
      </p:pic>
      <p:pic>
        <p:nvPicPr>
          <p:cNvPr id="151" name="Google Shape;151;p19"/>
          <p:cNvPicPr preferRelativeResize="0"/>
          <p:nvPr/>
        </p:nvPicPr>
        <p:blipFill rotWithShape="1">
          <a:blip r:embed="rId5">
            <a:alphaModFix/>
          </a:blip>
          <a:srcRect b="1446" l="0" r="2806" t="964"/>
          <a:stretch/>
        </p:blipFill>
        <p:spPr>
          <a:xfrm>
            <a:off x="7501468" y="1"/>
            <a:ext cx="4690532"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Technical approach </a:t>
            </a:r>
            <a:endParaRPr/>
          </a:p>
        </p:txBody>
      </p:sp>
      <p:sp>
        <p:nvSpPr>
          <p:cNvPr id="157" name="Google Shape;157;p20"/>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20000"/>
          </a:bodyPr>
          <a:lstStyle/>
          <a:p>
            <a:pPr indent="-296100" lvl="0" marL="342900" rtl="0" algn="l">
              <a:lnSpc>
                <a:spcPct val="110000"/>
              </a:lnSpc>
              <a:spcBef>
                <a:spcPts val="0"/>
              </a:spcBef>
              <a:spcAft>
                <a:spcPts val="0"/>
              </a:spcAft>
              <a:buSzPct val="70000"/>
              <a:buChar char="◈"/>
            </a:pPr>
            <a:r>
              <a:rPr lang="en-US" sz="2800"/>
              <a:t>Android application dev with NSE API calls</a:t>
            </a:r>
            <a:endParaRPr/>
          </a:p>
          <a:p>
            <a:pPr indent="-296100" lvl="0" marL="342900" rtl="0" algn="l">
              <a:lnSpc>
                <a:spcPct val="110000"/>
              </a:lnSpc>
              <a:spcBef>
                <a:spcPts val="1160"/>
              </a:spcBef>
              <a:spcAft>
                <a:spcPts val="0"/>
              </a:spcAft>
              <a:buSzPct val="70000"/>
              <a:buChar char="◈"/>
            </a:pPr>
            <a:r>
              <a:rPr lang="en-US" sz="2800"/>
              <a:t>Backend APIs written in python , predictors using a combination of ml models and open APIs present , with JWT authentication and postgres and MongoDB database</a:t>
            </a:r>
            <a:endParaRPr sz="2800"/>
          </a:p>
          <a:p>
            <a:pPr indent="-296100" lvl="0" marL="342900" rtl="0" algn="l">
              <a:lnSpc>
                <a:spcPct val="110000"/>
              </a:lnSpc>
              <a:spcBef>
                <a:spcPts val="1160"/>
              </a:spcBef>
              <a:spcAft>
                <a:spcPts val="0"/>
              </a:spcAft>
              <a:buSzPct val="70000"/>
              <a:buChar char="◈"/>
            </a:pPr>
            <a:r>
              <a:rPr lang="en-US" sz="2800"/>
              <a:t>Hosting on AWS EC2 , compute instances</a:t>
            </a:r>
            <a:endParaRPr/>
          </a:p>
          <a:p>
            <a:pPr indent="-296100" lvl="0" marL="342900" rtl="0" algn="l">
              <a:lnSpc>
                <a:spcPct val="110000"/>
              </a:lnSpc>
              <a:spcBef>
                <a:spcPts val="1160"/>
              </a:spcBef>
              <a:spcAft>
                <a:spcPts val="0"/>
              </a:spcAft>
              <a:buSzPct val="70000"/>
              <a:buChar char="◈"/>
            </a:pPr>
            <a:r>
              <a:rPr lang="en-US" sz="2800"/>
              <a:t>Using docker and kubernetes to run multiple nodes of backend together</a:t>
            </a:r>
            <a:endParaRPr/>
          </a:p>
          <a:p>
            <a:pPr indent="-180975" lvl="0" marL="342900" rtl="0" algn="l">
              <a:lnSpc>
                <a:spcPct val="110000"/>
              </a:lnSpc>
              <a:spcBef>
                <a:spcPts val="1160"/>
              </a:spcBef>
              <a:spcAft>
                <a:spcPts val="0"/>
              </a:spcAft>
              <a:buSzPct val="70000"/>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Technical approach </a:t>
            </a:r>
            <a:endParaRPr/>
          </a:p>
        </p:txBody>
      </p:sp>
      <p:sp>
        <p:nvSpPr>
          <p:cNvPr id="163" name="Google Shape;163;p21"/>
          <p:cNvSpPr txBox="1"/>
          <p:nvPr>
            <p:ph idx="1" type="body"/>
          </p:nvPr>
        </p:nvSpPr>
        <p:spPr>
          <a:xfrm>
            <a:off x="913795" y="2076450"/>
            <a:ext cx="8549615" cy="415177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5435" lvl="0" marL="342900" rtl="0" algn="l">
              <a:lnSpc>
                <a:spcPct val="110000"/>
              </a:lnSpc>
              <a:spcBef>
                <a:spcPts val="0"/>
              </a:spcBef>
              <a:spcAft>
                <a:spcPts val="0"/>
              </a:spcAft>
              <a:buSzPts val="1610"/>
              <a:buFont typeface="Noto Sans Symbols"/>
              <a:buChar char="❖"/>
            </a:pPr>
            <a:r>
              <a:rPr b="1" lang="en-US"/>
              <a:t>Company News</a:t>
            </a:r>
            <a:r>
              <a:rPr lang="en-US"/>
              <a:t>:</a:t>
            </a:r>
            <a:endParaRPr/>
          </a:p>
          <a:p>
            <a:pPr indent="0" lvl="2" marL="720090" rtl="0" algn="just">
              <a:spcBef>
                <a:spcPts val="960"/>
              </a:spcBef>
              <a:spcAft>
                <a:spcPts val="0"/>
              </a:spcAft>
              <a:buSzPts val="1260"/>
              <a:buNone/>
            </a:pPr>
            <a:r>
              <a:rPr b="1" lang="en-US"/>
              <a:t>Source</a:t>
            </a:r>
            <a:r>
              <a:rPr lang="en-US"/>
              <a:t>: News APIs like NewsAPI, Google News, or a custom web scraper to fetch relevant financial news.</a:t>
            </a:r>
            <a:endParaRPr/>
          </a:p>
          <a:p>
            <a:pPr indent="0" lvl="2" marL="720090" rtl="0" algn="just">
              <a:spcBef>
                <a:spcPts val="960"/>
              </a:spcBef>
              <a:spcAft>
                <a:spcPts val="0"/>
              </a:spcAft>
              <a:buSzPts val="1260"/>
              <a:buNone/>
            </a:pPr>
            <a:r>
              <a:rPr b="1" lang="en-US"/>
              <a:t>Approach</a:t>
            </a:r>
            <a:r>
              <a:rPr lang="en-US"/>
              <a:t>: Implement NLP (Natural Language Processing) to extract sentiment from  the  news articles. Use libraries like </a:t>
            </a:r>
            <a:r>
              <a:rPr b="1" lang="en-US"/>
              <a:t>NLTK</a:t>
            </a:r>
            <a:r>
              <a:rPr lang="en-US"/>
              <a:t>, </a:t>
            </a:r>
            <a:r>
              <a:rPr b="1" lang="en-US"/>
              <a:t>spaCy</a:t>
            </a:r>
            <a:r>
              <a:rPr lang="en-US"/>
              <a:t>, or </a:t>
            </a:r>
            <a:r>
              <a:rPr b="1" lang="en-US"/>
              <a:t>Transformers</a:t>
            </a:r>
            <a:r>
              <a:rPr lang="en-US"/>
              <a:t> (from Hugging Face) for sentiment analysis.</a:t>
            </a:r>
            <a:endParaRPr/>
          </a:p>
          <a:p>
            <a:pPr indent="-305435" lvl="0" marL="342900" rtl="0" algn="l">
              <a:lnSpc>
                <a:spcPct val="110000"/>
              </a:lnSpc>
              <a:spcBef>
                <a:spcPts val="1060"/>
              </a:spcBef>
              <a:spcAft>
                <a:spcPts val="0"/>
              </a:spcAft>
              <a:buSzPts val="1610"/>
              <a:buFont typeface="Noto Sans Symbols"/>
              <a:buChar char="❖"/>
            </a:pPr>
            <a:r>
              <a:rPr b="1" lang="en-US"/>
              <a:t>Research Papers and Reports</a:t>
            </a:r>
            <a:r>
              <a:rPr lang="en-US"/>
              <a:t> (for Product Analysis):</a:t>
            </a:r>
            <a:endParaRPr/>
          </a:p>
          <a:p>
            <a:pPr indent="0" lvl="2" marL="720090" rtl="0" algn="just">
              <a:spcBef>
                <a:spcPts val="960"/>
              </a:spcBef>
              <a:spcAft>
                <a:spcPts val="0"/>
              </a:spcAft>
              <a:buSzPts val="1260"/>
              <a:buNone/>
            </a:pPr>
            <a:r>
              <a:rPr b="1" lang="en-US"/>
              <a:t> Source</a:t>
            </a:r>
            <a:r>
              <a:rPr lang="en-US"/>
              <a:t>: want to scrape research papers from sources like Google Scholar, ArXiv, or even industry reports.</a:t>
            </a:r>
            <a:endParaRPr/>
          </a:p>
          <a:p>
            <a:pPr indent="0" lvl="2" marL="720090" rtl="0" algn="just">
              <a:spcBef>
                <a:spcPts val="960"/>
              </a:spcBef>
              <a:spcAft>
                <a:spcPts val="0"/>
              </a:spcAft>
              <a:buSzPts val="1260"/>
              <a:buNone/>
            </a:pPr>
            <a:r>
              <a:rPr b="1" lang="en-US"/>
              <a:t> Approach</a:t>
            </a:r>
            <a:r>
              <a:rPr lang="en-US"/>
              <a:t>: Use a combination of NLP and data extraction methods to identify key insights related to the company's industry.</a:t>
            </a:r>
            <a:endParaRPr/>
          </a:p>
          <a:p>
            <a:pPr indent="-203200" lvl="0" marL="342900" rtl="0" algn="l">
              <a:lnSpc>
                <a:spcPct val="110000"/>
              </a:lnSpc>
              <a:spcBef>
                <a:spcPts val="1060"/>
              </a:spcBef>
              <a:spcAft>
                <a:spcPts val="0"/>
              </a:spcAft>
              <a:buSzPts val="161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1025854" y="4482"/>
            <a:ext cx="9076292" cy="1122829"/>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b="1" lang="en-US"/>
              <a:t>Technical approach (cont.)</a:t>
            </a:r>
            <a:endParaRPr/>
          </a:p>
        </p:txBody>
      </p:sp>
      <p:sp>
        <p:nvSpPr>
          <p:cNvPr id="169" name="Google Shape;169;p22"/>
          <p:cNvSpPr txBox="1"/>
          <p:nvPr>
            <p:ph idx="1" type="body"/>
          </p:nvPr>
        </p:nvSpPr>
        <p:spPr>
          <a:xfrm>
            <a:off x="342295" y="1045509"/>
            <a:ext cx="11631232" cy="535080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20000"/>
          </a:bodyPr>
          <a:lstStyle/>
          <a:p>
            <a:pPr indent="-313124" lvl="0" marL="342900" rtl="0" algn="just">
              <a:lnSpc>
                <a:spcPct val="110000"/>
              </a:lnSpc>
              <a:spcBef>
                <a:spcPts val="0"/>
              </a:spcBef>
              <a:spcAft>
                <a:spcPts val="0"/>
              </a:spcAft>
              <a:buSzPts val="1610"/>
              <a:buChar char="◈"/>
            </a:pPr>
            <a:r>
              <a:rPr b="1" lang="en-US"/>
              <a:t>Stock Price Prediction</a:t>
            </a:r>
            <a:r>
              <a:rPr lang="en-US"/>
              <a:t>:</a:t>
            </a:r>
            <a:endParaRPr/>
          </a:p>
          <a:p>
            <a:pPr indent="0" lvl="2" marL="720090" rtl="0" algn="just">
              <a:spcBef>
                <a:spcPts val="933"/>
              </a:spcBef>
              <a:spcAft>
                <a:spcPts val="0"/>
              </a:spcAft>
              <a:buSzPts val="1260"/>
              <a:buNone/>
            </a:pPr>
            <a:r>
              <a:rPr b="1" lang="en-US"/>
              <a:t>Approach</a:t>
            </a:r>
            <a:r>
              <a:rPr lang="en-US"/>
              <a:t>: You’ll need machine learning models for this. Classic models include ARIMA, LSTM (Long Short-Term Memory), and Sentimental </a:t>
            </a:r>
            <a:r>
              <a:rPr lang="en-US"/>
              <a:t>analysis</a:t>
            </a:r>
            <a:r>
              <a:rPr lang="en-US"/>
              <a:t> with NLP LSTM models are particularly good for time-series prediction as they can capture long-term dependencies.</a:t>
            </a:r>
            <a:endParaRPr/>
          </a:p>
          <a:p>
            <a:pPr indent="0" lvl="2" marL="720090" rtl="0" algn="just">
              <a:spcBef>
                <a:spcPts val="933"/>
              </a:spcBef>
              <a:spcAft>
                <a:spcPts val="0"/>
              </a:spcAft>
              <a:buSzPts val="1260"/>
              <a:buNone/>
            </a:pPr>
            <a:r>
              <a:rPr b="1" lang="en-US"/>
              <a:t>Feature Engineering</a:t>
            </a:r>
            <a:r>
              <a:rPr lang="en-US"/>
              <a:t>: Use technical indicators, historical prices, and external factors like sentiment or economic indicators as features.</a:t>
            </a:r>
            <a:endParaRPr/>
          </a:p>
          <a:p>
            <a:pPr indent="0" lvl="2" marL="720090" rtl="0" algn="just">
              <a:spcBef>
                <a:spcPts val="933"/>
              </a:spcBef>
              <a:spcAft>
                <a:spcPts val="0"/>
              </a:spcAft>
              <a:buSzPts val="1260"/>
              <a:buNone/>
            </a:pPr>
            <a:r>
              <a:rPr b="1" lang="en-US"/>
              <a:t>Libraries</a:t>
            </a:r>
            <a:r>
              <a:rPr lang="en-US"/>
              <a:t>: Use </a:t>
            </a:r>
            <a:r>
              <a:rPr b="1" lang="en-US"/>
              <a:t>TensorFlow</a:t>
            </a:r>
            <a:r>
              <a:rPr lang="en-US"/>
              <a:t> or </a:t>
            </a:r>
            <a:r>
              <a:rPr b="1" lang="en-US"/>
              <a:t>PyTorch</a:t>
            </a:r>
            <a:r>
              <a:rPr lang="en-US"/>
              <a:t> for building LSTM models, and </a:t>
            </a:r>
            <a:r>
              <a:rPr b="1" lang="en-US"/>
              <a:t>Prophet</a:t>
            </a:r>
            <a:r>
              <a:rPr lang="en-US"/>
              <a:t> for trend forecasting.</a:t>
            </a:r>
            <a:endParaRPr/>
          </a:p>
          <a:p>
            <a:pPr indent="-313124" lvl="0" marL="342900" rtl="0" algn="just">
              <a:lnSpc>
                <a:spcPct val="110000"/>
              </a:lnSpc>
              <a:spcBef>
                <a:spcPts val="1025"/>
              </a:spcBef>
              <a:spcAft>
                <a:spcPts val="0"/>
              </a:spcAft>
              <a:buSzPts val="1610"/>
              <a:buChar char="◈"/>
            </a:pPr>
            <a:r>
              <a:rPr b="1" lang="en-US"/>
              <a:t>Product Growth Analysis</a:t>
            </a:r>
            <a:r>
              <a:rPr lang="en-US"/>
              <a:t>:</a:t>
            </a:r>
            <a:endParaRPr/>
          </a:p>
          <a:p>
            <a:pPr indent="0" lvl="2" marL="720090" rtl="0" algn="just">
              <a:lnSpc>
                <a:spcPct val="110000"/>
              </a:lnSpc>
              <a:spcBef>
                <a:spcPts val="933"/>
              </a:spcBef>
              <a:spcAft>
                <a:spcPts val="0"/>
              </a:spcAft>
              <a:buSzPts val="1260"/>
              <a:buNone/>
            </a:pPr>
            <a:r>
              <a:rPr b="1" lang="en-US"/>
              <a:t>Approach</a:t>
            </a:r>
            <a:r>
              <a:rPr lang="en-US"/>
              <a:t>: Use sentiment analysis on research papers and industry reports to predict trends. You might also look at public datasets on market size, technology adoption, and product growth metrics.</a:t>
            </a:r>
            <a:endParaRPr/>
          </a:p>
          <a:p>
            <a:pPr indent="0" lvl="2" marL="720090" rtl="0" algn="just">
              <a:lnSpc>
                <a:spcPct val="110000"/>
              </a:lnSpc>
              <a:spcBef>
                <a:spcPts val="933"/>
              </a:spcBef>
              <a:spcAft>
                <a:spcPts val="0"/>
              </a:spcAft>
              <a:buSzPts val="1260"/>
              <a:buNone/>
            </a:pPr>
            <a:r>
              <a:rPr b="1" lang="en-US"/>
              <a:t>Sentiment Analysis</a:t>
            </a:r>
            <a:r>
              <a:rPr lang="en-US"/>
              <a:t>: Classify whether the news/research papers suggest positive or negative trends for the company's products. This could be done using sentiment classification models.</a:t>
            </a:r>
            <a:endParaRPr/>
          </a:p>
          <a:p>
            <a:pPr indent="-313124" lvl="0" marL="342900" rtl="0" algn="just">
              <a:lnSpc>
                <a:spcPct val="110000"/>
              </a:lnSpc>
              <a:spcBef>
                <a:spcPts val="1025"/>
              </a:spcBef>
              <a:spcAft>
                <a:spcPts val="0"/>
              </a:spcAft>
              <a:buSzPts val="1610"/>
              <a:buChar char="◈"/>
            </a:pPr>
            <a:r>
              <a:rPr b="1" lang="en-US"/>
              <a:t>Risk Analysis</a:t>
            </a:r>
            <a:r>
              <a:rPr lang="en-US"/>
              <a:t>:</a:t>
            </a:r>
            <a:endParaRPr/>
          </a:p>
          <a:p>
            <a:pPr indent="0" lvl="2" marL="720090" rtl="0" algn="just">
              <a:spcBef>
                <a:spcPts val="933"/>
              </a:spcBef>
              <a:spcAft>
                <a:spcPts val="0"/>
              </a:spcAft>
              <a:buSzPts val="1260"/>
              <a:buNone/>
            </a:pPr>
            <a:r>
              <a:rPr lang="en-US"/>
              <a:t>Use statistical models to assess the volatility of the stock. Calculate </a:t>
            </a:r>
            <a:r>
              <a:rPr b="1" lang="en-US"/>
              <a:t>Value at Risk (VaR)</a:t>
            </a:r>
            <a:r>
              <a:rPr lang="en-US"/>
              <a:t> or </a:t>
            </a:r>
            <a:r>
              <a:rPr b="1" lang="en-US"/>
              <a:t>Conditional Value at Risk (CVaR)</a:t>
            </a:r>
            <a:r>
              <a:rPr lang="en-US"/>
              <a:t> using historical data to provide insights into risk.</a:t>
            </a:r>
            <a:endParaRPr/>
          </a:p>
          <a:p>
            <a:pPr indent="-210889" lvl="0" marL="342900" rtl="0" algn="just">
              <a:lnSpc>
                <a:spcPct val="110000"/>
              </a:lnSpc>
              <a:spcBef>
                <a:spcPts val="1025"/>
              </a:spcBef>
              <a:spcAft>
                <a:spcPts val="0"/>
              </a:spcAft>
              <a:buSzPts val="161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b="1" lang="en-US"/>
              <a:t>Target audience </a:t>
            </a:r>
            <a:endParaRPr/>
          </a:p>
        </p:txBody>
      </p:sp>
      <p:sp>
        <p:nvSpPr>
          <p:cNvPr id="175" name="Google Shape;175;p2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5435" lvl="0" marL="342900" rtl="0" algn="l">
              <a:lnSpc>
                <a:spcPct val="110000"/>
              </a:lnSpc>
              <a:spcBef>
                <a:spcPts val="0"/>
              </a:spcBef>
              <a:spcAft>
                <a:spcPts val="0"/>
              </a:spcAft>
              <a:buSzPts val="1610"/>
              <a:buNone/>
            </a:pPr>
            <a:r>
              <a:rPr lang="en-US"/>
              <a:t>From novice to expert</a:t>
            </a:r>
            <a:endParaRPr/>
          </a:p>
          <a:p>
            <a:pPr indent="-305435" lvl="0" marL="342900" rtl="0" algn="l">
              <a:lnSpc>
                <a:spcPct val="110000"/>
              </a:lnSpc>
              <a:spcBef>
                <a:spcPts val="1060"/>
              </a:spcBef>
              <a:spcAft>
                <a:spcPts val="0"/>
              </a:spcAft>
              <a:buSzPts val="1610"/>
              <a:buNone/>
            </a:pPr>
            <a:r>
              <a:rPr lang="en-US"/>
              <a:t>Beginner to highly skilled</a:t>
            </a:r>
            <a:endParaRPr/>
          </a:p>
          <a:p>
            <a:pPr indent="-305435" lvl="0" marL="342900" rtl="0" algn="l">
              <a:lnSpc>
                <a:spcPct val="110000"/>
              </a:lnSpc>
              <a:spcBef>
                <a:spcPts val="1060"/>
              </a:spcBef>
              <a:spcAft>
                <a:spcPts val="0"/>
              </a:spcAft>
              <a:buSzPts val="161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913795" y="2059"/>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Feasibility</a:t>
            </a:r>
            <a:endParaRPr/>
          </a:p>
        </p:txBody>
      </p:sp>
      <p:sp>
        <p:nvSpPr>
          <p:cNvPr id="181" name="Google Shape;181;p24"/>
          <p:cNvSpPr txBox="1"/>
          <p:nvPr>
            <p:ph idx="1" type="body"/>
          </p:nvPr>
        </p:nvSpPr>
        <p:spPr>
          <a:xfrm>
            <a:off x="594575" y="1149700"/>
            <a:ext cx="10673100" cy="57084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85000" lnSpcReduction="10000"/>
          </a:bodyPr>
          <a:lstStyle/>
          <a:p>
            <a:pPr indent="-312993" lvl="0" marL="285750" rtl="0" algn="just">
              <a:lnSpc>
                <a:spcPct val="110000"/>
              </a:lnSpc>
              <a:spcBef>
                <a:spcPts val="0"/>
              </a:spcBef>
              <a:spcAft>
                <a:spcPts val="0"/>
              </a:spcAft>
              <a:buSzPct val="75398"/>
              <a:buFont typeface="Noto Sans Symbols"/>
              <a:buChar char="❑"/>
            </a:pPr>
            <a:r>
              <a:rPr b="1" lang="en-US" sz="2804"/>
              <a:t>Technical Feasibility</a:t>
            </a:r>
            <a:r>
              <a:rPr lang="en-US" sz="2804"/>
              <a:t>:</a:t>
            </a:r>
            <a:endParaRPr sz="2804"/>
          </a:p>
          <a:p>
            <a:pPr indent="0" lvl="2" marL="682625" rtl="0" algn="just">
              <a:spcBef>
                <a:spcPts val="940"/>
              </a:spcBef>
              <a:spcAft>
                <a:spcPts val="0"/>
              </a:spcAft>
              <a:buSzPct val="70000"/>
              <a:buNone/>
            </a:pPr>
            <a:r>
              <a:rPr b="1" lang="en-US" sz="2000"/>
              <a:t>Data Collection</a:t>
            </a:r>
            <a:r>
              <a:rPr lang="en-US" sz="2000"/>
              <a:t>: Accessible via APIs (Alpha Vantage, Yahoo Finance) and web scraping for news and research.</a:t>
            </a:r>
            <a:endParaRPr sz="2000"/>
          </a:p>
          <a:p>
            <a:pPr indent="0" lvl="2" marL="682625" rtl="0" algn="just">
              <a:spcBef>
                <a:spcPts val="940"/>
              </a:spcBef>
              <a:spcAft>
                <a:spcPts val="0"/>
              </a:spcAft>
              <a:buSzPct val="70000"/>
              <a:buNone/>
            </a:pPr>
            <a:r>
              <a:rPr b="1" lang="en-US" sz="2000"/>
              <a:t>Machine Learning</a:t>
            </a:r>
            <a:r>
              <a:rPr lang="en-US" sz="2000"/>
              <a:t>: Predictive models (LSTM, ARIMA) are feasible but require careful tuning for accuracy.</a:t>
            </a:r>
            <a:endParaRPr sz="2000"/>
          </a:p>
          <a:p>
            <a:pPr indent="0" lvl="2" marL="682625" rtl="0" algn="just">
              <a:spcBef>
                <a:spcPts val="940"/>
              </a:spcBef>
              <a:spcAft>
                <a:spcPts val="0"/>
              </a:spcAft>
              <a:buSzPct val="70000"/>
              <a:buNone/>
            </a:pPr>
            <a:r>
              <a:rPr b="1" lang="en-US" sz="2000"/>
              <a:t>NLP for Sentiment</a:t>
            </a:r>
            <a:r>
              <a:rPr lang="en-US" sz="2000"/>
              <a:t>: Proven libraries (spaCy, Hugging Face) make sentiment analysis achievable.</a:t>
            </a:r>
            <a:endParaRPr sz="2000"/>
          </a:p>
          <a:p>
            <a:pPr indent="-311150" lvl="0" marL="285750" rtl="0" algn="just">
              <a:lnSpc>
                <a:spcPct val="110000"/>
              </a:lnSpc>
              <a:spcBef>
                <a:spcPts val="991"/>
              </a:spcBef>
              <a:spcAft>
                <a:spcPts val="0"/>
              </a:spcAft>
              <a:buSzPct val="75095"/>
              <a:buFont typeface="Noto Sans Symbols"/>
              <a:buChar char="❑"/>
            </a:pPr>
            <a:r>
              <a:rPr b="1" lang="en-US" sz="2770"/>
              <a:t>Operational Feasibility</a:t>
            </a:r>
            <a:r>
              <a:rPr lang="en-US" sz="2770"/>
              <a:t>:</a:t>
            </a:r>
            <a:endParaRPr sz="2770"/>
          </a:p>
          <a:p>
            <a:pPr indent="0" lvl="2" marL="682625" rtl="0" algn="just">
              <a:lnSpc>
                <a:spcPct val="110000"/>
              </a:lnSpc>
              <a:spcBef>
                <a:spcPts val="940"/>
              </a:spcBef>
              <a:spcAft>
                <a:spcPts val="0"/>
              </a:spcAft>
              <a:buSzPct val="70000"/>
              <a:buNone/>
            </a:pPr>
            <a:r>
              <a:rPr b="1" lang="en-US" sz="2000"/>
              <a:t>Cloud Infrastructure</a:t>
            </a:r>
            <a:r>
              <a:rPr lang="en-US" sz="2000"/>
              <a:t>: Easily deployable on AWS, Google Cloud, or Azure.</a:t>
            </a:r>
            <a:endParaRPr sz="2000"/>
          </a:p>
          <a:p>
            <a:pPr indent="0" lvl="2" marL="682625" rtl="0" algn="just">
              <a:lnSpc>
                <a:spcPct val="110000"/>
              </a:lnSpc>
              <a:spcBef>
                <a:spcPts val="940"/>
              </a:spcBef>
              <a:spcAft>
                <a:spcPts val="0"/>
              </a:spcAft>
              <a:buSzPct val="70000"/>
              <a:buNone/>
            </a:pPr>
            <a:r>
              <a:rPr b="1" lang="en-US" sz="2000"/>
              <a:t>Challenges</a:t>
            </a:r>
            <a:r>
              <a:rPr lang="en-US" sz="2000"/>
              <a:t>: Managing API limits, ensuring real-time data processing, and cost optimization</a:t>
            </a:r>
            <a:endParaRPr/>
          </a:p>
          <a:p>
            <a:pPr indent="0" lvl="2" marL="682625" rtl="0" algn="just">
              <a:lnSpc>
                <a:spcPct val="110000"/>
              </a:lnSpc>
              <a:spcBef>
                <a:spcPts val="940"/>
              </a:spcBef>
              <a:spcAft>
                <a:spcPts val="0"/>
              </a:spcAft>
              <a:buSzPct val="70000"/>
              <a:buNone/>
            </a:pPr>
            <a:r>
              <a:rPr b="1" lang="en-US" sz="2000"/>
              <a:t>Legal Feasibility</a:t>
            </a:r>
            <a:r>
              <a:rPr lang="en-US" sz="2000"/>
              <a:t>:</a:t>
            </a:r>
            <a:endParaRPr sz="2000"/>
          </a:p>
          <a:p>
            <a:pPr indent="-256000" lvl="0" marL="342900" rtl="0" algn="just">
              <a:lnSpc>
                <a:spcPct val="110000"/>
              </a:lnSpc>
              <a:spcBef>
                <a:spcPts val="991"/>
              </a:spcBef>
              <a:spcAft>
                <a:spcPts val="0"/>
              </a:spcAft>
              <a:buSzPct val="70000"/>
              <a:buFont typeface="Noto Sans Symbols"/>
              <a:buNone/>
            </a:pPr>
            <a:r>
              <a:t/>
            </a:r>
            <a:endParaRPr/>
          </a:p>
          <a:p>
            <a:pPr indent="-342900" lvl="0" marL="342900" rtl="0" algn="just">
              <a:lnSpc>
                <a:spcPct val="110000"/>
              </a:lnSpc>
              <a:spcBef>
                <a:spcPts val="1076"/>
              </a:spcBef>
              <a:spcAft>
                <a:spcPts val="0"/>
              </a:spcAft>
              <a:buSzPct val="70000"/>
              <a:buFont typeface="Noto Sans Symbols"/>
              <a:buChar char="❑"/>
            </a:pPr>
            <a:r>
              <a:rPr b="1" lang="en-US" sz="2800"/>
              <a:t>Legal feasibility: </a:t>
            </a:r>
            <a:endParaRPr/>
          </a:p>
          <a:p>
            <a:pPr indent="0" lvl="1" marL="376555" rtl="0" algn="just">
              <a:lnSpc>
                <a:spcPct val="110000"/>
              </a:lnSpc>
              <a:spcBef>
                <a:spcPts val="957"/>
              </a:spcBef>
              <a:spcAft>
                <a:spcPts val="0"/>
              </a:spcAft>
              <a:buSzPct val="70000"/>
              <a:buNone/>
            </a:pPr>
            <a:r>
              <a:rPr lang="en-US"/>
              <a:t>Compliance with data privacy laws and financial regulations is necessary for successful deployment.</a:t>
            </a:r>
            <a:endParaRPr/>
          </a:p>
          <a:p>
            <a:pPr indent="0" lvl="2" marL="682625" rtl="0" algn="just">
              <a:lnSpc>
                <a:spcPct val="110000"/>
              </a:lnSpc>
              <a:spcBef>
                <a:spcPts val="906"/>
              </a:spcBef>
              <a:spcAft>
                <a:spcPts val="0"/>
              </a:spcAft>
              <a:buSzPct val="70000"/>
              <a:buNone/>
            </a:pPr>
            <a:r>
              <a:t/>
            </a:r>
            <a:endParaRPr/>
          </a:p>
          <a:p>
            <a:pPr indent="0" lvl="0" marL="37465" rtl="0" algn="just">
              <a:lnSpc>
                <a:spcPct val="110000"/>
              </a:lnSpc>
              <a:spcBef>
                <a:spcPts val="991"/>
              </a:spcBef>
              <a:spcAft>
                <a:spcPts val="0"/>
              </a:spcAft>
              <a:buSzPct val="7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b="1" lang="en-US"/>
              <a:t>Scalability </a:t>
            </a:r>
            <a:endParaRPr b="1"/>
          </a:p>
        </p:txBody>
      </p:sp>
      <p:sp>
        <p:nvSpPr>
          <p:cNvPr id="187" name="Google Shape;187;p25"/>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10000"/>
          </a:bodyPr>
          <a:lstStyle/>
          <a:p>
            <a:pPr indent="-285772" lvl="0" marL="285750" rtl="0" algn="just">
              <a:lnSpc>
                <a:spcPct val="110000"/>
              </a:lnSpc>
              <a:spcBef>
                <a:spcPts val="0"/>
              </a:spcBef>
              <a:spcAft>
                <a:spcPts val="0"/>
              </a:spcAft>
              <a:buSzPct val="70000"/>
              <a:buFont typeface="Noto Sans Symbols"/>
              <a:buChar char="◈"/>
            </a:pPr>
            <a:r>
              <a:rPr b="1" lang="en-US"/>
              <a:t>Data Volume</a:t>
            </a:r>
            <a:r>
              <a:rPr lang="en-US"/>
              <a:t>: Scalable with time-series databases and cloud-based storage solutions.</a:t>
            </a:r>
            <a:endParaRPr/>
          </a:p>
          <a:p>
            <a:pPr indent="-285772" lvl="0" marL="285750" rtl="0" algn="just">
              <a:lnSpc>
                <a:spcPct val="110000"/>
              </a:lnSpc>
              <a:spcBef>
                <a:spcPts val="1025"/>
              </a:spcBef>
              <a:spcAft>
                <a:spcPts val="0"/>
              </a:spcAft>
              <a:buSzPct val="70000"/>
              <a:buFont typeface="Noto Sans Symbols"/>
              <a:buChar char="◈"/>
            </a:pPr>
            <a:r>
              <a:rPr b="1" lang="en-US"/>
              <a:t>Real-Time Processing</a:t>
            </a:r>
            <a:r>
              <a:rPr lang="en-US"/>
              <a:t>: Use distributed systems (Kafka, AWS Kinesis) to manage growing traffic.</a:t>
            </a:r>
            <a:endParaRPr/>
          </a:p>
          <a:p>
            <a:pPr indent="-285772" lvl="0" marL="285750" rtl="0" algn="just">
              <a:lnSpc>
                <a:spcPct val="110000"/>
              </a:lnSpc>
              <a:spcBef>
                <a:spcPts val="1025"/>
              </a:spcBef>
              <a:spcAft>
                <a:spcPts val="0"/>
              </a:spcAft>
              <a:buSzPct val="70000"/>
              <a:buFont typeface="Noto Sans Symbols"/>
              <a:buChar char="◈"/>
            </a:pPr>
            <a:r>
              <a:rPr b="1" lang="en-US"/>
              <a:t>Machine Learning</a:t>
            </a:r>
            <a:r>
              <a:rPr lang="en-US"/>
              <a:t>: Scalable model training with cloud-based GPU/TPU instances.</a:t>
            </a:r>
            <a:endParaRPr/>
          </a:p>
          <a:p>
            <a:pPr indent="-285772" lvl="0" marL="285750" rtl="0" algn="just">
              <a:lnSpc>
                <a:spcPct val="110000"/>
              </a:lnSpc>
              <a:spcBef>
                <a:spcPts val="1025"/>
              </a:spcBef>
              <a:spcAft>
                <a:spcPts val="0"/>
              </a:spcAft>
              <a:buSzPct val="70000"/>
              <a:buFont typeface="Noto Sans Symbols"/>
              <a:buChar char="◈"/>
            </a:pPr>
            <a:r>
              <a:rPr b="1" lang="en-US"/>
              <a:t>Modular Architecture</a:t>
            </a:r>
            <a:r>
              <a:rPr lang="en-US"/>
              <a:t>: Microservices enable independent scaling of data processing, prediction, and UI services.</a:t>
            </a:r>
            <a:endParaRPr/>
          </a:p>
          <a:p>
            <a:pPr indent="-285772" lvl="0" marL="285750" rtl="0" algn="just">
              <a:lnSpc>
                <a:spcPct val="110000"/>
              </a:lnSpc>
              <a:spcBef>
                <a:spcPts val="1025"/>
              </a:spcBef>
              <a:spcAft>
                <a:spcPts val="0"/>
              </a:spcAft>
              <a:buSzPct val="70000"/>
              <a:buFont typeface="Noto Sans Symbols"/>
              <a:buChar char="◈"/>
            </a:pPr>
            <a:r>
              <a:rPr b="1" lang="en-US"/>
              <a:t>Challenges</a:t>
            </a:r>
            <a:r>
              <a:rPr lang="en-US"/>
              <a:t>: Maintaining low-latency, handling increased user load, and optimizing cloud costs.</a:t>
            </a:r>
            <a:endParaRPr/>
          </a:p>
          <a:p>
            <a:pPr indent="0" lvl="0" marL="37465" rtl="0" algn="just">
              <a:lnSpc>
                <a:spcPct val="110000"/>
              </a:lnSpc>
              <a:spcBef>
                <a:spcPts val="1025"/>
              </a:spcBef>
              <a:spcAft>
                <a:spcPts val="0"/>
              </a:spcAft>
              <a:buSzPct val="7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VTI">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