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3" d="100"/>
          <a:sy n="23" d="100"/>
        </p:scale>
        <p:origin x="81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5E66F-9009-47ED-BB8E-E6EE944B40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5438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Add a succinct introduction to the focus of this project.  You should name this section appropriately (Introduction, Problem Statement, </a:t>
            </a:r>
            <a:r>
              <a:rPr lang="en-US" dirty="0" err="1"/>
              <a:t>etc</a:t>
            </a:r>
            <a:r>
              <a:rPr lang="en-US" dirty="0"/>
              <a:t>).  Font size should not be less than 36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1ECAA6F-8BF8-47E6-822C-3181D97DA5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18400" y="7543800"/>
            <a:ext cx="10058400" cy="194310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 i="0">
                <a:latin typeface="+mn-lt"/>
              </a:defRPr>
            </a:lvl1pPr>
          </a:lstStyle>
          <a:p>
            <a:pPr lvl="0"/>
            <a:r>
              <a:rPr lang="en-US" dirty="0"/>
              <a:t>Draw conclusions here. Do not just restate your results, but draw new information from them.  Summarize what you learned.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74161529-3307-4BDF-8138-E78B39B4B61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887200" y="7543800"/>
            <a:ext cx="20116800" cy="19431000"/>
          </a:xfrm>
          <a:solidFill>
            <a:schemeClr val="bg1">
              <a:alpha val="70000"/>
            </a:schemeClr>
          </a:solidFill>
          <a:effectLst>
            <a:glow rad="101600">
              <a:srgbClr val="006747">
                <a:alpha val="40000"/>
              </a:srgbClr>
            </a:glow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46904" y="669497"/>
            <a:ext cx="33997392" cy="2560320"/>
          </a:xfrm>
        </p:spPr>
        <p:txBody>
          <a:bodyPr anchor="ctr" anchorCtr="0">
            <a:norm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title</a:t>
            </a:r>
            <a:br>
              <a:rPr lang="en-US" dirty="0"/>
            </a:br>
            <a:r>
              <a:rPr lang="en-US" dirty="0"/>
              <a:t>Should not exceed 2 lines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176E7FB-5EE2-4130-8605-3413E722BE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4F2A96E-4378-4CF0-B899-C10E83F2E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18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Conclusion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D32646F-4A35-470F-AFA8-9E40AB71E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2880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tools or methodologies you used; briefly describe your process. </a:t>
            </a:r>
          </a:p>
          <a:p>
            <a:pPr lvl="0"/>
            <a:endParaRPr lang="en-US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606CCBB-CB88-413D-A464-22C730DB74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71450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Materials/Methods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A3DED52D-79A8-4AA3-AA78-01A5C4BA7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9032200"/>
            <a:ext cx="205740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primary resources, links for tools, </a:t>
            </a:r>
            <a:r>
              <a:rPr lang="en-US" dirty="0" err="1"/>
              <a:t>etc</a:t>
            </a:r>
            <a:r>
              <a:rPr lang="en-US" dirty="0"/>
              <a:t> here.  This text can be smaller (as it is not the focus of your poster); do not go smaller than 24 pt. font.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4E0C4AA-0531-4C45-BA36-9C088D53B2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27889200"/>
            <a:ext cx="205740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Bibliography, Additional Resources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D97286D3-0DCF-458A-BC3C-E861081AAD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7200" y="6400800"/>
            <a:ext cx="201168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445B09A0-E4B9-499C-AAD0-CFD28A9E7B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18400" y="29032200"/>
            <a:ext cx="100584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800">
                <a:latin typeface="+mn-lt"/>
              </a:defRPr>
            </a:lvl1pPr>
          </a:lstStyle>
          <a:p>
            <a:pPr lvl="0"/>
            <a:r>
              <a:rPr lang="en-US" dirty="0"/>
              <a:t>Put repository information here, links to final project (if web hosted), </a:t>
            </a:r>
            <a:r>
              <a:rPr lang="en-US" dirty="0" err="1"/>
              <a:t>etc</a:t>
            </a:r>
            <a:br>
              <a:rPr lang="en-US" dirty="0"/>
            </a:br>
            <a:r>
              <a:rPr lang="en-US" dirty="0"/>
              <a:t>Make </a:t>
            </a:r>
            <a:r>
              <a:rPr lang="en-US" dirty="0" err="1"/>
              <a:t>urls</a:t>
            </a:r>
            <a:r>
              <a:rPr lang="en-US" dirty="0"/>
              <a:t> easy to find (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shortener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6D57FAF-8E5A-4883-A160-305F7FDE5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18400" y="278892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Further Information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7A5DCD1-D6DC-42D4-A4EE-2B1EE7DCCA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402800" y="29032200"/>
            <a:ext cx="96012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sponsors, mentors, </a:t>
            </a:r>
            <a:r>
              <a:rPr lang="en-US" dirty="0" err="1"/>
              <a:t>etc</a:t>
            </a:r>
            <a:r>
              <a:rPr lang="en-US" dirty="0"/>
              <a:t> here.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D9C3A5D8-588C-42C1-9AAC-5510B78A11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402800" y="27889200"/>
            <a:ext cx="96012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pic>
        <p:nvPicPr>
          <p:cNvPr id="1030" name="Picture 6" descr="https://www.nwmissouri.edu/marketing/images/design/logos/N60-2Stack-W.png">
            <a:extLst>
              <a:ext uri="{FF2B5EF4-FFF2-40B4-BE49-F238E27FC236}">
                <a16:creationId xmlns:a16="http://schemas.microsoft.com/office/drawing/2014/main" id="{50547536-0CA8-4774-955F-78103C8DB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360" y="512064"/>
            <a:ext cx="3920693" cy="44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C3ECC03-D912-4EB3-A934-2B129A10535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12064" y="512064"/>
            <a:ext cx="3922776" cy="443484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additional appropriate graphic/logo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188B7-C6D1-4738-B4EC-BBEFDCC229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46904" y="3380693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Name(s)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BEDC5CEC-772F-4CE6-8FEB-CEB37B70F4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46904" y="4404422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and Affiliations</a:t>
            </a:r>
          </a:p>
        </p:txBody>
      </p:sp>
    </p:spTree>
    <p:extLst>
      <p:ext uri="{BB962C8B-B14F-4D97-AF65-F5344CB8AC3E}">
        <p14:creationId xmlns:p14="http://schemas.microsoft.com/office/powerpoint/2010/main" val="346574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B7AD-C0E4-4106-98F1-A426950388A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5ED08B-B775-435A-9B4F-BDA086DCE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tIns="365760">
            <a:normAutofit fontScale="92500" lnSpcReduction="20000"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Written with Python and QT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Simplified Git client that integrates with GitLab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Organizes assignments by semester and class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Only provides necessary functionality to submit assignments (clone, add, commit, push, pull)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55F1-3C6C-4C07-9CB2-BCAEB0D8A7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tIns="365760"/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Evaluation of Cognitive Dimensions indicates </a:t>
            </a:r>
            <a:r>
              <a:rPr lang="en-US" dirty="0" err="1"/>
              <a:t>GitSubmit</a:t>
            </a:r>
            <a:r>
              <a:rPr lang="en-US" dirty="0"/>
              <a:t> performs well in its task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Strongest aspects: Diffuseness/Terseness, Progressive Evaluation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Weakest aspects: Error-Proneness</a:t>
            </a:r>
          </a:p>
          <a:p>
            <a:pPr marL="1787525" lvl="1" indent="-857250"/>
            <a:r>
              <a:rPr lang="en-US" sz="5400" dirty="0"/>
              <a:t>Implementation had some stability and network issues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Non-novice responses indicate that </a:t>
            </a:r>
            <a:r>
              <a:rPr lang="en-US" dirty="0" err="1"/>
              <a:t>GitSubmit</a:t>
            </a:r>
            <a:r>
              <a:rPr lang="en-US" dirty="0"/>
              <a:t> has neither too much or too little abstraction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9AC47-94BC-470C-9B8A-970292C0ADD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887200" y="18287998"/>
            <a:ext cx="20116800" cy="868680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7474F1-B7EB-40BD-B650-D37E0AA06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GitSubmit</a:t>
            </a:r>
            <a:r>
              <a:rPr lang="en-US" dirty="0"/>
              <a:t>: Integrating VCS in Introductory CS 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C8C212-9152-47EB-9021-DDD1B739EE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GitSubmit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002AEE-7ABF-4F25-90D8-22D1918F9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37AE60-4368-42C2-A299-E0F9F0B57D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8288000"/>
            <a:ext cx="10058400" cy="8686800"/>
          </a:xfrm>
        </p:spPr>
        <p:txBody>
          <a:bodyPr tIns="365760">
            <a:normAutofit fontScale="55000" lnSpcReduction="20000"/>
          </a:bodyPr>
          <a:lstStyle/>
          <a:p>
            <a:pPr marL="857250" indent="-857250">
              <a:spcBef>
                <a:spcPts val="5400"/>
              </a:spcBef>
              <a:buFont typeface="Arial" panose="020B0604020202020204" pitchFamily="34" charset="0"/>
              <a:buChar char="•"/>
            </a:pPr>
            <a:r>
              <a:rPr lang="en-US" sz="8700" dirty="0"/>
              <a:t>Six Cognitive Dimensions Measured:</a:t>
            </a:r>
          </a:p>
          <a:p>
            <a:pPr marL="1770063" lvl="1" indent="-857250"/>
            <a:r>
              <a:rPr lang="en-US" sz="7300" dirty="0"/>
              <a:t>Diffuseness/Terseness</a:t>
            </a:r>
          </a:p>
          <a:p>
            <a:pPr marL="1770063" lvl="1" indent="-857250"/>
            <a:r>
              <a:rPr lang="en-US" sz="7300" dirty="0"/>
              <a:t>Error-Proneness</a:t>
            </a:r>
          </a:p>
          <a:p>
            <a:pPr marL="1770063" lvl="1" indent="-857250"/>
            <a:r>
              <a:rPr lang="en-US" sz="7300" dirty="0"/>
              <a:t>Hard Mental Operations</a:t>
            </a:r>
          </a:p>
          <a:p>
            <a:pPr marL="1770063" lvl="1" indent="-857250"/>
            <a:r>
              <a:rPr lang="en-US" sz="7300" dirty="0"/>
              <a:t>Premature Commitment</a:t>
            </a:r>
          </a:p>
          <a:p>
            <a:pPr marL="1770063" lvl="1" indent="-857250"/>
            <a:r>
              <a:rPr lang="en-US" sz="7300" dirty="0"/>
              <a:t>Progressive Evaluation</a:t>
            </a:r>
          </a:p>
          <a:p>
            <a:pPr marL="1770063" lvl="1" indent="-857250"/>
            <a:r>
              <a:rPr lang="en-US" sz="7300" dirty="0"/>
              <a:t>Role-Expressiveness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8700" dirty="0"/>
              <a:t>Evaluated with student responses to survey</a:t>
            </a:r>
          </a:p>
          <a:p>
            <a:pPr marL="1770063" lvl="1" indent="-857250"/>
            <a:endParaRPr lang="en-US" sz="4400" dirty="0"/>
          </a:p>
          <a:p>
            <a:pPr indent="-2379027"/>
            <a:r>
              <a:rPr lang="en-US" sz="100" dirty="0"/>
              <a:t>Evaluate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535820-2B15-48C9-B0AA-9FA5E543AB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Cognitive Dimensions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F1AFE3A-F984-4AF2-BF89-DF5843246A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tIns="274320" numCol="1">
            <a:no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https://git-scm.com/downloads/logos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T. R. Green. Cognitive dimensions of notations. People and Computers V, pages 443–460, 1989.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S. Chacon. Pro Git. </a:t>
            </a:r>
            <a:r>
              <a:rPr lang="en-US" sz="3200" dirty="0" err="1"/>
              <a:t>Apress</a:t>
            </a:r>
            <a:r>
              <a:rPr lang="en-US" sz="3200" dirty="0"/>
              <a:t>, </a:t>
            </a:r>
            <a:r>
              <a:rPr lang="en-US" sz="3200" dirty="0" err="1"/>
              <a:t>Berkely</a:t>
            </a:r>
            <a:r>
              <a:rPr lang="en-US" sz="3200" dirty="0"/>
              <a:t>, CA, USA, 2nd</a:t>
            </a:r>
            <a:br>
              <a:rPr lang="en-US" sz="3200" dirty="0"/>
            </a:br>
            <a:r>
              <a:rPr lang="en-US" sz="3200" dirty="0"/>
              <a:t>edition, 2014.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GitLab. Code, test, and deploy together with GitLab open source git repo management software, https://about.gitlab.com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DD57B1E-4D9F-47F9-88F7-FB032B9D63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D66D60-3409-4A83-882F-DEF1F6DDFE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887200" y="17144998"/>
            <a:ext cx="20116800" cy="11430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53E4573-0153-477E-A6EA-F369D642E8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tIns="91440" bIns="274320" anchor="b" anchorCtr="0">
            <a:normAutofit/>
          </a:bodyPr>
          <a:lstStyle/>
          <a:p>
            <a:pPr algn="ctr"/>
            <a:r>
              <a:rPr lang="en-US" sz="6000" dirty="0" err="1"/>
              <a:t>nwmostate</a:t>
            </a:r>
            <a:r>
              <a:rPr lang="en-US" sz="6000" dirty="0"/>
              <a:t>/</a:t>
            </a:r>
            <a:r>
              <a:rPr lang="en-US" sz="6000" dirty="0" err="1"/>
              <a:t>csis</a:t>
            </a:r>
            <a:r>
              <a:rPr lang="en-US" sz="6000" dirty="0"/>
              <a:t>-poster-templates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3257E1-88C3-4089-9BFF-38DFCEA27A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Poster Repository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7FED097-712A-4391-BB35-7534ADE256A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tIns="274320">
            <a:normAutofit fontScale="55000" lnSpcReduction="20000"/>
          </a:bodyPr>
          <a:lstStyle/>
          <a:p>
            <a:r>
              <a:rPr lang="en-US" dirty="0"/>
              <a:t>Student feedback approved by the IRB committee at Northwest Missouri State University.</a:t>
            </a:r>
          </a:p>
          <a:p>
            <a:r>
              <a:rPr lang="en-US" dirty="0"/>
              <a:t>Feedback is from students enrolled in Data Structures and Operating Systems classes at Northwest.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7C18949-3E74-4B71-BB77-D29BCE1BA1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193538D3-1CEB-4AB5-B73D-938A4997BA9A}"/>
              </a:ext>
            </a:extLst>
          </p:cNvPr>
          <p:cNvPicPr>
            <a:picLocks noGrp="1" noChangeAspect="1"/>
          </p:cNvPicPr>
          <p:nvPr>
            <p:ph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1" y="905669"/>
            <a:ext cx="3648075" cy="3648075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C7A8E39-51B8-446A-A58D-E4A6958BDF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Nathan Eloe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230B1EE-E97C-4A5D-8EB4-FEE65881F4F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School of Computer Science and Information Systems, Northwest Missouri State University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33A0724-AF8B-4C23-9B61-2F37A4481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0" y="7557845"/>
            <a:ext cx="20116799" cy="8592191"/>
          </a:xfrm>
          <a:prstGeom prst="rect">
            <a:avLst/>
          </a:prstGeom>
        </p:spPr>
      </p:pic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6B6AC518-BD97-4F4A-9ACC-57BD026A2A3B}"/>
              </a:ext>
            </a:extLst>
          </p:cNvPr>
          <p:cNvSpPr txBox="1">
            <a:spLocks/>
          </p:cNvSpPr>
          <p:nvPr/>
        </p:nvSpPr>
        <p:spPr>
          <a:xfrm>
            <a:off x="11430000" y="6400798"/>
            <a:ext cx="20116800" cy="1143000"/>
          </a:xfrm>
          <a:prstGeom prst="rect">
            <a:avLst/>
          </a:prstGeo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7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UI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B328CE0-ED86-4BC2-8EB1-820AC437CF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9657" y="18660052"/>
            <a:ext cx="11704343" cy="804673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A853424-AB94-4487-BFD3-3CCE6E5F36F6}"/>
              </a:ext>
            </a:extLst>
          </p:cNvPr>
          <p:cNvSpPr txBox="1"/>
          <p:nvPr/>
        </p:nvSpPr>
        <p:spPr>
          <a:xfrm>
            <a:off x="11970328" y="18660052"/>
            <a:ext cx="8412457" cy="7894469"/>
          </a:xfrm>
          <a:prstGeom prst="rect">
            <a:avLst/>
          </a:prstGeom>
          <a:noFill/>
        </p:spPr>
        <p:txBody>
          <a:bodyPr wrap="square" tIns="91440" rtlCol="0" anchor="ctr" anchorCtr="0">
            <a:spAutoFit/>
          </a:bodyPr>
          <a:lstStyle/>
          <a:p>
            <a:r>
              <a:rPr lang="en-US" sz="3600" dirty="0"/>
              <a:t>Example Evaluation Statement: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UI makes it easy to make a mistake in the submission process.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UI makes it difficult to make a mistake in the submission process.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UI is not expressive enough to complete a submission.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UI is cluttered or complex.</a:t>
            </a:r>
          </a:p>
          <a:p>
            <a:endParaRPr lang="en-US" sz="3600" dirty="0"/>
          </a:p>
          <a:p>
            <a:r>
              <a:rPr lang="en-US" sz="3600" dirty="0"/>
              <a:t>Most dimensions had a positive and negative </a:t>
            </a:r>
          </a:p>
          <a:p>
            <a:endParaRPr lang="en-US" sz="3600" dirty="0"/>
          </a:p>
          <a:p>
            <a:r>
              <a:rPr lang="en-US" sz="3600" dirty="0"/>
              <a:t>Diffuseness/Terseness questions all had negative wording.  This was adjusted for the overall score for this category.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256C4ED-A409-4714-BD55-3D83659138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5106" y="29011418"/>
            <a:ext cx="4644988" cy="190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6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search Poster">
      <a:majorFont>
        <a:latin typeface="Helvetica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stract_bg" id="{29B32C95-BF94-4328-B440-C1461C2F0B06}" vid="{B9381D9B-251E-4F9E-BEA1-FCED3FB9D3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292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Garamond</vt:lpstr>
      <vt:lpstr>Helvetica</vt:lpstr>
      <vt:lpstr>Office Theme</vt:lpstr>
      <vt:lpstr>GitSubmit: Integrating VCS in Introductory CS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Eloe,Nathan</dc:creator>
  <cp:lastModifiedBy>Eloe,Nathan</cp:lastModifiedBy>
  <cp:revision>44</cp:revision>
  <dcterms:created xsi:type="dcterms:W3CDTF">2019-04-10T19:42:12Z</dcterms:created>
  <dcterms:modified xsi:type="dcterms:W3CDTF">2019-04-20T00:39:59Z</dcterms:modified>
</cp:coreProperties>
</file>