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62" r:id="rId4"/>
    <p:sldId id="263" r:id="rId5"/>
    <p:sldId id="257" r:id="rId6"/>
    <p:sldId id="258" r:id="rId7"/>
    <p:sldId id="268" r:id="rId8"/>
    <p:sldId id="269" r:id="rId9"/>
    <p:sldId id="270" r:id="rId10"/>
    <p:sldId id="259" r:id="rId11"/>
    <p:sldId id="260"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5BF2DE-14F7-4A5B-97B8-BDE8E114BE59}">
          <p14:sldIdLst>
            <p14:sldId id="271"/>
          </p14:sldIdLst>
        </p14:section>
        <p14:section name="introduction" id="{BE6D5CCA-0D60-490F-A238-8B37E98DCBDE}">
          <p14:sldIdLst>
            <p14:sldId id="256"/>
            <p14:sldId id="262"/>
          </p14:sldIdLst>
        </p14:section>
        <p14:section name="decomposition" id="{4636AC32-45C4-47F0-B7F7-C3BB7B369E3A}">
          <p14:sldIdLst>
            <p14:sldId id="263"/>
            <p14:sldId id="257"/>
            <p14:sldId id="258"/>
          </p14:sldIdLst>
        </p14:section>
        <p14:section name="pattern recognition" id="{A7B0C8C8-C61A-4275-A4E5-BE84B780633B}">
          <p14:sldIdLst>
            <p14:sldId id="268"/>
            <p14:sldId id="269"/>
            <p14:sldId id="270"/>
            <p14:sldId id="259"/>
            <p14:sldId id="260"/>
          </p14:sldIdLst>
        </p14:section>
        <p14:section name="never lose a tic tac toe" id="{7DB33AA1-6D15-4672-809D-AC32A2AE1191}">
          <p14:sldIdLst>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93" d="100"/>
          <a:sy n="93" d="100"/>
        </p:scale>
        <p:origin x="1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4D8C-FC15-4ED2-B828-614B9B822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530AB5-5EA5-4D00-B7C6-DC85AD7D8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D00C30-3893-454E-9F8C-581716269A02}"/>
              </a:ext>
            </a:extLst>
          </p:cNvPr>
          <p:cNvSpPr>
            <a:spLocks noGrp="1"/>
          </p:cNvSpPr>
          <p:nvPr>
            <p:ph type="dt" sz="half" idx="10"/>
          </p:nvPr>
        </p:nvSpPr>
        <p:spPr/>
        <p:txBody>
          <a:bodyPr/>
          <a:lstStyle/>
          <a:p>
            <a:fld id="{62B2B199-86A5-48CC-8B06-E056932D2A3D}" type="datetimeFigureOut">
              <a:rPr lang="en-IN" smtClean="0"/>
              <a:t>15-11-2021</a:t>
            </a:fld>
            <a:endParaRPr lang="en-IN"/>
          </a:p>
        </p:txBody>
      </p:sp>
      <p:sp>
        <p:nvSpPr>
          <p:cNvPr id="5" name="Footer Placeholder 4">
            <a:extLst>
              <a:ext uri="{FF2B5EF4-FFF2-40B4-BE49-F238E27FC236}">
                <a16:creationId xmlns:a16="http://schemas.microsoft.com/office/drawing/2014/main" id="{166EA0D0-6F0F-429F-9995-0228CCC8AE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9A0A7-E55D-4B4C-9FB4-22F54226528F}"/>
              </a:ext>
            </a:extLst>
          </p:cNvPr>
          <p:cNvSpPr>
            <a:spLocks noGrp="1"/>
          </p:cNvSpPr>
          <p:nvPr>
            <p:ph type="sldNum" sz="quarter" idx="12"/>
          </p:nvPr>
        </p:nvSpPr>
        <p:spPr/>
        <p:txBody>
          <a:bodyPr/>
          <a:lstStyle/>
          <a:p>
            <a:fld id="{65C6E6D2-69FD-4855-8768-719652E5E63B}" type="slidenum">
              <a:rPr lang="en-IN" smtClean="0"/>
              <a:t>‹#›</a:t>
            </a:fld>
            <a:endParaRPr lang="en-IN"/>
          </a:p>
        </p:txBody>
      </p:sp>
    </p:spTree>
    <p:extLst>
      <p:ext uri="{BB962C8B-B14F-4D97-AF65-F5344CB8AC3E}">
        <p14:creationId xmlns:p14="http://schemas.microsoft.com/office/powerpoint/2010/main" val="310167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E13F-8AE7-48D1-B6E1-12067B38B5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7F7C05-1A1F-4C0F-9116-C2EE0E7683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5EB73E-E25C-4EF7-B158-5A5CD22F2096}"/>
              </a:ext>
            </a:extLst>
          </p:cNvPr>
          <p:cNvSpPr>
            <a:spLocks noGrp="1"/>
          </p:cNvSpPr>
          <p:nvPr>
            <p:ph type="dt" sz="half" idx="10"/>
          </p:nvPr>
        </p:nvSpPr>
        <p:spPr/>
        <p:txBody>
          <a:bodyPr/>
          <a:lstStyle/>
          <a:p>
            <a:fld id="{62B2B199-86A5-48CC-8B06-E056932D2A3D}" type="datetimeFigureOut">
              <a:rPr lang="en-IN" smtClean="0"/>
              <a:t>15-11-2021</a:t>
            </a:fld>
            <a:endParaRPr lang="en-IN"/>
          </a:p>
        </p:txBody>
      </p:sp>
      <p:sp>
        <p:nvSpPr>
          <p:cNvPr id="5" name="Footer Placeholder 4">
            <a:extLst>
              <a:ext uri="{FF2B5EF4-FFF2-40B4-BE49-F238E27FC236}">
                <a16:creationId xmlns:a16="http://schemas.microsoft.com/office/drawing/2014/main" id="{D4312F99-AF73-4C54-89A7-E5F2349BB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891FA-14A2-41C3-B545-5286E1949B02}"/>
              </a:ext>
            </a:extLst>
          </p:cNvPr>
          <p:cNvSpPr>
            <a:spLocks noGrp="1"/>
          </p:cNvSpPr>
          <p:nvPr>
            <p:ph type="sldNum" sz="quarter" idx="12"/>
          </p:nvPr>
        </p:nvSpPr>
        <p:spPr/>
        <p:txBody>
          <a:bodyPr/>
          <a:lstStyle/>
          <a:p>
            <a:fld id="{65C6E6D2-69FD-4855-8768-719652E5E63B}" type="slidenum">
              <a:rPr lang="en-IN" smtClean="0"/>
              <a:t>‹#›</a:t>
            </a:fld>
            <a:endParaRPr lang="en-IN"/>
          </a:p>
        </p:txBody>
      </p:sp>
    </p:spTree>
    <p:extLst>
      <p:ext uri="{BB962C8B-B14F-4D97-AF65-F5344CB8AC3E}">
        <p14:creationId xmlns:p14="http://schemas.microsoft.com/office/powerpoint/2010/main" val="194102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45BADD-3A8C-4309-99A3-C2920863A1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DFD895-03D3-4E40-A0F7-0CBF21F9F0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98AAFE-A062-4D38-8AED-6C5C7154BBA7}"/>
              </a:ext>
            </a:extLst>
          </p:cNvPr>
          <p:cNvSpPr>
            <a:spLocks noGrp="1"/>
          </p:cNvSpPr>
          <p:nvPr>
            <p:ph type="dt" sz="half" idx="10"/>
          </p:nvPr>
        </p:nvSpPr>
        <p:spPr/>
        <p:txBody>
          <a:bodyPr/>
          <a:lstStyle/>
          <a:p>
            <a:fld id="{62B2B199-86A5-48CC-8B06-E056932D2A3D}" type="datetimeFigureOut">
              <a:rPr lang="en-IN" smtClean="0"/>
              <a:t>15-11-2021</a:t>
            </a:fld>
            <a:endParaRPr lang="en-IN"/>
          </a:p>
        </p:txBody>
      </p:sp>
      <p:sp>
        <p:nvSpPr>
          <p:cNvPr id="5" name="Footer Placeholder 4">
            <a:extLst>
              <a:ext uri="{FF2B5EF4-FFF2-40B4-BE49-F238E27FC236}">
                <a16:creationId xmlns:a16="http://schemas.microsoft.com/office/drawing/2014/main" id="{3ADECE75-2D7D-47AC-A4D8-F33AFE647C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4DCCD3-9C9B-45E9-BED2-49D28CBFC544}"/>
              </a:ext>
            </a:extLst>
          </p:cNvPr>
          <p:cNvSpPr>
            <a:spLocks noGrp="1"/>
          </p:cNvSpPr>
          <p:nvPr>
            <p:ph type="sldNum" sz="quarter" idx="12"/>
          </p:nvPr>
        </p:nvSpPr>
        <p:spPr/>
        <p:txBody>
          <a:bodyPr/>
          <a:lstStyle/>
          <a:p>
            <a:fld id="{65C6E6D2-69FD-4855-8768-719652E5E63B}" type="slidenum">
              <a:rPr lang="en-IN" smtClean="0"/>
              <a:t>‹#›</a:t>
            </a:fld>
            <a:endParaRPr lang="en-IN"/>
          </a:p>
        </p:txBody>
      </p:sp>
    </p:spTree>
    <p:extLst>
      <p:ext uri="{BB962C8B-B14F-4D97-AF65-F5344CB8AC3E}">
        <p14:creationId xmlns:p14="http://schemas.microsoft.com/office/powerpoint/2010/main" val="45998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25F4-1A1C-4350-AFA4-2C25C064FB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C62908-5FBB-4A3E-B0A8-7C4D5480AF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C4BC9C-0016-4442-9056-13443C062195}"/>
              </a:ext>
            </a:extLst>
          </p:cNvPr>
          <p:cNvSpPr>
            <a:spLocks noGrp="1"/>
          </p:cNvSpPr>
          <p:nvPr>
            <p:ph type="dt" sz="half" idx="10"/>
          </p:nvPr>
        </p:nvSpPr>
        <p:spPr/>
        <p:txBody>
          <a:bodyPr/>
          <a:lstStyle/>
          <a:p>
            <a:fld id="{62B2B199-86A5-48CC-8B06-E056932D2A3D}" type="datetimeFigureOut">
              <a:rPr lang="en-IN" smtClean="0"/>
              <a:t>15-11-2021</a:t>
            </a:fld>
            <a:endParaRPr lang="en-IN"/>
          </a:p>
        </p:txBody>
      </p:sp>
      <p:sp>
        <p:nvSpPr>
          <p:cNvPr id="5" name="Footer Placeholder 4">
            <a:extLst>
              <a:ext uri="{FF2B5EF4-FFF2-40B4-BE49-F238E27FC236}">
                <a16:creationId xmlns:a16="http://schemas.microsoft.com/office/drawing/2014/main" id="{C4A0BA6B-1164-4262-833F-0D0BD27B1E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4119B-4E47-4F4D-964B-37CBC9B996BA}"/>
              </a:ext>
            </a:extLst>
          </p:cNvPr>
          <p:cNvSpPr>
            <a:spLocks noGrp="1"/>
          </p:cNvSpPr>
          <p:nvPr>
            <p:ph type="sldNum" sz="quarter" idx="12"/>
          </p:nvPr>
        </p:nvSpPr>
        <p:spPr/>
        <p:txBody>
          <a:bodyPr/>
          <a:lstStyle/>
          <a:p>
            <a:fld id="{65C6E6D2-69FD-4855-8768-719652E5E63B}" type="slidenum">
              <a:rPr lang="en-IN" smtClean="0"/>
              <a:t>‹#›</a:t>
            </a:fld>
            <a:endParaRPr lang="en-IN"/>
          </a:p>
        </p:txBody>
      </p:sp>
    </p:spTree>
    <p:extLst>
      <p:ext uri="{BB962C8B-B14F-4D97-AF65-F5344CB8AC3E}">
        <p14:creationId xmlns:p14="http://schemas.microsoft.com/office/powerpoint/2010/main" val="113673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DDA1-5B39-400E-A459-2EC9D2032C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28FE43-3D67-4862-B2DA-1F1F28AF54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EB8E3-66B5-422B-8E17-AE5B821AE16A}"/>
              </a:ext>
            </a:extLst>
          </p:cNvPr>
          <p:cNvSpPr>
            <a:spLocks noGrp="1"/>
          </p:cNvSpPr>
          <p:nvPr>
            <p:ph type="dt" sz="half" idx="10"/>
          </p:nvPr>
        </p:nvSpPr>
        <p:spPr/>
        <p:txBody>
          <a:bodyPr/>
          <a:lstStyle/>
          <a:p>
            <a:fld id="{62B2B199-86A5-48CC-8B06-E056932D2A3D}" type="datetimeFigureOut">
              <a:rPr lang="en-IN" smtClean="0"/>
              <a:t>15-11-2021</a:t>
            </a:fld>
            <a:endParaRPr lang="en-IN"/>
          </a:p>
        </p:txBody>
      </p:sp>
      <p:sp>
        <p:nvSpPr>
          <p:cNvPr id="5" name="Footer Placeholder 4">
            <a:extLst>
              <a:ext uri="{FF2B5EF4-FFF2-40B4-BE49-F238E27FC236}">
                <a16:creationId xmlns:a16="http://schemas.microsoft.com/office/drawing/2014/main" id="{E36B4D33-BD3E-4872-A0F8-2493626A25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ACE24-CC48-4341-AFE8-1528719A1CD6}"/>
              </a:ext>
            </a:extLst>
          </p:cNvPr>
          <p:cNvSpPr>
            <a:spLocks noGrp="1"/>
          </p:cNvSpPr>
          <p:nvPr>
            <p:ph type="sldNum" sz="quarter" idx="12"/>
          </p:nvPr>
        </p:nvSpPr>
        <p:spPr/>
        <p:txBody>
          <a:bodyPr/>
          <a:lstStyle/>
          <a:p>
            <a:fld id="{65C6E6D2-69FD-4855-8768-719652E5E63B}" type="slidenum">
              <a:rPr lang="en-IN" smtClean="0"/>
              <a:t>‹#›</a:t>
            </a:fld>
            <a:endParaRPr lang="en-IN"/>
          </a:p>
        </p:txBody>
      </p:sp>
    </p:spTree>
    <p:extLst>
      <p:ext uri="{BB962C8B-B14F-4D97-AF65-F5344CB8AC3E}">
        <p14:creationId xmlns:p14="http://schemas.microsoft.com/office/powerpoint/2010/main" val="248264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BB51-845E-46A8-8993-48CDFB304B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B28282-AD75-4E35-B235-D84F90154F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2714F8-1408-41A5-AB6E-18BE16868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98793F-7776-4EEA-8CFE-CAE24827210E}"/>
              </a:ext>
            </a:extLst>
          </p:cNvPr>
          <p:cNvSpPr>
            <a:spLocks noGrp="1"/>
          </p:cNvSpPr>
          <p:nvPr>
            <p:ph type="dt" sz="half" idx="10"/>
          </p:nvPr>
        </p:nvSpPr>
        <p:spPr/>
        <p:txBody>
          <a:bodyPr/>
          <a:lstStyle/>
          <a:p>
            <a:fld id="{62B2B199-86A5-48CC-8B06-E056932D2A3D}" type="datetimeFigureOut">
              <a:rPr lang="en-IN" smtClean="0"/>
              <a:t>15-11-2021</a:t>
            </a:fld>
            <a:endParaRPr lang="en-IN"/>
          </a:p>
        </p:txBody>
      </p:sp>
      <p:sp>
        <p:nvSpPr>
          <p:cNvPr id="6" name="Footer Placeholder 5">
            <a:extLst>
              <a:ext uri="{FF2B5EF4-FFF2-40B4-BE49-F238E27FC236}">
                <a16:creationId xmlns:a16="http://schemas.microsoft.com/office/drawing/2014/main" id="{E5B884E3-E4DD-4C0D-8736-9C9F73678A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95B7BC-2098-4BC8-A64A-F708A462EDDD}"/>
              </a:ext>
            </a:extLst>
          </p:cNvPr>
          <p:cNvSpPr>
            <a:spLocks noGrp="1"/>
          </p:cNvSpPr>
          <p:nvPr>
            <p:ph type="sldNum" sz="quarter" idx="12"/>
          </p:nvPr>
        </p:nvSpPr>
        <p:spPr/>
        <p:txBody>
          <a:bodyPr/>
          <a:lstStyle/>
          <a:p>
            <a:fld id="{65C6E6D2-69FD-4855-8768-719652E5E63B}" type="slidenum">
              <a:rPr lang="en-IN" smtClean="0"/>
              <a:t>‹#›</a:t>
            </a:fld>
            <a:endParaRPr lang="en-IN"/>
          </a:p>
        </p:txBody>
      </p:sp>
    </p:spTree>
    <p:extLst>
      <p:ext uri="{BB962C8B-B14F-4D97-AF65-F5344CB8AC3E}">
        <p14:creationId xmlns:p14="http://schemas.microsoft.com/office/powerpoint/2010/main" val="323917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1735-849D-43DE-AC3D-E9476730F2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D4A76A-4C05-43AC-8FDC-5625F9E46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E71054-3D05-44A5-8F15-126F487619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031FCA-11BA-46AD-9536-F35BA7DF11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6106EB-7493-4FAA-A0E2-0A6181052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C00C9D-EDCA-465F-A61A-BEF1ED2C0D63}"/>
              </a:ext>
            </a:extLst>
          </p:cNvPr>
          <p:cNvSpPr>
            <a:spLocks noGrp="1"/>
          </p:cNvSpPr>
          <p:nvPr>
            <p:ph type="dt" sz="half" idx="10"/>
          </p:nvPr>
        </p:nvSpPr>
        <p:spPr/>
        <p:txBody>
          <a:bodyPr/>
          <a:lstStyle/>
          <a:p>
            <a:fld id="{62B2B199-86A5-48CC-8B06-E056932D2A3D}" type="datetimeFigureOut">
              <a:rPr lang="en-IN" smtClean="0"/>
              <a:t>15-11-2021</a:t>
            </a:fld>
            <a:endParaRPr lang="en-IN"/>
          </a:p>
        </p:txBody>
      </p:sp>
      <p:sp>
        <p:nvSpPr>
          <p:cNvPr id="8" name="Footer Placeholder 7">
            <a:extLst>
              <a:ext uri="{FF2B5EF4-FFF2-40B4-BE49-F238E27FC236}">
                <a16:creationId xmlns:a16="http://schemas.microsoft.com/office/drawing/2014/main" id="{4725183C-BCA1-4B97-B279-A6DEE5FC6C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56B1F9-DDC9-49A3-B6F9-DDCA5522C2A0}"/>
              </a:ext>
            </a:extLst>
          </p:cNvPr>
          <p:cNvSpPr>
            <a:spLocks noGrp="1"/>
          </p:cNvSpPr>
          <p:nvPr>
            <p:ph type="sldNum" sz="quarter" idx="12"/>
          </p:nvPr>
        </p:nvSpPr>
        <p:spPr/>
        <p:txBody>
          <a:bodyPr/>
          <a:lstStyle/>
          <a:p>
            <a:fld id="{65C6E6D2-69FD-4855-8768-719652E5E63B}" type="slidenum">
              <a:rPr lang="en-IN" smtClean="0"/>
              <a:t>‹#›</a:t>
            </a:fld>
            <a:endParaRPr lang="en-IN"/>
          </a:p>
        </p:txBody>
      </p:sp>
    </p:spTree>
    <p:extLst>
      <p:ext uri="{BB962C8B-B14F-4D97-AF65-F5344CB8AC3E}">
        <p14:creationId xmlns:p14="http://schemas.microsoft.com/office/powerpoint/2010/main" val="286926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1400-668E-4EA3-A151-EDE279B4D0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11E540-5C89-4172-915A-E9948DED83D6}"/>
              </a:ext>
            </a:extLst>
          </p:cNvPr>
          <p:cNvSpPr>
            <a:spLocks noGrp="1"/>
          </p:cNvSpPr>
          <p:nvPr>
            <p:ph type="dt" sz="half" idx="10"/>
          </p:nvPr>
        </p:nvSpPr>
        <p:spPr/>
        <p:txBody>
          <a:bodyPr/>
          <a:lstStyle/>
          <a:p>
            <a:fld id="{62B2B199-86A5-48CC-8B06-E056932D2A3D}" type="datetimeFigureOut">
              <a:rPr lang="en-IN" smtClean="0"/>
              <a:t>15-11-2021</a:t>
            </a:fld>
            <a:endParaRPr lang="en-IN"/>
          </a:p>
        </p:txBody>
      </p:sp>
      <p:sp>
        <p:nvSpPr>
          <p:cNvPr id="4" name="Footer Placeholder 3">
            <a:extLst>
              <a:ext uri="{FF2B5EF4-FFF2-40B4-BE49-F238E27FC236}">
                <a16:creationId xmlns:a16="http://schemas.microsoft.com/office/drawing/2014/main" id="{FEBE52F9-88A4-4021-81B1-0D9C6F417D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C3FDBE-0F19-4C0B-A5C5-FD88DACA43A4}"/>
              </a:ext>
            </a:extLst>
          </p:cNvPr>
          <p:cNvSpPr>
            <a:spLocks noGrp="1"/>
          </p:cNvSpPr>
          <p:nvPr>
            <p:ph type="sldNum" sz="quarter" idx="12"/>
          </p:nvPr>
        </p:nvSpPr>
        <p:spPr/>
        <p:txBody>
          <a:bodyPr/>
          <a:lstStyle/>
          <a:p>
            <a:fld id="{65C6E6D2-69FD-4855-8768-719652E5E63B}" type="slidenum">
              <a:rPr lang="en-IN" smtClean="0"/>
              <a:t>‹#›</a:t>
            </a:fld>
            <a:endParaRPr lang="en-IN"/>
          </a:p>
        </p:txBody>
      </p:sp>
    </p:spTree>
    <p:extLst>
      <p:ext uri="{BB962C8B-B14F-4D97-AF65-F5344CB8AC3E}">
        <p14:creationId xmlns:p14="http://schemas.microsoft.com/office/powerpoint/2010/main" val="316370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E31EB-1E3E-4911-9551-E12EB4B0FEEE}"/>
              </a:ext>
            </a:extLst>
          </p:cNvPr>
          <p:cNvSpPr>
            <a:spLocks noGrp="1"/>
          </p:cNvSpPr>
          <p:nvPr>
            <p:ph type="dt" sz="half" idx="10"/>
          </p:nvPr>
        </p:nvSpPr>
        <p:spPr/>
        <p:txBody>
          <a:bodyPr/>
          <a:lstStyle/>
          <a:p>
            <a:fld id="{62B2B199-86A5-48CC-8B06-E056932D2A3D}" type="datetimeFigureOut">
              <a:rPr lang="en-IN" smtClean="0"/>
              <a:t>15-11-2021</a:t>
            </a:fld>
            <a:endParaRPr lang="en-IN"/>
          </a:p>
        </p:txBody>
      </p:sp>
      <p:sp>
        <p:nvSpPr>
          <p:cNvPr id="3" name="Footer Placeholder 2">
            <a:extLst>
              <a:ext uri="{FF2B5EF4-FFF2-40B4-BE49-F238E27FC236}">
                <a16:creationId xmlns:a16="http://schemas.microsoft.com/office/drawing/2014/main" id="{E345D2A8-27FA-426F-9613-5CB8D4A026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61CFBB-7A02-4A10-A348-469BB818694E}"/>
              </a:ext>
            </a:extLst>
          </p:cNvPr>
          <p:cNvSpPr>
            <a:spLocks noGrp="1"/>
          </p:cNvSpPr>
          <p:nvPr>
            <p:ph type="sldNum" sz="quarter" idx="12"/>
          </p:nvPr>
        </p:nvSpPr>
        <p:spPr/>
        <p:txBody>
          <a:bodyPr/>
          <a:lstStyle/>
          <a:p>
            <a:fld id="{65C6E6D2-69FD-4855-8768-719652E5E63B}" type="slidenum">
              <a:rPr lang="en-IN" smtClean="0"/>
              <a:t>‹#›</a:t>
            </a:fld>
            <a:endParaRPr lang="en-IN"/>
          </a:p>
        </p:txBody>
      </p:sp>
    </p:spTree>
    <p:extLst>
      <p:ext uri="{BB962C8B-B14F-4D97-AF65-F5344CB8AC3E}">
        <p14:creationId xmlns:p14="http://schemas.microsoft.com/office/powerpoint/2010/main" val="3178732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605B-B739-4B36-BB12-41F841290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F69668-7CAB-4FE3-95AC-28412815A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8B8273-5648-418D-A8C9-FA3638C05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01C8A-448E-431D-BC28-B72B042D3544}"/>
              </a:ext>
            </a:extLst>
          </p:cNvPr>
          <p:cNvSpPr>
            <a:spLocks noGrp="1"/>
          </p:cNvSpPr>
          <p:nvPr>
            <p:ph type="dt" sz="half" idx="10"/>
          </p:nvPr>
        </p:nvSpPr>
        <p:spPr/>
        <p:txBody>
          <a:bodyPr/>
          <a:lstStyle/>
          <a:p>
            <a:fld id="{62B2B199-86A5-48CC-8B06-E056932D2A3D}" type="datetimeFigureOut">
              <a:rPr lang="en-IN" smtClean="0"/>
              <a:t>15-11-2021</a:t>
            </a:fld>
            <a:endParaRPr lang="en-IN"/>
          </a:p>
        </p:txBody>
      </p:sp>
      <p:sp>
        <p:nvSpPr>
          <p:cNvPr id="6" name="Footer Placeholder 5">
            <a:extLst>
              <a:ext uri="{FF2B5EF4-FFF2-40B4-BE49-F238E27FC236}">
                <a16:creationId xmlns:a16="http://schemas.microsoft.com/office/drawing/2014/main" id="{AE49B95F-D8DF-40CD-BDC9-5F93F05E62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89B3A9-1F31-4974-8638-192F1D6866FB}"/>
              </a:ext>
            </a:extLst>
          </p:cNvPr>
          <p:cNvSpPr>
            <a:spLocks noGrp="1"/>
          </p:cNvSpPr>
          <p:nvPr>
            <p:ph type="sldNum" sz="quarter" idx="12"/>
          </p:nvPr>
        </p:nvSpPr>
        <p:spPr/>
        <p:txBody>
          <a:bodyPr/>
          <a:lstStyle/>
          <a:p>
            <a:fld id="{65C6E6D2-69FD-4855-8768-719652E5E63B}" type="slidenum">
              <a:rPr lang="en-IN" smtClean="0"/>
              <a:t>‹#›</a:t>
            </a:fld>
            <a:endParaRPr lang="en-IN"/>
          </a:p>
        </p:txBody>
      </p:sp>
    </p:spTree>
    <p:extLst>
      <p:ext uri="{BB962C8B-B14F-4D97-AF65-F5344CB8AC3E}">
        <p14:creationId xmlns:p14="http://schemas.microsoft.com/office/powerpoint/2010/main" val="412712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C81E-5281-4D7A-8CC4-1F424214B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9C723F-0BA3-419A-B585-76A1844D14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A35E6878-D923-4761-AB75-83A644935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A7004-01AA-4099-9E74-E90F5A8DBACA}"/>
              </a:ext>
            </a:extLst>
          </p:cNvPr>
          <p:cNvSpPr>
            <a:spLocks noGrp="1"/>
          </p:cNvSpPr>
          <p:nvPr>
            <p:ph type="dt" sz="half" idx="10"/>
          </p:nvPr>
        </p:nvSpPr>
        <p:spPr/>
        <p:txBody>
          <a:bodyPr/>
          <a:lstStyle/>
          <a:p>
            <a:fld id="{62B2B199-86A5-48CC-8B06-E056932D2A3D}" type="datetimeFigureOut">
              <a:rPr lang="en-IN" smtClean="0"/>
              <a:t>15-11-2021</a:t>
            </a:fld>
            <a:endParaRPr lang="en-IN"/>
          </a:p>
        </p:txBody>
      </p:sp>
      <p:sp>
        <p:nvSpPr>
          <p:cNvPr id="6" name="Footer Placeholder 5">
            <a:extLst>
              <a:ext uri="{FF2B5EF4-FFF2-40B4-BE49-F238E27FC236}">
                <a16:creationId xmlns:a16="http://schemas.microsoft.com/office/drawing/2014/main" id="{01304A53-EFEC-45AE-B52C-2B5C416CB4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4D04DD-56C0-44AB-A290-7DA70AFDD076}"/>
              </a:ext>
            </a:extLst>
          </p:cNvPr>
          <p:cNvSpPr>
            <a:spLocks noGrp="1"/>
          </p:cNvSpPr>
          <p:nvPr>
            <p:ph type="sldNum" sz="quarter" idx="12"/>
          </p:nvPr>
        </p:nvSpPr>
        <p:spPr/>
        <p:txBody>
          <a:bodyPr/>
          <a:lstStyle/>
          <a:p>
            <a:fld id="{65C6E6D2-69FD-4855-8768-719652E5E63B}" type="slidenum">
              <a:rPr lang="en-IN" smtClean="0"/>
              <a:t>‹#›</a:t>
            </a:fld>
            <a:endParaRPr lang="en-IN"/>
          </a:p>
        </p:txBody>
      </p:sp>
    </p:spTree>
    <p:extLst>
      <p:ext uri="{BB962C8B-B14F-4D97-AF65-F5344CB8AC3E}">
        <p14:creationId xmlns:p14="http://schemas.microsoft.com/office/powerpoint/2010/main" val="41420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005225-826C-405C-928A-7222D89AA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87C8EA-0CBA-4D36-A8EC-4B6CF6C8C5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F9E12E-9637-4078-BF6C-7F52D001B4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2B199-86A5-48CC-8B06-E056932D2A3D}" type="datetimeFigureOut">
              <a:rPr lang="en-IN" smtClean="0"/>
              <a:t>15-11-2021</a:t>
            </a:fld>
            <a:endParaRPr lang="en-IN"/>
          </a:p>
        </p:txBody>
      </p:sp>
      <p:sp>
        <p:nvSpPr>
          <p:cNvPr id="5" name="Footer Placeholder 4">
            <a:extLst>
              <a:ext uri="{FF2B5EF4-FFF2-40B4-BE49-F238E27FC236}">
                <a16:creationId xmlns:a16="http://schemas.microsoft.com/office/drawing/2014/main" id="{4875ECEE-C014-4270-BA82-277776FA6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6B90C6-C077-4B72-8AAC-A42B49C69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6E6D2-69FD-4855-8768-719652E5E63B}" type="slidenum">
              <a:rPr lang="en-IN" smtClean="0"/>
              <a:t>‹#›</a:t>
            </a:fld>
            <a:endParaRPr lang="en-IN"/>
          </a:p>
        </p:txBody>
      </p:sp>
    </p:spTree>
    <p:extLst>
      <p:ext uri="{BB962C8B-B14F-4D97-AF65-F5344CB8AC3E}">
        <p14:creationId xmlns:p14="http://schemas.microsoft.com/office/powerpoint/2010/main" val="771440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slide" Target="slide4.xml"/><Relationship Id="rId4" Type="http://schemas.openxmlformats.org/officeDocument/2006/relationships/image" Target="../media/image2.png"/><Relationship Id="rId9" Type="http://schemas.openxmlformats.org/officeDocument/2006/relationships/slide" Target="slide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ez="http://schemas.microsoft.com/office/powerpoint/2016/sectionzoom" Requires="psez">
          <p:graphicFrame>
            <p:nvGraphicFramePr>
              <p:cNvPr id="3" name="Section Zoom 2">
                <a:extLst>
                  <a:ext uri="{FF2B5EF4-FFF2-40B4-BE49-F238E27FC236}">
                    <a16:creationId xmlns:a16="http://schemas.microsoft.com/office/drawing/2014/main" id="{234CF5B5-928C-408E-A1B6-01BC4B8FEE18}"/>
                  </a:ext>
                </a:extLst>
              </p:cNvPr>
              <p:cNvGraphicFramePr>
                <a:graphicFrameLocks noChangeAspect="1"/>
              </p:cNvGraphicFramePr>
              <p:nvPr>
                <p:extLst>
                  <p:ext uri="{D42A27DB-BD31-4B8C-83A1-F6EECF244321}">
                    <p14:modId xmlns:p14="http://schemas.microsoft.com/office/powerpoint/2010/main" val="3830349092"/>
                  </p:ext>
                </p:extLst>
              </p:nvPr>
            </p:nvGraphicFramePr>
            <p:xfrm>
              <a:off x="1617786" y="1345223"/>
              <a:ext cx="3048000" cy="1714500"/>
            </p:xfrm>
            <a:graphic>
              <a:graphicData uri="http://schemas.microsoft.com/office/powerpoint/2016/sectionzoom">
                <psez:sectionZm>
                  <psez:sectionZmObj sectionId="{BE6D5CCA-0D60-490F-A238-8B37E98DCBDE}">
                    <psez:zmPr id="{DB9EB2E0-CF39-4B37-8F7D-70BEFC8DBA31}"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p:pic>
            <p:nvPicPr>
              <p:cNvPr id="3" name="Section Zoom 2">
                <a:hlinkClick r:id="rId3" action="ppaction://hlinksldjump"/>
                <a:extLst>
                  <a:ext uri="{FF2B5EF4-FFF2-40B4-BE49-F238E27FC236}">
                    <a16:creationId xmlns:a16="http://schemas.microsoft.com/office/drawing/2014/main" id="{234CF5B5-928C-408E-A1B6-01BC4B8FEE18}"/>
                  </a:ext>
                </a:extLst>
              </p:cNvPr>
              <p:cNvPicPr>
                <a:picLocks noGrp="1" noRot="1" noChangeAspect="1" noMove="1" noResize="1" noEditPoints="1" noAdjustHandles="1" noChangeArrowheads="1" noChangeShapeType="1"/>
              </p:cNvPicPr>
              <p:nvPr/>
            </p:nvPicPr>
            <p:blipFill>
              <a:blip r:embed="rId2"/>
              <a:stretch>
                <a:fillRect/>
              </a:stretch>
            </p:blipFill>
            <p:spPr>
              <a:xfrm>
                <a:off x="1617786" y="1345223"/>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5" name="Section Zoom 4">
                <a:extLst>
                  <a:ext uri="{FF2B5EF4-FFF2-40B4-BE49-F238E27FC236}">
                    <a16:creationId xmlns:a16="http://schemas.microsoft.com/office/drawing/2014/main" id="{7A0BBB50-EDF4-4DA2-84B1-BA0F80E476D2}"/>
                  </a:ext>
                </a:extLst>
              </p:cNvPr>
              <p:cNvGraphicFramePr>
                <a:graphicFrameLocks noChangeAspect="1"/>
              </p:cNvGraphicFramePr>
              <p:nvPr>
                <p:extLst>
                  <p:ext uri="{D42A27DB-BD31-4B8C-83A1-F6EECF244321}">
                    <p14:modId xmlns:p14="http://schemas.microsoft.com/office/powerpoint/2010/main" val="664422289"/>
                  </p:ext>
                </p:extLst>
              </p:nvPr>
            </p:nvGraphicFramePr>
            <p:xfrm>
              <a:off x="7192108" y="1345223"/>
              <a:ext cx="3048000" cy="1714500"/>
            </p:xfrm>
            <a:graphic>
              <a:graphicData uri="http://schemas.microsoft.com/office/powerpoint/2016/sectionzoom">
                <psez:sectionZm>
                  <psez:sectionZmObj sectionId="{4636AC32-45C4-47F0-B7F7-C3BB7B369E3A}">
                    <psez:zmPr id="{0688CD1C-E341-4E3B-BC08-3B929745A35F}"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p:pic>
            <p:nvPicPr>
              <p:cNvPr id="5" name="Section Zoom 4">
                <a:hlinkClick r:id="rId5" action="ppaction://hlinksldjump"/>
                <a:extLst>
                  <a:ext uri="{FF2B5EF4-FFF2-40B4-BE49-F238E27FC236}">
                    <a16:creationId xmlns:a16="http://schemas.microsoft.com/office/drawing/2014/main" id="{7A0BBB50-EDF4-4DA2-84B1-BA0F80E476D2}"/>
                  </a:ext>
                </a:extLst>
              </p:cNvPr>
              <p:cNvPicPr>
                <a:picLocks noGrp="1" noRot="1" noChangeAspect="1" noMove="1" noResize="1" noEditPoints="1" noAdjustHandles="1" noChangeArrowheads="1" noChangeShapeType="1"/>
              </p:cNvPicPr>
              <p:nvPr/>
            </p:nvPicPr>
            <p:blipFill>
              <a:blip r:embed="rId4"/>
              <a:stretch>
                <a:fillRect/>
              </a:stretch>
            </p:blipFill>
            <p:spPr>
              <a:xfrm>
                <a:off x="7192108" y="1345223"/>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7" name="Section Zoom 6">
                <a:extLst>
                  <a:ext uri="{FF2B5EF4-FFF2-40B4-BE49-F238E27FC236}">
                    <a16:creationId xmlns:a16="http://schemas.microsoft.com/office/drawing/2014/main" id="{0B210BCD-A218-4023-B52E-03098DF69C05}"/>
                  </a:ext>
                </a:extLst>
              </p:cNvPr>
              <p:cNvGraphicFramePr>
                <a:graphicFrameLocks noChangeAspect="1"/>
              </p:cNvGraphicFramePr>
              <p:nvPr>
                <p:extLst>
                  <p:ext uri="{D42A27DB-BD31-4B8C-83A1-F6EECF244321}">
                    <p14:modId xmlns:p14="http://schemas.microsoft.com/office/powerpoint/2010/main" val="376934041"/>
                  </p:ext>
                </p:extLst>
              </p:nvPr>
            </p:nvGraphicFramePr>
            <p:xfrm>
              <a:off x="1617786" y="4174880"/>
              <a:ext cx="3048000" cy="1714500"/>
            </p:xfrm>
            <a:graphic>
              <a:graphicData uri="http://schemas.microsoft.com/office/powerpoint/2016/sectionzoom">
                <psez:sectionZm>
                  <psez:sectionZmObj sectionId="{A7B0C8C8-C61A-4275-A4E5-BE84B780633B}">
                    <psez:zmPr id="{48B9DD9B-C917-4C71-8626-43729DA1B7BB}"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p:pic>
            <p:nvPicPr>
              <p:cNvPr id="7" name="Section Zoom 6">
                <a:hlinkClick r:id="rId7" action="ppaction://hlinksldjump"/>
                <a:extLst>
                  <a:ext uri="{FF2B5EF4-FFF2-40B4-BE49-F238E27FC236}">
                    <a16:creationId xmlns:a16="http://schemas.microsoft.com/office/drawing/2014/main" id="{0B210BCD-A218-4023-B52E-03098DF69C05}"/>
                  </a:ext>
                </a:extLst>
              </p:cNvPr>
              <p:cNvPicPr>
                <a:picLocks noGrp="1" noRot="1" noChangeAspect="1" noMove="1" noResize="1" noEditPoints="1" noAdjustHandles="1" noChangeArrowheads="1" noChangeShapeType="1"/>
              </p:cNvPicPr>
              <p:nvPr/>
            </p:nvPicPr>
            <p:blipFill>
              <a:blip r:embed="rId6"/>
              <a:stretch>
                <a:fillRect/>
              </a:stretch>
            </p:blipFill>
            <p:spPr>
              <a:xfrm>
                <a:off x="1617786" y="4174880"/>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9" name="Section Zoom 8">
                <a:extLst>
                  <a:ext uri="{FF2B5EF4-FFF2-40B4-BE49-F238E27FC236}">
                    <a16:creationId xmlns:a16="http://schemas.microsoft.com/office/drawing/2014/main" id="{7782780A-88D9-45D5-A7A8-B31B31DCC574}"/>
                  </a:ext>
                </a:extLst>
              </p:cNvPr>
              <p:cNvGraphicFramePr>
                <a:graphicFrameLocks noChangeAspect="1"/>
              </p:cNvGraphicFramePr>
              <p:nvPr>
                <p:extLst>
                  <p:ext uri="{D42A27DB-BD31-4B8C-83A1-F6EECF244321}">
                    <p14:modId xmlns:p14="http://schemas.microsoft.com/office/powerpoint/2010/main" val="1047421116"/>
                  </p:ext>
                </p:extLst>
              </p:nvPr>
            </p:nvGraphicFramePr>
            <p:xfrm>
              <a:off x="7192108" y="4174880"/>
              <a:ext cx="3048000" cy="1714500"/>
            </p:xfrm>
            <a:graphic>
              <a:graphicData uri="http://schemas.microsoft.com/office/powerpoint/2016/sectionzoom">
                <psez:sectionZm>
                  <psez:sectionZmObj sectionId="{7DB33AA1-6D15-4672-809D-AC32A2AE1191}">
                    <psez:zmPr id="{F1E1BCA3-4513-4908-9908-3BA132A4F261}"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p:pic>
            <p:nvPicPr>
              <p:cNvPr id="9" name="Section Zoom 8">
                <a:hlinkClick r:id="rId9" action="ppaction://hlinksldjump"/>
                <a:extLst>
                  <a:ext uri="{FF2B5EF4-FFF2-40B4-BE49-F238E27FC236}">
                    <a16:creationId xmlns:a16="http://schemas.microsoft.com/office/drawing/2014/main" id="{7782780A-88D9-45D5-A7A8-B31B31DCC574}"/>
                  </a:ext>
                </a:extLst>
              </p:cNvPr>
              <p:cNvPicPr>
                <a:picLocks noGrp="1" noRot="1" noChangeAspect="1" noMove="1" noResize="1" noEditPoints="1" noAdjustHandles="1" noChangeArrowheads="1" noChangeShapeType="1"/>
              </p:cNvPicPr>
              <p:nvPr/>
            </p:nvPicPr>
            <p:blipFill>
              <a:blip r:embed="rId8"/>
              <a:stretch>
                <a:fillRect/>
              </a:stretch>
            </p:blipFill>
            <p:spPr>
              <a:xfrm>
                <a:off x="7192108" y="417488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885371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93DC-7A67-4515-BF7C-5C8CABD00D27}"/>
              </a:ext>
            </a:extLst>
          </p:cNvPr>
          <p:cNvSpPr>
            <a:spLocks noGrp="1"/>
          </p:cNvSpPr>
          <p:nvPr>
            <p:ph type="title"/>
          </p:nvPr>
        </p:nvSpPr>
        <p:spPr>
          <a:xfrm>
            <a:off x="3332827" y="294104"/>
            <a:ext cx="10515600" cy="1325563"/>
          </a:xfrm>
        </p:spPr>
        <p:txBody>
          <a:bodyPr>
            <a:normAutofit/>
          </a:bodyPr>
          <a:lstStyle/>
          <a:p>
            <a:r>
              <a:rPr lang="en-US" sz="6000" u="sng" dirty="0">
                <a:effectLst>
                  <a:outerShdw blurRad="38100" dist="38100" dir="2700000" algn="tl">
                    <a:srgbClr val="000000">
                      <a:alpha val="43137"/>
                    </a:srgbClr>
                  </a:outerShdw>
                </a:effectLst>
                <a:latin typeface="Algerian" panose="04020705040A02060702" pitchFamily="82" charset="0"/>
              </a:rPr>
              <a:t>ABSTRACTION </a:t>
            </a:r>
          </a:p>
        </p:txBody>
      </p:sp>
      <p:sp>
        <p:nvSpPr>
          <p:cNvPr id="3" name="Content Placeholder 2">
            <a:extLst>
              <a:ext uri="{FF2B5EF4-FFF2-40B4-BE49-F238E27FC236}">
                <a16:creationId xmlns:a16="http://schemas.microsoft.com/office/drawing/2014/main" id="{1498A884-CEC7-44AA-8562-0E214026F5D5}"/>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100" dirty="0"/>
              <a:t>Abstraction is the process of filtering out - ignoring - the characteristics of problems that are not needed in order to concentrate on those that are needed. It is also the filtering out of specific details. From this, we can create an idea of what is to be solved</a:t>
            </a:r>
          </a:p>
          <a:p>
            <a:pPr marL="0" indent="0">
              <a:lnSpc>
                <a:spcPct val="150000"/>
              </a:lnSpc>
              <a:buNone/>
            </a:pPr>
            <a:r>
              <a:rPr lang="en-US" sz="2100" dirty="0"/>
              <a:t>Abstraction allows us to create a general idea of what the problem is and how to solve it</a:t>
            </a:r>
          </a:p>
        </p:txBody>
      </p:sp>
    </p:spTree>
    <p:extLst>
      <p:ext uri="{BB962C8B-B14F-4D97-AF65-F5344CB8AC3E}">
        <p14:creationId xmlns:p14="http://schemas.microsoft.com/office/powerpoint/2010/main" val="228570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4527-EC33-4AC9-BDA5-43D661DF5DDC}"/>
              </a:ext>
            </a:extLst>
          </p:cNvPr>
          <p:cNvSpPr>
            <a:spLocks noGrp="1"/>
          </p:cNvSpPr>
          <p:nvPr>
            <p:ph type="title"/>
          </p:nvPr>
        </p:nvSpPr>
        <p:spPr/>
        <p:txBody>
          <a:bodyPr/>
          <a:lstStyle/>
          <a:p>
            <a:r>
              <a:rPr lang="en-US" b="1" dirty="0"/>
              <a:t>WHAT THE PROBLEM IS ?</a:t>
            </a:r>
          </a:p>
        </p:txBody>
      </p:sp>
      <p:sp>
        <p:nvSpPr>
          <p:cNvPr id="3" name="Content Placeholder 2">
            <a:extLst>
              <a:ext uri="{FF2B5EF4-FFF2-40B4-BE49-F238E27FC236}">
                <a16:creationId xmlns:a16="http://schemas.microsoft.com/office/drawing/2014/main" id="{388DE5A1-16EE-4764-8CE6-31C9E13B6551}"/>
              </a:ext>
            </a:extLst>
          </p:cNvPr>
          <p:cNvSpPr>
            <a:spLocks noGrp="1"/>
          </p:cNvSpPr>
          <p:nvPr>
            <p:ph idx="1"/>
          </p:nvPr>
        </p:nvSpPr>
        <p:spPr>
          <a:xfrm>
            <a:off x="625136" y="1253331"/>
            <a:ext cx="10658382" cy="1898242"/>
          </a:xfrm>
        </p:spPr>
        <p:txBody>
          <a:bodyPr vert="horz" lIns="91440" tIns="45720" rIns="91440" bIns="45720" rtlCol="0" anchor="t">
            <a:normAutofit/>
          </a:bodyPr>
          <a:lstStyle/>
          <a:p>
            <a:pPr>
              <a:lnSpc>
                <a:spcPct val="200000"/>
              </a:lnSpc>
            </a:pPr>
            <a:r>
              <a:rPr lang="en-US" sz="2000" dirty="0"/>
              <a:t>The game Tic Tac Toe is also known as </a:t>
            </a:r>
            <a:r>
              <a:rPr lang="en-US" sz="2000" dirty="0" err="1"/>
              <a:t>Noughts</a:t>
            </a:r>
            <a:r>
              <a:rPr lang="en-US" sz="2000" dirty="0"/>
              <a:t> and Crosses or </a:t>
            </a:r>
            <a:r>
              <a:rPr lang="en-US" sz="2000" dirty="0" err="1"/>
              <a:t>Xs</a:t>
            </a:r>
            <a:r>
              <a:rPr lang="en-US" sz="2000" dirty="0"/>
              <a:t> and </a:t>
            </a:r>
            <a:r>
              <a:rPr lang="en-US" sz="2000" dirty="0" err="1"/>
              <a:t>Os</a:t>
            </a:r>
            <a:r>
              <a:rPr lang="en-US" sz="2000" dirty="0"/>
              <a:t> ,the player needs to take turns marking the spaces in a 3x3 grid with their own </a:t>
            </a:r>
            <a:r>
              <a:rPr lang="en-US" sz="2000" dirty="0" err="1"/>
              <a:t>marks,if</a:t>
            </a:r>
            <a:r>
              <a:rPr lang="en-US" sz="2000" dirty="0"/>
              <a:t> 3 consecutive marks (Horizontal, </a:t>
            </a:r>
            <a:r>
              <a:rPr lang="en-US" sz="2000" dirty="0" err="1"/>
              <a:t>Vertical,Diagonal</a:t>
            </a:r>
            <a:r>
              <a:rPr lang="en-US" sz="2000" dirty="0"/>
              <a:t>) are formed then the player who owns these moves get won.</a:t>
            </a:r>
          </a:p>
        </p:txBody>
      </p:sp>
      <p:sp>
        <p:nvSpPr>
          <p:cNvPr id="6" name="TextBox 5">
            <a:extLst>
              <a:ext uri="{FF2B5EF4-FFF2-40B4-BE49-F238E27FC236}">
                <a16:creationId xmlns:a16="http://schemas.microsoft.com/office/drawing/2014/main" id="{B349D7C1-D23E-44FF-890E-896896759E31}"/>
              </a:ext>
            </a:extLst>
          </p:cNvPr>
          <p:cNvSpPr txBox="1"/>
          <p:nvPr/>
        </p:nvSpPr>
        <p:spPr>
          <a:xfrm>
            <a:off x="806758" y="3183405"/>
            <a:ext cx="10515600" cy="769441"/>
          </a:xfrm>
          <a:prstGeom prst="rect">
            <a:avLst/>
          </a:prstGeom>
          <a:noFill/>
        </p:spPr>
        <p:txBody>
          <a:bodyPr wrap="square" rtlCol="0">
            <a:spAutoFit/>
          </a:bodyPr>
          <a:lstStyle/>
          <a:p>
            <a:r>
              <a:rPr lang="en-US" sz="4400" b="1" dirty="0">
                <a:latin typeface="+mj-lt"/>
                <a:ea typeface="+mj-ea"/>
                <a:cs typeface="+mj-cs"/>
              </a:rPr>
              <a:t>HOW TO SOLVE IT </a:t>
            </a:r>
            <a:r>
              <a:rPr lang="en-US" dirty="0">
                <a:cs typeface="Calibri Light"/>
              </a:rPr>
              <a:t>?</a:t>
            </a:r>
            <a:endParaRPr lang="en-IN" dirty="0"/>
          </a:p>
        </p:txBody>
      </p:sp>
      <p:sp>
        <p:nvSpPr>
          <p:cNvPr id="7" name="TextBox 6">
            <a:extLst>
              <a:ext uri="{FF2B5EF4-FFF2-40B4-BE49-F238E27FC236}">
                <a16:creationId xmlns:a16="http://schemas.microsoft.com/office/drawing/2014/main" id="{9DDC97AF-6968-4892-A323-1B7F08D9DBD6}"/>
              </a:ext>
            </a:extLst>
          </p:cNvPr>
          <p:cNvSpPr txBox="1"/>
          <p:nvPr/>
        </p:nvSpPr>
        <p:spPr>
          <a:xfrm>
            <a:off x="625136" y="3984678"/>
            <a:ext cx="10515600" cy="2352952"/>
          </a:xfrm>
          <a:prstGeom prst="rect">
            <a:avLst/>
          </a:prstGeom>
          <a:noFill/>
        </p:spPr>
        <p:txBody>
          <a:bodyPr wrap="square" rtlCol="0">
            <a:spAutoFit/>
          </a:bodyPr>
          <a:lstStyle/>
          <a:p>
            <a:pPr marL="457200" indent="-457200">
              <a:lnSpc>
                <a:spcPct val="150000"/>
              </a:lnSpc>
              <a:buFont typeface="Arial"/>
              <a:buChar char="•"/>
            </a:pPr>
            <a:r>
              <a:rPr lang="en-US" sz="2000" dirty="0"/>
              <a:t>The game is played on a grid that's 3 squares by 3 squares.</a:t>
            </a:r>
          </a:p>
          <a:p>
            <a:pPr marL="457200" indent="-457200">
              <a:lnSpc>
                <a:spcPct val="150000"/>
              </a:lnSpc>
              <a:buFont typeface="Arial"/>
              <a:buChar char="•"/>
            </a:pPr>
            <a:r>
              <a:rPr lang="en-US" sz="2000" dirty="0"/>
              <a:t>You are X, your friend (or the computer in this case) is O. Players take turns putting their marks in empty squares.</a:t>
            </a:r>
          </a:p>
          <a:p>
            <a:pPr marL="457200" indent="-457200">
              <a:lnSpc>
                <a:spcPct val="150000"/>
              </a:lnSpc>
              <a:buFont typeface="Arial"/>
              <a:buChar char="•"/>
            </a:pPr>
            <a:r>
              <a:rPr lang="en-US" sz="2000" dirty="0"/>
              <a:t>The first player to get 3 of her marks in a row (up, down, across, or diagonally) is the winner.</a:t>
            </a:r>
          </a:p>
          <a:p>
            <a:pPr marL="457200" indent="-457200">
              <a:lnSpc>
                <a:spcPct val="150000"/>
              </a:lnSpc>
              <a:buFont typeface="Arial"/>
              <a:buChar char="•"/>
            </a:pPr>
            <a:r>
              <a:rPr lang="en-US" sz="2000" dirty="0"/>
              <a:t>When all 9 squares are full, the game is over</a:t>
            </a:r>
          </a:p>
        </p:txBody>
      </p:sp>
    </p:spTree>
    <p:extLst>
      <p:ext uri="{BB962C8B-B14F-4D97-AF65-F5344CB8AC3E}">
        <p14:creationId xmlns:p14="http://schemas.microsoft.com/office/powerpoint/2010/main" val="120747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E9EF5E-9676-472F-9467-2197285EDD38}"/>
              </a:ext>
            </a:extLst>
          </p:cNvPr>
          <p:cNvSpPr txBox="1"/>
          <p:nvPr/>
        </p:nvSpPr>
        <p:spPr>
          <a:xfrm>
            <a:off x="725009" y="540724"/>
            <a:ext cx="10741981" cy="5756641"/>
          </a:xfrm>
          <a:prstGeom prst="rect">
            <a:avLst/>
          </a:prstGeom>
          <a:noFill/>
        </p:spPr>
        <p:txBody>
          <a:bodyPr wrap="square">
            <a:spAutoFit/>
          </a:bodyPr>
          <a:lstStyle/>
          <a:p>
            <a:pPr>
              <a:lnSpc>
                <a:spcPct val="150000"/>
              </a:lnSpc>
              <a:spcAft>
                <a:spcPts val="800"/>
              </a:spcAft>
            </a:pPr>
            <a:r>
              <a:rPr lang="en-IN" sz="4400" b="1" dirty="0">
                <a:latin typeface="+mj-lt"/>
                <a:ea typeface="+mj-ea"/>
                <a:cs typeface="+mj-cs"/>
              </a:rPr>
              <a:t>Never lose a tic tac toe</a:t>
            </a:r>
          </a:p>
          <a:p>
            <a:pPr>
              <a:lnSpc>
                <a:spcPct val="150000"/>
              </a:lnSpc>
              <a:spcAft>
                <a:spcPts val="800"/>
              </a:spcAft>
            </a:pPr>
            <a:r>
              <a:rPr lang="en-IN" sz="2100" dirty="0">
                <a:effectLst/>
                <a:latin typeface="Calibri" panose="020F0502020204030204" pitchFamily="34" charset="0"/>
                <a:ea typeface="Calibri" panose="020F0502020204030204" pitchFamily="34" charset="0"/>
                <a:cs typeface="Times New Roman" panose="02020603050405020304" pitchFamily="18" charset="0"/>
              </a:rPr>
              <a:t>1.If you get a first move  ,go for the corner  first , doesn't matter which corner you will choose.</a:t>
            </a:r>
          </a:p>
          <a:p>
            <a:pPr>
              <a:lnSpc>
                <a:spcPct val="150000"/>
              </a:lnSpc>
              <a:spcAft>
                <a:spcPts val="800"/>
              </a:spcAft>
            </a:pPr>
            <a:r>
              <a:rPr lang="en-IN" sz="2100" dirty="0">
                <a:effectLst/>
                <a:latin typeface="Calibri" panose="020F0502020204030204" pitchFamily="34" charset="0"/>
                <a:ea typeface="Calibri" panose="020F0502020204030204" pitchFamily="34" charset="0"/>
                <a:cs typeface="Times New Roman" panose="02020603050405020304" pitchFamily="18" charset="0"/>
              </a:rPr>
              <a:t>2.If the second player chosen a middle then this game end with either a tie or you winning </a:t>
            </a:r>
          </a:p>
          <a:p>
            <a:pPr>
              <a:lnSpc>
                <a:spcPct val="150000"/>
              </a:lnSpc>
              <a:spcAft>
                <a:spcPts val="800"/>
              </a:spcAft>
            </a:pPr>
            <a:r>
              <a:rPr lang="en-IN" sz="2100" dirty="0">
                <a:effectLst/>
                <a:latin typeface="Calibri" panose="020F0502020204030204" pitchFamily="34" charset="0"/>
                <a:ea typeface="Calibri" panose="020F0502020204030204" pitchFamily="34" charset="0"/>
                <a:cs typeface="Times New Roman" panose="02020603050405020304" pitchFamily="18" charset="0"/>
              </a:rPr>
              <a:t>3.If any other position  on the board is chosen them you will win.</a:t>
            </a:r>
          </a:p>
          <a:p>
            <a:pPr>
              <a:lnSpc>
                <a:spcPct val="150000"/>
              </a:lnSpc>
              <a:spcAft>
                <a:spcPts val="800"/>
              </a:spcAft>
            </a:pPr>
            <a:r>
              <a:rPr lang="en-IN" sz="2100" dirty="0">
                <a:effectLst/>
                <a:latin typeface="Calibri" panose="020F0502020204030204" pitchFamily="34" charset="0"/>
                <a:ea typeface="Calibri" panose="020F0502020204030204" pitchFamily="34" charset="0"/>
                <a:cs typeface="Times New Roman" panose="02020603050405020304" pitchFamily="18" charset="0"/>
              </a:rPr>
              <a:t>4.If they pick the middle one  ,you goanna go across from them.</a:t>
            </a:r>
          </a:p>
          <a:p>
            <a:pPr>
              <a:lnSpc>
                <a:spcPct val="150000"/>
              </a:lnSpc>
              <a:spcAft>
                <a:spcPts val="800"/>
              </a:spcAft>
            </a:pPr>
            <a:r>
              <a:rPr lang="en-IN" sz="2100" dirty="0">
                <a:effectLst/>
                <a:latin typeface="Calibri" panose="020F0502020204030204" pitchFamily="34" charset="0"/>
                <a:ea typeface="Calibri" panose="020F0502020204030204" pitchFamily="34" charset="0"/>
                <a:cs typeface="Times New Roman" panose="02020603050405020304" pitchFamily="18" charset="0"/>
              </a:rPr>
              <a:t>4.1. If they pick the side not a corner then it will always end up with a tie.</a:t>
            </a:r>
          </a:p>
          <a:p>
            <a:pPr>
              <a:lnSpc>
                <a:spcPct val="150000"/>
              </a:lnSpc>
              <a:spcAft>
                <a:spcPts val="800"/>
              </a:spcAft>
            </a:pPr>
            <a:r>
              <a:rPr lang="en-IN" sz="2100" dirty="0">
                <a:effectLst/>
                <a:latin typeface="Calibri" panose="020F0502020204030204" pitchFamily="34" charset="0"/>
                <a:ea typeface="Calibri" panose="020F0502020204030204" pitchFamily="34" charset="0"/>
                <a:cs typeface="Times New Roman" panose="02020603050405020304" pitchFamily="18" charset="0"/>
              </a:rPr>
              <a:t>4.2. If they pick the corner then you pick the opposite corner and it makes the situation to win.</a:t>
            </a:r>
          </a:p>
          <a:p>
            <a:pPr>
              <a:lnSpc>
                <a:spcPct val="150000"/>
              </a:lnSpc>
              <a:spcAft>
                <a:spcPts val="800"/>
              </a:spcAft>
            </a:pPr>
            <a:r>
              <a:rPr lang="en-IN" sz="2100" dirty="0">
                <a:effectLst/>
                <a:latin typeface="Calibri" panose="020F0502020204030204" pitchFamily="34" charset="0"/>
                <a:ea typeface="Calibri" panose="020F0502020204030204" pitchFamily="34" charset="0"/>
                <a:cs typeface="Times New Roman" panose="02020603050405020304" pitchFamily="18" charset="0"/>
              </a:rPr>
              <a:t>What if you go second??</a:t>
            </a:r>
          </a:p>
          <a:p>
            <a:pPr>
              <a:lnSpc>
                <a:spcPct val="150000"/>
              </a:lnSpc>
              <a:spcAft>
                <a:spcPts val="800"/>
              </a:spcAft>
            </a:pPr>
            <a:r>
              <a:rPr lang="en-IN" sz="2100" dirty="0">
                <a:effectLst/>
                <a:latin typeface="Calibri" panose="020F0502020204030204" pitchFamily="34" charset="0"/>
                <a:ea typeface="Calibri" panose="020F0502020204030204" pitchFamily="34" charset="0"/>
                <a:cs typeface="Times New Roman" panose="02020603050405020304" pitchFamily="18" charset="0"/>
              </a:rPr>
              <a:t>Force a tie or Just hope for the first person to make a mistake.</a:t>
            </a:r>
          </a:p>
        </p:txBody>
      </p:sp>
    </p:spTree>
    <p:extLst>
      <p:ext uri="{BB962C8B-B14F-4D97-AF65-F5344CB8AC3E}">
        <p14:creationId xmlns:p14="http://schemas.microsoft.com/office/powerpoint/2010/main" val="960434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B7F874-725E-42B6-8137-D852544FF7BE}"/>
              </a:ext>
            </a:extLst>
          </p:cNvPr>
          <p:cNvSpPr txBox="1"/>
          <p:nvPr/>
        </p:nvSpPr>
        <p:spPr>
          <a:xfrm>
            <a:off x="773837" y="1447061"/>
            <a:ext cx="10644326" cy="3366947"/>
          </a:xfrm>
          <a:prstGeom prst="rect">
            <a:avLst/>
          </a:prstGeom>
          <a:noFill/>
        </p:spPr>
        <p:txBody>
          <a:bodyPr wrap="square">
            <a:spAutoFit/>
          </a:bodyPr>
          <a:lstStyle/>
          <a:p>
            <a:pPr>
              <a:lnSpc>
                <a:spcPct val="150000"/>
              </a:lnSpc>
              <a:spcAft>
                <a:spcPts val="800"/>
              </a:spcAft>
            </a:pPr>
            <a:r>
              <a:rPr lang="en-IN" sz="4400" b="1" dirty="0">
                <a:latin typeface="+mj-lt"/>
                <a:ea typeface="+mj-ea"/>
                <a:cs typeface="+mj-cs"/>
              </a:rPr>
              <a:t>How many scenarios are there in tic tac toe? </a:t>
            </a:r>
          </a:p>
          <a:p>
            <a:pPr>
              <a:lnSpc>
                <a:spcPct val="150000"/>
              </a:lnSpc>
              <a:spcAft>
                <a:spcPts val="800"/>
              </a:spcAft>
            </a:pPr>
            <a:r>
              <a:rPr lang="en-IN" sz="24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There are </a:t>
            </a:r>
            <a:r>
              <a:rPr lang="en-IN" sz="24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255168 possible game</a:t>
            </a:r>
            <a:r>
              <a:rPr lang="en-IN" sz="24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of Tic-tac-toe excluding symmetry. The first player wins 131184 of these, the second player wins 77904 games and the remaining 46080 are drawn. As has been pointed out, with best play all games should result in a draw.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03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4A52B7-9590-4BE1-866C-DAB83F1D4443}"/>
              </a:ext>
            </a:extLst>
          </p:cNvPr>
          <p:cNvSpPr txBox="1"/>
          <p:nvPr/>
        </p:nvSpPr>
        <p:spPr>
          <a:xfrm>
            <a:off x="701040" y="193040"/>
            <a:ext cx="10942320" cy="6624249"/>
          </a:xfrm>
          <a:prstGeom prst="rect">
            <a:avLst/>
          </a:prstGeom>
          <a:noFill/>
        </p:spPr>
        <p:txBody>
          <a:bodyPr wrap="square">
            <a:spAutoFit/>
          </a:bodyPr>
          <a:lstStyle/>
          <a:p>
            <a:pPr>
              <a:lnSpc>
                <a:spcPct val="150000"/>
              </a:lnSpc>
              <a:spcAft>
                <a:spcPts val="800"/>
              </a:spcAft>
            </a:pPr>
            <a:r>
              <a:rPr lang="en-IN" sz="2800" u="sng" dirty="0">
                <a:effectLst>
                  <a:outerShdw blurRad="38100" dist="38100" dir="2700000" algn="tl">
                    <a:srgbClr val="000000">
                      <a:alpha val="43137"/>
                    </a:srgbClr>
                  </a:outerShdw>
                </a:effectLst>
                <a:latin typeface="Arial Rounded MT Bold" panose="020F0704030504030204" pitchFamily="34" charset="0"/>
                <a:ea typeface="+mj-ea"/>
                <a:cs typeface="+mj-cs"/>
              </a:rPr>
              <a:t>ALGORITHM:</a:t>
            </a:r>
          </a:p>
          <a:p>
            <a:pPr marL="342900" lvl="0" indent="-342900" fontAlgn="base">
              <a:lnSpc>
                <a:spcPct val="150000"/>
              </a:lnSpc>
              <a:tabLst>
                <a:tab pos="457200" algn="l"/>
              </a:tabLst>
            </a:pPr>
            <a:r>
              <a:rPr lang="en-IN" sz="1900" dirty="0">
                <a:solidFill>
                  <a:srgbClr val="525960"/>
                </a:solidFill>
                <a:effectLst/>
                <a:latin typeface="inherit"/>
                <a:ea typeface="Times New Roman" panose="02020603050405020304" pitchFamily="18" charset="0"/>
                <a:cs typeface="Segoe UI" panose="020B0502040204020203" pitchFamily="34" charset="0"/>
              </a:rPr>
              <a:t>1. Win: If you have two in a row, play the third to get three in a row.</a:t>
            </a:r>
            <a:endParaRPr lang="en-IN" sz="1900" dirty="0">
              <a:effectLst/>
              <a:latin typeface="Times New Roman" panose="02020603050405020304" pitchFamily="18" charset="0"/>
              <a:ea typeface="Times New Roman" panose="02020603050405020304" pitchFamily="18" charset="0"/>
            </a:endParaRPr>
          </a:p>
          <a:p>
            <a:pPr marL="342900" lvl="0" indent="-342900" fontAlgn="base">
              <a:lnSpc>
                <a:spcPct val="150000"/>
              </a:lnSpc>
              <a:tabLst>
                <a:tab pos="457200" algn="l"/>
              </a:tabLst>
            </a:pPr>
            <a:r>
              <a:rPr lang="en-IN" sz="1900" dirty="0">
                <a:solidFill>
                  <a:srgbClr val="525960"/>
                </a:solidFill>
                <a:effectLst/>
                <a:latin typeface="inherit"/>
                <a:ea typeface="Times New Roman" panose="02020603050405020304" pitchFamily="18" charset="0"/>
                <a:cs typeface="Segoe UI" panose="020B0502040204020203" pitchFamily="34" charset="0"/>
              </a:rPr>
              <a:t>2. Block: If the opponent has two in a row, play the third to block them.</a:t>
            </a:r>
            <a:endParaRPr lang="en-IN" sz="1900" dirty="0">
              <a:effectLst/>
              <a:latin typeface="Times New Roman" panose="02020603050405020304" pitchFamily="18" charset="0"/>
              <a:ea typeface="Times New Roman" panose="02020603050405020304" pitchFamily="18" charset="0"/>
            </a:endParaRPr>
          </a:p>
          <a:p>
            <a:pPr marL="342900" lvl="0" indent="-342900" fontAlgn="base">
              <a:lnSpc>
                <a:spcPct val="150000"/>
              </a:lnSpc>
              <a:tabLst>
                <a:tab pos="457200" algn="l"/>
              </a:tabLst>
            </a:pPr>
            <a:r>
              <a:rPr lang="en-IN" sz="1900" dirty="0">
                <a:solidFill>
                  <a:srgbClr val="525960"/>
                </a:solidFill>
                <a:effectLst/>
                <a:latin typeface="inherit"/>
                <a:ea typeface="Times New Roman" panose="02020603050405020304" pitchFamily="18" charset="0"/>
                <a:cs typeface="Segoe UI" panose="020B0502040204020203" pitchFamily="34" charset="0"/>
              </a:rPr>
              <a:t>3. Fork: Create an opportunity where you can win in two ways.</a:t>
            </a:r>
            <a:endParaRPr lang="en-IN" sz="1900" dirty="0">
              <a:effectLst/>
              <a:latin typeface="Times New Roman" panose="02020603050405020304" pitchFamily="18" charset="0"/>
              <a:ea typeface="Times New Roman" panose="02020603050405020304" pitchFamily="18" charset="0"/>
            </a:endParaRPr>
          </a:p>
          <a:p>
            <a:pPr marL="342900" lvl="0" indent="-342900" fontAlgn="base">
              <a:lnSpc>
                <a:spcPct val="150000"/>
              </a:lnSpc>
              <a:spcAft>
                <a:spcPts val="500"/>
              </a:spcAft>
              <a:tabLst>
                <a:tab pos="457200" algn="l"/>
              </a:tabLst>
            </a:pPr>
            <a:r>
              <a:rPr lang="en-IN" sz="1900" dirty="0">
                <a:solidFill>
                  <a:srgbClr val="525960"/>
                </a:solidFill>
                <a:effectLst/>
                <a:latin typeface="inherit"/>
                <a:ea typeface="Times New Roman" panose="02020603050405020304" pitchFamily="18" charset="0"/>
                <a:cs typeface="Segoe UI" panose="020B0502040204020203" pitchFamily="34" charset="0"/>
              </a:rPr>
              <a:t>4. Block Opponent's Fork:</a:t>
            </a:r>
            <a:endParaRPr lang="en-IN" sz="1900" dirty="0">
              <a:effectLst/>
              <a:latin typeface="Times New Roman" panose="02020603050405020304" pitchFamily="18" charset="0"/>
              <a:ea typeface="Times New Roman" panose="02020603050405020304" pitchFamily="18" charset="0"/>
            </a:endParaRPr>
          </a:p>
          <a:p>
            <a:pPr marL="742950" fontAlgn="base">
              <a:lnSpc>
                <a:spcPct val="150000"/>
              </a:lnSpc>
              <a:spcAft>
                <a:spcPts val="500"/>
              </a:spcAft>
            </a:pPr>
            <a:r>
              <a:rPr lang="en-IN" sz="1900" dirty="0">
                <a:solidFill>
                  <a:srgbClr val="525960"/>
                </a:solidFill>
                <a:effectLst/>
                <a:latin typeface="inherit"/>
                <a:ea typeface="Times New Roman" panose="02020603050405020304" pitchFamily="18" charset="0"/>
                <a:cs typeface="Segoe UI" panose="020B0502040204020203" pitchFamily="34" charset="0"/>
              </a:rPr>
              <a:t>Option 1: Create two in a row to force the opponent into defending, as long as it doesn't result in them creating a fork or winning. For example, if "X" has a corner, "O" has the </a:t>
            </a:r>
            <a:r>
              <a:rPr lang="en-IN" sz="1900" dirty="0" err="1">
                <a:solidFill>
                  <a:srgbClr val="525960"/>
                </a:solidFill>
                <a:effectLst/>
                <a:latin typeface="inherit"/>
                <a:ea typeface="Times New Roman" panose="02020603050405020304" pitchFamily="18" charset="0"/>
                <a:cs typeface="Segoe UI" panose="020B0502040204020203" pitchFamily="34" charset="0"/>
              </a:rPr>
              <a:t>center</a:t>
            </a:r>
            <a:r>
              <a:rPr lang="en-IN" sz="1900" dirty="0">
                <a:solidFill>
                  <a:srgbClr val="525960"/>
                </a:solidFill>
                <a:effectLst/>
                <a:latin typeface="inherit"/>
                <a:ea typeface="Times New Roman" panose="02020603050405020304" pitchFamily="18" charset="0"/>
                <a:cs typeface="Segoe UI" panose="020B0502040204020203" pitchFamily="34" charset="0"/>
              </a:rPr>
              <a:t>, and "X" has the opposite corner as well, "O" must not play a corner in order to win. (Playing a corner in this scenario creates a fork for "X" to win.)</a:t>
            </a:r>
            <a:endParaRPr lang="en-IN" sz="1900" dirty="0">
              <a:effectLst/>
              <a:latin typeface="Times New Roman" panose="02020603050405020304" pitchFamily="18" charset="0"/>
              <a:ea typeface="Times New Roman" panose="02020603050405020304" pitchFamily="18" charset="0"/>
            </a:endParaRPr>
          </a:p>
          <a:p>
            <a:pPr marL="742950" fontAlgn="base">
              <a:lnSpc>
                <a:spcPct val="150000"/>
              </a:lnSpc>
            </a:pPr>
            <a:r>
              <a:rPr lang="en-IN" sz="1900" dirty="0">
                <a:solidFill>
                  <a:srgbClr val="525960"/>
                </a:solidFill>
                <a:effectLst/>
                <a:latin typeface="inherit"/>
                <a:ea typeface="Times New Roman" panose="02020603050405020304" pitchFamily="18" charset="0"/>
                <a:cs typeface="Segoe UI" panose="020B0502040204020203" pitchFamily="34" charset="0"/>
              </a:rPr>
              <a:t>Option 2: If there is a configuration where the opponent can fork, block that fork.</a:t>
            </a:r>
            <a:endParaRPr lang="en-IN" sz="1900" dirty="0">
              <a:effectLst/>
              <a:latin typeface="Times New Roman" panose="02020603050405020304" pitchFamily="18" charset="0"/>
              <a:ea typeface="Times New Roman" panose="02020603050405020304" pitchFamily="18" charset="0"/>
            </a:endParaRPr>
          </a:p>
          <a:p>
            <a:pPr marL="342900" lvl="0" indent="-342900" fontAlgn="base">
              <a:lnSpc>
                <a:spcPct val="150000"/>
              </a:lnSpc>
              <a:tabLst>
                <a:tab pos="457200" algn="l"/>
              </a:tabLst>
            </a:pPr>
            <a:r>
              <a:rPr lang="en-IN" sz="1900" dirty="0">
                <a:solidFill>
                  <a:srgbClr val="525960"/>
                </a:solidFill>
                <a:effectLst/>
                <a:latin typeface="inherit"/>
                <a:ea typeface="Times New Roman" panose="02020603050405020304" pitchFamily="18" charset="0"/>
                <a:cs typeface="Segoe UI" panose="020B0502040204020203" pitchFamily="34" charset="0"/>
              </a:rPr>
              <a:t>5. </a:t>
            </a:r>
            <a:r>
              <a:rPr lang="en-IN" sz="1900" dirty="0" err="1">
                <a:solidFill>
                  <a:srgbClr val="525960"/>
                </a:solidFill>
                <a:effectLst/>
                <a:latin typeface="inherit"/>
                <a:ea typeface="Times New Roman" panose="02020603050405020304" pitchFamily="18" charset="0"/>
                <a:cs typeface="Segoe UI" panose="020B0502040204020203" pitchFamily="34" charset="0"/>
              </a:rPr>
              <a:t>Center</a:t>
            </a:r>
            <a:r>
              <a:rPr lang="en-IN" sz="1900" dirty="0">
                <a:solidFill>
                  <a:srgbClr val="525960"/>
                </a:solidFill>
                <a:effectLst/>
                <a:latin typeface="inherit"/>
                <a:ea typeface="Times New Roman" panose="02020603050405020304" pitchFamily="18" charset="0"/>
                <a:cs typeface="Segoe UI" panose="020B0502040204020203" pitchFamily="34" charset="0"/>
              </a:rPr>
              <a:t>: Play the </a:t>
            </a:r>
            <a:r>
              <a:rPr lang="en-IN" sz="1900" dirty="0" err="1">
                <a:solidFill>
                  <a:srgbClr val="525960"/>
                </a:solidFill>
                <a:effectLst/>
                <a:latin typeface="inherit"/>
                <a:ea typeface="Times New Roman" panose="02020603050405020304" pitchFamily="18" charset="0"/>
                <a:cs typeface="Segoe UI" panose="020B0502040204020203" pitchFamily="34" charset="0"/>
              </a:rPr>
              <a:t>center</a:t>
            </a:r>
            <a:r>
              <a:rPr lang="en-IN" sz="1900" dirty="0">
                <a:solidFill>
                  <a:srgbClr val="525960"/>
                </a:solidFill>
                <a:effectLst/>
                <a:latin typeface="inherit"/>
                <a:ea typeface="Times New Roman" panose="02020603050405020304" pitchFamily="18" charset="0"/>
                <a:cs typeface="Segoe UI" panose="020B0502040204020203" pitchFamily="34" charset="0"/>
              </a:rPr>
              <a:t>.</a:t>
            </a:r>
            <a:endParaRPr lang="en-IN" sz="1900" dirty="0">
              <a:effectLst/>
              <a:latin typeface="Times New Roman" panose="02020603050405020304" pitchFamily="18" charset="0"/>
              <a:ea typeface="Times New Roman" panose="02020603050405020304" pitchFamily="18" charset="0"/>
            </a:endParaRPr>
          </a:p>
          <a:p>
            <a:pPr marL="342900" lvl="0" indent="-342900" fontAlgn="base">
              <a:lnSpc>
                <a:spcPct val="150000"/>
              </a:lnSpc>
              <a:tabLst>
                <a:tab pos="457200" algn="l"/>
              </a:tabLst>
            </a:pPr>
            <a:r>
              <a:rPr lang="en-IN" sz="1900" dirty="0">
                <a:solidFill>
                  <a:srgbClr val="525960"/>
                </a:solidFill>
                <a:effectLst/>
                <a:latin typeface="inherit"/>
                <a:ea typeface="Times New Roman" panose="02020603050405020304" pitchFamily="18" charset="0"/>
                <a:cs typeface="Segoe UI" panose="020B0502040204020203" pitchFamily="34" charset="0"/>
              </a:rPr>
              <a:t>6. Opposite Corner: If the opponent is in the corner, play the opposite corner.</a:t>
            </a:r>
            <a:endParaRPr lang="en-IN" sz="1900" dirty="0">
              <a:effectLst/>
              <a:latin typeface="Times New Roman" panose="02020603050405020304" pitchFamily="18" charset="0"/>
              <a:ea typeface="Times New Roman" panose="02020603050405020304" pitchFamily="18" charset="0"/>
            </a:endParaRPr>
          </a:p>
          <a:p>
            <a:pPr marL="342900" lvl="0" indent="-342900" fontAlgn="base">
              <a:lnSpc>
                <a:spcPct val="150000"/>
              </a:lnSpc>
              <a:tabLst>
                <a:tab pos="457200" algn="l"/>
              </a:tabLst>
            </a:pPr>
            <a:r>
              <a:rPr lang="en-IN" sz="1900" dirty="0">
                <a:solidFill>
                  <a:srgbClr val="525960"/>
                </a:solidFill>
                <a:effectLst/>
                <a:latin typeface="inherit"/>
                <a:ea typeface="Times New Roman" panose="02020603050405020304" pitchFamily="18" charset="0"/>
                <a:cs typeface="Segoe UI" panose="020B0502040204020203" pitchFamily="34" charset="0"/>
              </a:rPr>
              <a:t>7. Empty Corner: Play an empty corner.</a:t>
            </a:r>
            <a:endParaRPr lang="en-IN" sz="1900" dirty="0">
              <a:effectLst/>
              <a:latin typeface="Times New Roman" panose="02020603050405020304" pitchFamily="18" charset="0"/>
              <a:ea typeface="Times New Roman" panose="02020603050405020304" pitchFamily="18" charset="0"/>
            </a:endParaRPr>
          </a:p>
          <a:p>
            <a:pPr marL="342900" lvl="0" indent="-342900" fontAlgn="base">
              <a:lnSpc>
                <a:spcPct val="150000"/>
              </a:lnSpc>
              <a:tabLst>
                <a:tab pos="457200" algn="l"/>
              </a:tabLst>
            </a:pPr>
            <a:r>
              <a:rPr lang="en-IN" sz="1900" dirty="0">
                <a:solidFill>
                  <a:srgbClr val="525960"/>
                </a:solidFill>
                <a:effectLst/>
                <a:latin typeface="inherit"/>
                <a:ea typeface="Times New Roman" panose="02020603050405020304" pitchFamily="18" charset="0"/>
                <a:cs typeface="Segoe UI" panose="020B0502040204020203" pitchFamily="34" charset="0"/>
              </a:rPr>
              <a:t>8. Empty Side: Play an empty side.</a:t>
            </a:r>
            <a:endParaRPr lang="en-IN" sz="1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340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0AD9-0324-4818-8313-5F87AF7E7BBF}"/>
              </a:ext>
            </a:extLst>
          </p:cNvPr>
          <p:cNvSpPr>
            <a:spLocks noGrp="1"/>
          </p:cNvSpPr>
          <p:nvPr>
            <p:ph type="ctrTitle"/>
          </p:nvPr>
        </p:nvSpPr>
        <p:spPr>
          <a:xfrm>
            <a:off x="1611297" y="577049"/>
            <a:ext cx="9144000" cy="828906"/>
          </a:xfrm>
        </p:spPr>
        <p:txBody>
          <a:bodyPr>
            <a:normAutofit fontScale="90000"/>
          </a:bodyPr>
          <a:lstStyle/>
          <a:p>
            <a:r>
              <a:rPr lang="en-US" dirty="0">
                <a:latin typeface="Algerian" panose="04020705040A02060702" pitchFamily="82" charset="0"/>
              </a:rPr>
              <a:t>introduction</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BA21DF01-77C9-4910-A941-19AB37C82B18}"/>
              </a:ext>
            </a:extLst>
          </p:cNvPr>
          <p:cNvSpPr>
            <a:spLocks noGrp="1"/>
          </p:cNvSpPr>
          <p:nvPr>
            <p:ph type="subTitle" idx="1"/>
          </p:nvPr>
        </p:nvSpPr>
        <p:spPr>
          <a:xfrm>
            <a:off x="648070" y="1336574"/>
            <a:ext cx="11070454" cy="2754373"/>
          </a:xfrm>
        </p:spPr>
        <p:txBody>
          <a:bodyPr>
            <a:noAutofit/>
          </a:bodyPr>
          <a:lstStyle/>
          <a:p>
            <a:pPr marL="342900" indent="-342900" algn="l">
              <a:lnSpc>
                <a:spcPct val="200000"/>
              </a:lnSpc>
              <a:buFont typeface="Arial" panose="020B0604020202020204" pitchFamily="34" charset="0"/>
              <a:buChar char="•"/>
            </a:pPr>
            <a:r>
              <a:rPr lang="en-US" sz="2800" dirty="0"/>
              <a:t>TIC-TAC-TOE is a game in which two players seek in alternate turns to complete a row , a column ,  or a diagonal with either three O’s or three X’s drawn in the spaces of a grid of nine squares; </a:t>
            </a:r>
            <a:r>
              <a:rPr lang="en-US" sz="2800" dirty="0" err="1"/>
              <a:t>noughts</a:t>
            </a:r>
            <a:r>
              <a:rPr lang="en-US" sz="2800" dirty="0"/>
              <a:t> and crosses .  </a:t>
            </a:r>
            <a:endParaRPr lang="en-IN" sz="2800" dirty="0"/>
          </a:p>
        </p:txBody>
      </p:sp>
      <p:pic>
        <p:nvPicPr>
          <p:cNvPr id="4" name="Picture 3">
            <a:extLst>
              <a:ext uri="{FF2B5EF4-FFF2-40B4-BE49-F238E27FC236}">
                <a16:creationId xmlns:a16="http://schemas.microsoft.com/office/drawing/2014/main" id="{D3C0B432-6BE2-4576-B107-E27746DC8914}"/>
              </a:ext>
            </a:extLst>
          </p:cNvPr>
          <p:cNvPicPr>
            <a:picLocks noChangeAspect="1"/>
          </p:cNvPicPr>
          <p:nvPr/>
        </p:nvPicPr>
        <p:blipFill>
          <a:blip r:embed="rId2"/>
          <a:stretch>
            <a:fillRect/>
          </a:stretch>
        </p:blipFill>
        <p:spPr>
          <a:xfrm>
            <a:off x="4579305" y="4090947"/>
            <a:ext cx="2571750" cy="2562225"/>
          </a:xfrm>
          <a:prstGeom prst="rect">
            <a:avLst/>
          </a:prstGeom>
        </p:spPr>
      </p:pic>
    </p:spTree>
    <p:extLst>
      <p:ext uri="{BB962C8B-B14F-4D97-AF65-F5344CB8AC3E}">
        <p14:creationId xmlns:p14="http://schemas.microsoft.com/office/powerpoint/2010/main" val="396364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6250-02CF-49BC-8A48-EAF5AD515170}"/>
              </a:ext>
            </a:extLst>
          </p:cNvPr>
          <p:cNvSpPr>
            <a:spLocks noGrp="1"/>
          </p:cNvSpPr>
          <p:nvPr>
            <p:ph type="ctrTitle"/>
          </p:nvPr>
        </p:nvSpPr>
        <p:spPr>
          <a:xfrm>
            <a:off x="1647825" y="371475"/>
            <a:ext cx="8738586" cy="937256"/>
          </a:xfrm>
        </p:spPr>
        <p:txBody>
          <a:bodyPr>
            <a:normAutofit/>
          </a:bodyPr>
          <a:lstStyle/>
          <a:p>
            <a:r>
              <a:rPr lang="en-US" u="sng" dirty="0">
                <a:effectLst>
                  <a:outerShdw blurRad="38100" dist="38100" dir="2700000" algn="tl">
                    <a:srgbClr val="000000">
                      <a:alpha val="43137"/>
                    </a:srgbClr>
                  </a:outerShdw>
                </a:effectLst>
                <a:latin typeface="Algerian" panose="04020705040A02060702" pitchFamily="82" charset="0"/>
              </a:rPr>
              <a:t>PROBLEM DEFINITION</a:t>
            </a:r>
            <a:endParaRPr lang="en-IN" u="sng" dirty="0">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45318E61-42E5-497B-B68B-1FD953043C2F}"/>
              </a:ext>
            </a:extLst>
          </p:cNvPr>
          <p:cNvSpPr>
            <a:spLocks noGrp="1"/>
          </p:cNvSpPr>
          <p:nvPr>
            <p:ph type="subTitle" idx="1"/>
          </p:nvPr>
        </p:nvSpPr>
        <p:spPr>
          <a:xfrm>
            <a:off x="725010" y="1561084"/>
            <a:ext cx="10741980" cy="5001642"/>
          </a:xfrm>
        </p:spPr>
        <p:txBody>
          <a:bodyPr>
            <a:normAutofit/>
          </a:bodyPr>
          <a:lstStyle/>
          <a:p>
            <a:pPr marL="342900" indent="-342900" algn="just">
              <a:buFont typeface="Arial" panose="020B0604020202020204" pitchFamily="34" charset="0"/>
              <a:buChar char="•"/>
            </a:pPr>
            <a:r>
              <a:rPr lang="en-US" dirty="0">
                <a:solidFill>
                  <a:schemeClr val="accent3">
                    <a:lumMod val="50000"/>
                  </a:schemeClr>
                </a:solidFill>
              </a:rPr>
              <a:t>Tic-Tac-Toe is a very popular and is fairly simple by itself. It is actually a two player game .In this game ,there is a board with n*n squares. It is generally played in 3*3 squares .</a:t>
            </a:r>
          </a:p>
          <a:p>
            <a:pPr marL="342900" indent="-342900" algn="just">
              <a:buFont typeface="Arial" panose="020B0604020202020204" pitchFamily="34" charset="0"/>
              <a:buChar char="•"/>
            </a:pPr>
            <a:endParaRPr lang="en-US" dirty="0">
              <a:solidFill>
                <a:schemeClr val="accent3">
                  <a:lumMod val="50000"/>
                </a:schemeClr>
              </a:solidFill>
            </a:endParaRPr>
          </a:p>
          <a:p>
            <a:pPr marL="342900" indent="-342900" algn="just">
              <a:buFont typeface="Arial" panose="020B0604020202020204" pitchFamily="34" charset="0"/>
              <a:buChar char="•"/>
            </a:pPr>
            <a:r>
              <a:rPr lang="en-US" dirty="0">
                <a:solidFill>
                  <a:schemeClr val="accent3">
                    <a:lumMod val="50000"/>
                  </a:schemeClr>
                </a:solidFill>
              </a:rPr>
              <a:t> The goal of Tic-Tac-Toe is to be one of the players to get three same symbols in a row - horizontally ,vertically or diagonally – on a 3*3 grid.</a:t>
            </a:r>
          </a:p>
          <a:p>
            <a:pPr marL="342900" indent="-342900" algn="just">
              <a:buFont typeface="Arial" panose="020B0604020202020204" pitchFamily="34" charset="0"/>
              <a:buChar char="•"/>
            </a:pPr>
            <a:endParaRPr lang="en-US" dirty="0">
              <a:solidFill>
                <a:schemeClr val="accent3">
                  <a:lumMod val="50000"/>
                </a:schemeClr>
              </a:solidFill>
            </a:endParaRPr>
          </a:p>
          <a:p>
            <a:pPr marL="342900" indent="-342900" algn="just">
              <a:buFont typeface="Arial" panose="020B0604020202020204" pitchFamily="34" charset="0"/>
              <a:buChar char="•"/>
            </a:pPr>
            <a:r>
              <a:rPr lang="en-IN" dirty="0">
                <a:solidFill>
                  <a:schemeClr val="accent3">
                    <a:lumMod val="50000"/>
                  </a:schemeClr>
                </a:solidFill>
              </a:rPr>
              <a:t>This game uses board to control players . In each turn player enter a number and choose a move.</a:t>
            </a:r>
          </a:p>
          <a:p>
            <a:pPr marL="342900" indent="-342900" algn="just">
              <a:buFont typeface="Arial" panose="020B0604020202020204" pitchFamily="34" charset="0"/>
              <a:buChar char="•"/>
            </a:pPr>
            <a:endParaRPr lang="en-IN" dirty="0">
              <a:solidFill>
                <a:schemeClr val="accent3">
                  <a:lumMod val="50000"/>
                </a:schemeClr>
              </a:solidFill>
            </a:endParaRPr>
          </a:p>
          <a:p>
            <a:pPr marL="342900" indent="-342900" algn="just">
              <a:buFont typeface="Arial" panose="020B0604020202020204" pitchFamily="34" charset="0"/>
              <a:buChar char="•"/>
            </a:pPr>
            <a:r>
              <a:rPr lang="en-IN" dirty="0">
                <a:solidFill>
                  <a:schemeClr val="accent3">
                    <a:lumMod val="50000"/>
                  </a:schemeClr>
                </a:solidFill>
              </a:rPr>
              <a:t>Simply programming assumes that player one always moves first and uses X’s. player two moves at </a:t>
            </a:r>
            <a:r>
              <a:rPr lang="en-IN">
                <a:solidFill>
                  <a:schemeClr val="accent3">
                    <a:lumMod val="50000"/>
                  </a:schemeClr>
                </a:solidFill>
              </a:rPr>
              <a:t>2</a:t>
            </a:r>
            <a:r>
              <a:rPr lang="en-IN" baseline="30000">
                <a:solidFill>
                  <a:schemeClr val="accent3">
                    <a:lumMod val="50000"/>
                  </a:schemeClr>
                </a:solidFill>
              </a:rPr>
              <a:t>nd</a:t>
            </a:r>
            <a:r>
              <a:rPr lang="en-IN">
                <a:solidFill>
                  <a:schemeClr val="accent3">
                    <a:lumMod val="50000"/>
                  </a:schemeClr>
                </a:solidFill>
              </a:rPr>
              <a:t> position and uses O’s.</a:t>
            </a:r>
          </a:p>
        </p:txBody>
      </p:sp>
    </p:spTree>
    <p:extLst>
      <p:ext uri="{BB962C8B-B14F-4D97-AF65-F5344CB8AC3E}">
        <p14:creationId xmlns:p14="http://schemas.microsoft.com/office/powerpoint/2010/main" val="337208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1F776314-517E-4B1C-94BB-32DE67DCA8FB}"/>
              </a:ext>
            </a:extLst>
          </p:cNvPr>
          <p:cNvSpPr>
            <a:spLocks noGrp="1" noChangeArrowheads="1"/>
          </p:cNvSpPr>
          <p:nvPr>
            <p:ph type="title"/>
          </p:nvPr>
        </p:nvSpPr>
        <p:spPr>
          <a:xfrm>
            <a:off x="247650" y="-725649"/>
            <a:ext cx="11649075" cy="4240374"/>
          </a:xfrm>
        </p:spPr>
        <p:txBody>
          <a:bodyPr>
            <a:normAutofit fontScale="90000"/>
          </a:bodyPr>
          <a:lstStyle/>
          <a:p>
            <a:pPr>
              <a:lnSpc>
                <a:spcPct val="100000"/>
              </a:lnSpc>
            </a:pPr>
            <a:r>
              <a:rPr lang="en-US" altLang="en-US" sz="3200" b="1" dirty="0"/>
              <a:t>                                </a:t>
            </a:r>
            <a:br>
              <a:rPr lang="en-US" altLang="en-US" sz="3200" b="1" dirty="0"/>
            </a:br>
            <a:br>
              <a:rPr lang="en-US" altLang="en-US" sz="3200" b="1" dirty="0"/>
            </a:br>
            <a:br>
              <a:rPr lang="en-US" altLang="en-US" sz="3200" b="1" dirty="0"/>
            </a:br>
            <a:br>
              <a:rPr lang="en-US" altLang="en-US" sz="3200" b="1" dirty="0"/>
            </a:br>
            <a:r>
              <a:rPr lang="en-US" altLang="en-US" sz="3200" b="1" dirty="0"/>
              <a:t>                                       </a:t>
            </a:r>
            <a:r>
              <a:rPr lang="en-US" altLang="en-US" sz="6700" u="sng" dirty="0">
                <a:effectLst>
                  <a:outerShdw blurRad="38100" dist="38100" dir="2700000" algn="tl">
                    <a:srgbClr val="000000">
                      <a:alpha val="43137"/>
                    </a:srgbClr>
                  </a:outerShdw>
                </a:effectLst>
                <a:latin typeface="Algerian" panose="04020705040A02060702" pitchFamily="82" charset="0"/>
              </a:rPr>
              <a:t>decomposition</a:t>
            </a:r>
            <a:br>
              <a:rPr lang="en-US" altLang="en-US" sz="3200" b="1" dirty="0"/>
            </a:br>
            <a:br>
              <a:rPr lang="en-US" altLang="en-US" sz="3200" b="1" dirty="0"/>
            </a:br>
            <a:r>
              <a:rPr lang="en-US" altLang="en-US" sz="3200" b="1" dirty="0"/>
              <a:t>    THE PROBLEM CAN BE DECOMPOSED INTO 3 MAJOR CATEGORIES</a:t>
            </a:r>
            <a:br>
              <a:rPr lang="en-US" altLang="en-US" sz="2800" dirty="0"/>
            </a:br>
            <a:br>
              <a:rPr lang="en-US" altLang="en-US" sz="2500" dirty="0"/>
            </a:br>
            <a:r>
              <a:rPr lang="en-US" altLang="en-US" sz="2400" b="1" dirty="0"/>
              <a:t>      1) </a:t>
            </a:r>
            <a:r>
              <a:rPr lang="en-US" altLang="en-US" sz="2700" dirty="0"/>
              <a:t>DESIGNING USER INTERFACE</a:t>
            </a:r>
            <a:br>
              <a:rPr lang="en-US" altLang="en-US" sz="2700" b="1" dirty="0"/>
            </a:br>
            <a:r>
              <a:rPr lang="en-US" altLang="en-US" sz="2700" b="1" dirty="0"/>
              <a:t>     2) </a:t>
            </a:r>
            <a:r>
              <a:rPr lang="en-US" altLang="en-US" sz="2600" dirty="0">
                <a:sym typeface="Helvetica Neue" charset="0"/>
              </a:rPr>
              <a:t>UDERSTANDING</a:t>
            </a:r>
            <a:r>
              <a:rPr lang="en-US" altLang="en-US" sz="2800" dirty="0">
                <a:sym typeface="Helvetica Neue" charset="0"/>
              </a:rPr>
              <a:t> THE WORKING OF GAME</a:t>
            </a:r>
            <a:br>
              <a:rPr lang="en-US" altLang="en-US" sz="2800" dirty="0">
                <a:sym typeface="Helvetica Neue" charset="0"/>
              </a:rPr>
            </a:br>
            <a:r>
              <a:rPr lang="en-US" altLang="en-US" sz="2800" dirty="0">
                <a:sym typeface="Helvetica Neue" charset="0"/>
              </a:rPr>
              <a:t>     3) FEATURES FOR EASY FUNCTIONING</a:t>
            </a:r>
            <a:br>
              <a:rPr lang="en-US" altLang="en-US" sz="2500" dirty="0">
                <a:latin typeface="Helvetica Neue" charset="0"/>
                <a:ea typeface="Helvetica Neue" charset="0"/>
                <a:cs typeface="Helvetica Neue" charset="0"/>
                <a:sym typeface="Helvetica Neue" charset="0"/>
              </a:rPr>
            </a:br>
            <a:endParaRPr lang="en-US" altLang="en-US" sz="2500" dirty="0"/>
          </a:p>
        </p:txBody>
      </p:sp>
      <p:pic>
        <p:nvPicPr>
          <p:cNvPr id="3074" name="Picture 2">
            <a:extLst>
              <a:ext uri="{FF2B5EF4-FFF2-40B4-BE49-F238E27FC236}">
                <a16:creationId xmlns:a16="http://schemas.microsoft.com/office/drawing/2014/main" id="{E81D8E2D-F193-4789-8C59-326C616A43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51863" y="4670424"/>
            <a:ext cx="2759869" cy="1527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a:extLst>
              <a:ext uri="{FF2B5EF4-FFF2-40B4-BE49-F238E27FC236}">
                <a16:creationId xmlns:a16="http://schemas.microsoft.com/office/drawing/2014/main" id="{6B8447D4-0B50-4BD9-92AE-BCB62F30D0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621" y="5000624"/>
            <a:ext cx="2760663" cy="1197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6" name="Picture 4">
            <a:extLst>
              <a:ext uri="{FF2B5EF4-FFF2-40B4-BE49-F238E27FC236}">
                <a16:creationId xmlns:a16="http://schemas.microsoft.com/office/drawing/2014/main" id="{E5A394EA-0131-4B9E-80D5-67BD3306081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05748" y="4265613"/>
            <a:ext cx="2580504" cy="1932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a:extLst>
              <a:ext uri="{FF2B5EF4-FFF2-40B4-BE49-F238E27FC236}">
                <a16:creationId xmlns:a16="http://schemas.microsoft.com/office/drawing/2014/main" id="{50FE75AB-7905-4888-B6EF-A7D11560F19E}"/>
              </a:ext>
            </a:extLst>
          </p:cNvPr>
          <p:cNvSpPr txBox="1"/>
          <p:nvPr/>
        </p:nvSpPr>
        <p:spPr>
          <a:xfrm>
            <a:off x="1853802" y="6198393"/>
            <a:ext cx="876300" cy="369332"/>
          </a:xfrm>
          <a:prstGeom prst="rect">
            <a:avLst/>
          </a:prstGeom>
          <a:noFill/>
        </p:spPr>
        <p:txBody>
          <a:bodyPr wrap="square" rtlCol="0">
            <a:spAutoFit/>
          </a:bodyPr>
          <a:lstStyle/>
          <a:p>
            <a:r>
              <a:rPr lang="en-US" dirty="0"/>
              <a:t>Fig(1)</a:t>
            </a:r>
            <a:endParaRPr lang="en-IN" dirty="0"/>
          </a:p>
        </p:txBody>
      </p:sp>
      <p:sp>
        <p:nvSpPr>
          <p:cNvPr id="3" name="TextBox 2">
            <a:extLst>
              <a:ext uri="{FF2B5EF4-FFF2-40B4-BE49-F238E27FC236}">
                <a16:creationId xmlns:a16="http://schemas.microsoft.com/office/drawing/2014/main" id="{5E11F4A2-3897-4E23-AAD8-6E0A46AF4AA6}"/>
              </a:ext>
            </a:extLst>
          </p:cNvPr>
          <p:cNvSpPr txBox="1"/>
          <p:nvPr/>
        </p:nvSpPr>
        <p:spPr>
          <a:xfrm>
            <a:off x="5716389" y="6198393"/>
            <a:ext cx="866775" cy="369332"/>
          </a:xfrm>
          <a:prstGeom prst="rect">
            <a:avLst/>
          </a:prstGeom>
          <a:noFill/>
        </p:spPr>
        <p:txBody>
          <a:bodyPr wrap="square" rtlCol="0">
            <a:spAutoFit/>
          </a:bodyPr>
          <a:lstStyle/>
          <a:p>
            <a:r>
              <a:rPr lang="en-US" dirty="0"/>
              <a:t>Fig(2)</a:t>
            </a:r>
            <a:endParaRPr lang="en-IN" dirty="0"/>
          </a:p>
        </p:txBody>
      </p:sp>
      <p:sp>
        <p:nvSpPr>
          <p:cNvPr id="4" name="TextBox 3">
            <a:extLst>
              <a:ext uri="{FF2B5EF4-FFF2-40B4-BE49-F238E27FC236}">
                <a16:creationId xmlns:a16="http://schemas.microsoft.com/office/drawing/2014/main" id="{D8524A73-CA3C-424E-B9A2-565002EA26F3}"/>
              </a:ext>
            </a:extLst>
          </p:cNvPr>
          <p:cNvSpPr txBox="1"/>
          <p:nvPr/>
        </p:nvSpPr>
        <p:spPr>
          <a:xfrm>
            <a:off x="9677400" y="6203393"/>
            <a:ext cx="866775" cy="369332"/>
          </a:xfrm>
          <a:prstGeom prst="rect">
            <a:avLst/>
          </a:prstGeom>
          <a:noFill/>
        </p:spPr>
        <p:txBody>
          <a:bodyPr wrap="square" rtlCol="0">
            <a:spAutoFit/>
          </a:bodyPr>
          <a:lstStyle/>
          <a:p>
            <a:r>
              <a:rPr lang="en-US" dirty="0"/>
              <a:t>Fig(3)</a:t>
            </a:r>
            <a:endParaRPr lang="en-IN" dirty="0"/>
          </a:p>
        </p:txBody>
      </p:sp>
    </p:spTree>
    <p:extLst>
      <p:ext uri="{BB962C8B-B14F-4D97-AF65-F5344CB8AC3E}">
        <p14:creationId xmlns:p14="http://schemas.microsoft.com/office/powerpoint/2010/main" val="418461052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C301C795-F8CB-431D-8246-2AF2EA312876}"/>
              </a:ext>
            </a:extLst>
          </p:cNvPr>
          <p:cNvSpPr>
            <a:spLocks noGrp="1" noChangeArrowheads="1"/>
          </p:cNvSpPr>
          <p:nvPr>
            <p:ph type="subTitle" idx="1"/>
          </p:nvPr>
        </p:nvSpPr>
        <p:spPr>
          <a:xfrm>
            <a:off x="671512" y="332728"/>
            <a:ext cx="10848975" cy="6037263"/>
          </a:xfrm>
        </p:spPr>
        <p:txBody>
          <a:bodyPr anchor="t"/>
          <a:lstStyle/>
          <a:p>
            <a:pPr algn="l" defTabSz="177800">
              <a:spcBef>
                <a:spcPct val="0"/>
              </a:spcBef>
            </a:pPr>
            <a:r>
              <a:rPr lang="en-US" altLang="en-US" sz="2750" b="1" dirty="0">
                <a:solidFill>
                  <a:srgbClr val="AA7942"/>
                </a:solidFill>
                <a:latin typeface="Helvetica Neue" charset="0"/>
                <a:ea typeface="Helvetica Neue" charset="0"/>
                <a:cs typeface="Helvetica Neue" charset="0"/>
                <a:sym typeface="Helvetica Neue" charset="0"/>
              </a:rPr>
              <a:t>DESIGNING USER INTERFACE</a:t>
            </a:r>
          </a:p>
          <a:p>
            <a:pPr algn="l" defTabSz="177800">
              <a:spcBef>
                <a:spcPct val="0"/>
              </a:spcBef>
            </a:pPr>
            <a:endParaRPr lang="en-US" altLang="en-US" sz="2300" dirty="0">
              <a:solidFill>
                <a:srgbClr val="AA7942"/>
              </a:solidFill>
              <a:latin typeface="Helvetica Neue" charset="0"/>
              <a:ea typeface="Helvetica Neue" charset="0"/>
              <a:cs typeface="Helvetica Neue" charset="0"/>
              <a:sym typeface="Helvetica Neue" charset="0"/>
            </a:endParaRPr>
          </a:p>
          <a:p>
            <a:pPr algn="l" defTabSz="177800">
              <a:lnSpc>
                <a:spcPct val="150000"/>
              </a:lnSpc>
              <a:spcBef>
                <a:spcPct val="0"/>
              </a:spcBef>
            </a:pPr>
            <a:r>
              <a:rPr lang="en-US" altLang="en-US" sz="2100" dirty="0">
                <a:ea typeface="Helvetica Neue" charset="0"/>
                <a:cs typeface="Helvetica Neue" charset="0"/>
                <a:sym typeface="Helvetica Neue" charset="0"/>
              </a:rPr>
              <a:t>A background providing a backdrop for the </a:t>
            </a:r>
            <a:r>
              <a:rPr lang="en-US" altLang="en-US" sz="2100" dirty="0" err="1">
                <a:ea typeface="Helvetica Neue" charset="0"/>
                <a:cs typeface="Helvetica Neue" charset="0"/>
                <a:sym typeface="Helvetica Neue" charset="0"/>
              </a:rPr>
              <a:t>the</a:t>
            </a:r>
            <a:r>
              <a:rPr lang="en-US" altLang="en-US" sz="2100" dirty="0">
                <a:ea typeface="Helvetica Neue" charset="0"/>
                <a:cs typeface="Helvetica Neue" charset="0"/>
                <a:sym typeface="Helvetica Neue" charset="0"/>
              </a:rPr>
              <a:t> entire game.</a:t>
            </a:r>
          </a:p>
          <a:p>
            <a:pPr algn="l" defTabSz="177800">
              <a:lnSpc>
                <a:spcPct val="150000"/>
              </a:lnSpc>
              <a:spcBef>
                <a:spcPct val="0"/>
              </a:spcBef>
            </a:pPr>
            <a:r>
              <a:rPr lang="en-US" altLang="en-US" sz="2100" dirty="0">
                <a:ea typeface="Helvetica Neue" charset="0"/>
                <a:cs typeface="Helvetica Neue" charset="0"/>
                <a:sym typeface="Helvetica Neue" charset="0"/>
              </a:rPr>
              <a:t>An element that will be our game board.</a:t>
            </a:r>
          </a:p>
          <a:p>
            <a:pPr algn="l" defTabSz="177800">
              <a:lnSpc>
                <a:spcPct val="150000"/>
              </a:lnSpc>
              <a:spcBef>
                <a:spcPct val="0"/>
              </a:spcBef>
            </a:pPr>
            <a:r>
              <a:rPr lang="en-US" altLang="en-US" sz="2100" dirty="0">
                <a:ea typeface="Helvetica Neue" charset="0"/>
                <a:cs typeface="Helvetica Neue" charset="0"/>
                <a:sym typeface="Helvetica Neue" charset="0"/>
              </a:rPr>
              <a:t>An element, or set of elements, that breaks the game board up into nine areas in an even grid.</a:t>
            </a:r>
          </a:p>
          <a:p>
            <a:pPr algn="l" defTabSz="177800">
              <a:lnSpc>
                <a:spcPct val="150000"/>
              </a:lnSpc>
              <a:spcBef>
                <a:spcPct val="0"/>
              </a:spcBef>
            </a:pPr>
            <a:r>
              <a:rPr lang="en-US" altLang="en-US" sz="2100" dirty="0">
                <a:ea typeface="Helvetica Neue" charset="0"/>
                <a:cs typeface="Helvetica Neue" charset="0"/>
                <a:sym typeface="Helvetica Neue" charset="0"/>
              </a:rPr>
              <a:t>Nine tiles that can be assigned either an "X" or and "O", but once assigned these values will persist and not be changeable by the players - either the current player or the opponent.</a:t>
            </a:r>
          </a:p>
          <a:p>
            <a:pPr algn="l" defTabSz="177800">
              <a:lnSpc>
                <a:spcPct val="150000"/>
              </a:lnSpc>
              <a:spcBef>
                <a:spcPct val="0"/>
              </a:spcBef>
            </a:pPr>
            <a:r>
              <a:rPr lang="en-US" altLang="en-US" sz="2100" dirty="0">
                <a:ea typeface="Helvetica Neue" charset="0"/>
                <a:cs typeface="Helvetica Neue" charset="0"/>
                <a:sym typeface="Helvetica Neue" charset="0"/>
              </a:rPr>
              <a:t>A display to represent the win and the number of wins for each player.</a:t>
            </a:r>
          </a:p>
          <a:p>
            <a:pPr algn="l" defTabSz="177800">
              <a:spcBef>
                <a:spcPct val="0"/>
              </a:spcBef>
            </a:pPr>
            <a:endParaRPr lang="en-US" altLang="en-US" sz="2750" b="1" dirty="0">
              <a:solidFill>
                <a:srgbClr val="AA7942"/>
              </a:solidFill>
              <a:latin typeface="Helvetica Neue" charset="0"/>
              <a:ea typeface="Helvetica Neue" charset="0"/>
              <a:cs typeface="Helvetica Neue" charset="0"/>
              <a:sym typeface="Helvetica Neue" charset="0"/>
            </a:endParaRPr>
          </a:p>
          <a:p>
            <a:pPr algn="l" defTabSz="177800">
              <a:spcBef>
                <a:spcPct val="0"/>
              </a:spcBef>
            </a:pPr>
            <a:r>
              <a:rPr lang="en-US" altLang="en-US" sz="2750" b="1" dirty="0">
                <a:solidFill>
                  <a:srgbClr val="AA7942"/>
                </a:solidFill>
                <a:latin typeface="Helvetica Neue" charset="0"/>
                <a:ea typeface="Helvetica Neue" charset="0"/>
                <a:cs typeface="Helvetica Neue" charset="0"/>
                <a:sym typeface="Helvetica Neue" charset="0"/>
              </a:rPr>
              <a:t>UNDERSTANDING THE WORKING OF GAME</a:t>
            </a:r>
          </a:p>
          <a:p>
            <a:pPr algn="l" defTabSz="177800">
              <a:lnSpc>
                <a:spcPct val="150000"/>
              </a:lnSpc>
              <a:spcBef>
                <a:spcPct val="0"/>
              </a:spcBef>
            </a:pPr>
            <a:r>
              <a:rPr lang="en-US" altLang="en-US" sz="2100" dirty="0">
                <a:ea typeface="Helvetica Neue" charset="0"/>
                <a:cs typeface="Helvetica Neue" charset="0"/>
                <a:sym typeface="Helvetica Neue" charset="0"/>
              </a:rPr>
              <a:t>Logic to change sides when a player takes their turn.</a:t>
            </a:r>
          </a:p>
          <a:p>
            <a:pPr algn="l" defTabSz="177800">
              <a:lnSpc>
                <a:spcPct val="150000"/>
              </a:lnSpc>
              <a:spcBef>
                <a:spcPct val="0"/>
              </a:spcBef>
            </a:pPr>
            <a:r>
              <a:rPr lang="en-US" altLang="en-US" sz="2100" dirty="0">
                <a:ea typeface="Helvetica Neue" charset="0"/>
                <a:cs typeface="Helvetica Neue" charset="0"/>
                <a:sym typeface="Helvetica Neue" charset="0"/>
              </a:rPr>
              <a:t>A program to understand what are the formations that represents win.</a:t>
            </a:r>
          </a:p>
        </p:txBody>
      </p:sp>
    </p:spTree>
    <p:extLst>
      <p:ext uri="{BB962C8B-B14F-4D97-AF65-F5344CB8AC3E}">
        <p14:creationId xmlns:p14="http://schemas.microsoft.com/office/powerpoint/2010/main" val="5393558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28265A26-3E29-4D5F-BE59-B2ABCCC6607E}"/>
              </a:ext>
            </a:extLst>
          </p:cNvPr>
          <p:cNvSpPr>
            <a:spLocks noGrp="1" noChangeArrowheads="1"/>
          </p:cNvSpPr>
          <p:nvPr>
            <p:ph type="subTitle" idx="1"/>
          </p:nvPr>
        </p:nvSpPr>
        <p:spPr>
          <a:xfrm>
            <a:off x="733425" y="685800"/>
            <a:ext cx="10663237" cy="5886450"/>
          </a:xfrm>
        </p:spPr>
        <p:txBody>
          <a:bodyPr anchor="t"/>
          <a:lstStyle/>
          <a:p>
            <a:pPr algn="l" defTabSz="177800">
              <a:lnSpc>
                <a:spcPct val="150000"/>
              </a:lnSpc>
              <a:spcBef>
                <a:spcPct val="0"/>
              </a:spcBef>
            </a:pPr>
            <a:r>
              <a:rPr lang="en-US" altLang="en-US" sz="2100" dirty="0">
                <a:ea typeface="Helvetica Neue" charset="0"/>
                <a:cs typeface="Helvetica Neue" charset="0"/>
                <a:sym typeface="Helvetica Neue" charset="0"/>
              </a:rPr>
              <a:t>Logic to check for a "Win" condition, allowing for draws where no one wins.</a:t>
            </a:r>
          </a:p>
          <a:p>
            <a:pPr algn="l" defTabSz="177800">
              <a:lnSpc>
                <a:spcPct val="150000"/>
              </a:lnSpc>
              <a:spcBef>
                <a:spcPct val="0"/>
              </a:spcBef>
            </a:pPr>
            <a:r>
              <a:rPr lang="en-US" altLang="en-US" sz="2100" dirty="0">
                <a:ea typeface="Helvetica Neue" charset="0"/>
                <a:cs typeface="Helvetica Neue" charset="0"/>
                <a:sym typeface="Helvetica Neue" charset="0"/>
              </a:rPr>
              <a:t>Displaying who the winner is when the game is over.</a:t>
            </a:r>
          </a:p>
          <a:p>
            <a:pPr algn="l" defTabSz="177800">
              <a:lnSpc>
                <a:spcPct val="150000"/>
              </a:lnSpc>
              <a:spcBef>
                <a:spcPct val="0"/>
              </a:spcBef>
            </a:pPr>
            <a:endParaRPr lang="en-US" altLang="en-US" sz="2100" dirty="0">
              <a:latin typeface="Helvetica Neue" charset="0"/>
              <a:ea typeface="Helvetica Neue" charset="0"/>
              <a:cs typeface="Helvetica Neue" charset="0"/>
              <a:sym typeface="Helvetica Neue" charset="0"/>
            </a:endParaRPr>
          </a:p>
          <a:p>
            <a:pPr algn="l" defTabSz="177800">
              <a:spcBef>
                <a:spcPct val="0"/>
              </a:spcBef>
            </a:pPr>
            <a:r>
              <a:rPr lang="en-US" altLang="en-US" sz="2750" b="1" dirty="0">
                <a:solidFill>
                  <a:srgbClr val="AA7942"/>
                </a:solidFill>
                <a:latin typeface="Helvetica Neue" charset="0"/>
                <a:ea typeface="Helvetica Neue" charset="0"/>
                <a:cs typeface="Helvetica Neue" charset="0"/>
                <a:sym typeface="Helvetica Neue" charset="0"/>
              </a:rPr>
              <a:t>FEATURES FOR EASY FUNCTIONING</a:t>
            </a:r>
            <a:endParaRPr lang="en-US" altLang="en-US" sz="2350" dirty="0">
              <a:latin typeface="Helvetica Neue" charset="0"/>
              <a:ea typeface="Helvetica Neue" charset="0"/>
              <a:cs typeface="Helvetica Neue" charset="0"/>
              <a:sym typeface="Helvetica Neue" charset="0"/>
            </a:endParaRPr>
          </a:p>
          <a:p>
            <a:pPr marL="342900" indent="-342900" algn="l" defTabSz="177800">
              <a:lnSpc>
                <a:spcPct val="150000"/>
              </a:lnSpc>
              <a:spcBef>
                <a:spcPct val="0"/>
              </a:spcBef>
              <a:buFont typeface="Arial" panose="020B0604020202020204" pitchFamily="34" charset="0"/>
              <a:buChar char="•"/>
            </a:pPr>
            <a:r>
              <a:rPr lang="en-US" altLang="en-US" sz="2100" dirty="0">
                <a:ea typeface="Helvetica Neue" charset="0"/>
                <a:cs typeface="Helvetica Neue" charset="0"/>
                <a:sym typeface="Helvetica Neue" charset="0"/>
              </a:rPr>
              <a:t>A way to choose the starting player's side, "X" or "O".</a:t>
            </a:r>
          </a:p>
          <a:p>
            <a:pPr marL="342900" indent="-342900" algn="l" defTabSz="177800">
              <a:lnSpc>
                <a:spcPct val="150000"/>
              </a:lnSpc>
              <a:spcBef>
                <a:spcPct val="0"/>
              </a:spcBef>
              <a:buFont typeface="Arial" panose="020B0604020202020204" pitchFamily="34" charset="0"/>
              <a:buChar char="•"/>
            </a:pPr>
            <a:r>
              <a:rPr lang="en-US" altLang="en-US" sz="2100" dirty="0">
                <a:ea typeface="Helvetica Neue" charset="0"/>
                <a:cs typeface="Helvetica Neue" charset="0"/>
                <a:sym typeface="Helvetica Neue" charset="0"/>
              </a:rPr>
              <a:t>An indicator of whose turn it is. </a:t>
            </a:r>
          </a:p>
          <a:p>
            <a:pPr marL="342900" indent="-342900" algn="l" defTabSz="177800">
              <a:lnSpc>
                <a:spcPct val="150000"/>
              </a:lnSpc>
              <a:spcBef>
                <a:spcPct val="0"/>
              </a:spcBef>
              <a:buFont typeface="Arial" panose="020B0604020202020204" pitchFamily="34" charset="0"/>
              <a:buChar char="•"/>
            </a:pPr>
            <a:r>
              <a:rPr lang="en-US" altLang="en-US" sz="2100" dirty="0">
                <a:ea typeface="Helvetica Neue" charset="0"/>
                <a:cs typeface="Helvetica Neue" charset="0"/>
                <a:sym typeface="Helvetica Neue" charset="0"/>
              </a:rPr>
              <a:t>A restart button.</a:t>
            </a:r>
          </a:p>
          <a:p>
            <a:pPr marL="342900" indent="-342900" algn="l" defTabSz="177800">
              <a:lnSpc>
                <a:spcPct val="150000"/>
              </a:lnSpc>
              <a:spcBef>
                <a:spcPct val="0"/>
              </a:spcBef>
              <a:buFont typeface="Arial" panose="020B0604020202020204" pitchFamily="34" charset="0"/>
              <a:buChar char="•"/>
            </a:pPr>
            <a:r>
              <a:rPr lang="en-US" altLang="en-US" sz="2100" dirty="0">
                <a:ea typeface="Helvetica Neue" charset="0"/>
                <a:cs typeface="Helvetica Neue" charset="0"/>
                <a:sym typeface="Helvetica Neue" charset="0"/>
              </a:rPr>
              <a:t>A key to start new game.</a:t>
            </a:r>
          </a:p>
          <a:p>
            <a:pPr marL="342900" indent="-342900" algn="l" defTabSz="177800">
              <a:lnSpc>
                <a:spcPct val="150000"/>
              </a:lnSpc>
              <a:spcBef>
                <a:spcPct val="0"/>
              </a:spcBef>
              <a:buFont typeface="Arial" panose="020B0604020202020204" pitchFamily="34" charset="0"/>
              <a:buChar char="•"/>
            </a:pPr>
            <a:r>
              <a:rPr lang="en-US" altLang="en-US" sz="2100" dirty="0">
                <a:ea typeface="Helvetica Neue" charset="0"/>
                <a:cs typeface="Helvetica Neue" charset="0"/>
                <a:sym typeface="Helvetica Neue" charset="0"/>
              </a:rPr>
              <a:t>Level of difficulty.</a:t>
            </a:r>
          </a:p>
          <a:p>
            <a:pPr marL="342900" indent="-342900" algn="l" defTabSz="177800">
              <a:lnSpc>
                <a:spcPct val="150000"/>
              </a:lnSpc>
              <a:spcBef>
                <a:spcPct val="0"/>
              </a:spcBef>
              <a:buFont typeface="Arial" panose="020B0604020202020204" pitchFamily="34" charset="0"/>
              <a:buChar char="•"/>
            </a:pPr>
            <a:r>
              <a:rPr lang="en-US" altLang="en-US" sz="2100" dirty="0">
                <a:ea typeface="Helvetica Neue" charset="0"/>
                <a:cs typeface="Helvetica Neue" charset="0"/>
                <a:sym typeface="Helvetica Neue" charset="0"/>
              </a:rPr>
              <a:t>A button to choose whether the opponent is a friend or computer.</a:t>
            </a:r>
          </a:p>
          <a:p>
            <a:pPr marL="342900" indent="-342900" algn="l" defTabSz="177800">
              <a:lnSpc>
                <a:spcPct val="150000"/>
              </a:lnSpc>
              <a:spcBef>
                <a:spcPct val="0"/>
              </a:spcBef>
              <a:buFont typeface="Arial" panose="020B0604020202020204" pitchFamily="34" charset="0"/>
              <a:buChar char="•"/>
            </a:pPr>
            <a:r>
              <a:rPr lang="en-US" altLang="en-US" sz="2100" dirty="0">
                <a:ea typeface="Helvetica Neue" charset="0"/>
                <a:cs typeface="Helvetica Neue" charset="0"/>
                <a:sym typeface="Helvetica Neue" charset="0"/>
              </a:rPr>
              <a:t>A key to choose whether the player needs to be “X” or “O’’.</a:t>
            </a:r>
          </a:p>
          <a:p>
            <a:pPr marL="342900" indent="-342900" algn="l" defTabSz="177800">
              <a:lnSpc>
                <a:spcPct val="150000"/>
              </a:lnSpc>
              <a:spcBef>
                <a:spcPct val="0"/>
              </a:spcBef>
              <a:buFont typeface="Arial" panose="020B0604020202020204" pitchFamily="34" charset="0"/>
              <a:buChar char="•"/>
            </a:pPr>
            <a:r>
              <a:rPr lang="en-US" altLang="en-US" sz="2100" dirty="0">
                <a:ea typeface="Helvetica Neue" charset="0"/>
                <a:cs typeface="Helvetica Neue" charset="0"/>
                <a:sym typeface="Helvetica Neue" charset="0"/>
              </a:rPr>
              <a:t>Very basic instructions.</a:t>
            </a:r>
          </a:p>
        </p:txBody>
      </p:sp>
    </p:spTree>
    <p:extLst>
      <p:ext uri="{BB962C8B-B14F-4D97-AF65-F5344CB8AC3E}">
        <p14:creationId xmlns:p14="http://schemas.microsoft.com/office/powerpoint/2010/main" val="313422772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313" y="434732"/>
            <a:ext cx="8791373" cy="979846"/>
          </a:xfrm>
        </p:spPr>
        <p:txBody>
          <a:bodyPr>
            <a:normAutofit/>
          </a:bodyPr>
          <a:lstStyle/>
          <a:p>
            <a:r>
              <a:rPr lang="en-US" sz="6000" u="sng" dirty="0">
                <a:effectLst>
                  <a:outerShdw blurRad="38100" dist="38100" dir="2700000" algn="tl">
                    <a:srgbClr val="000000">
                      <a:alpha val="43137"/>
                    </a:srgbClr>
                  </a:outerShdw>
                </a:effectLst>
                <a:latin typeface="Algerian" panose="04020705040A02060702" pitchFamily="82" charset="0"/>
              </a:rPr>
              <a:t>PATTERN RECOGNITION</a:t>
            </a:r>
          </a:p>
        </p:txBody>
      </p:sp>
      <p:pic>
        <p:nvPicPr>
          <p:cNvPr id="4" name="Picture 4">
            <a:extLst>
              <a:ext uri="{FF2B5EF4-FFF2-40B4-BE49-F238E27FC236}">
                <a16:creationId xmlns:a16="http://schemas.microsoft.com/office/drawing/2014/main" id="{C6AC3A48-2AD5-405B-B620-DE3FE01DEF91}"/>
              </a:ext>
            </a:extLst>
          </p:cNvPr>
          <p:cNvPicPr>
            <a:picLocks noChangeAspect="1"/>
          </p:cNvPicPr>
          <p:nvPr/>
        </p:nvPicPr>
        <p:blipFill>
          <a:blip r:embed="rId2"/>
          <a:stretch>
            <a:fillRect/>
          </a:stretch>
        </p:blipFill>
        <p:spPr>
          <a:xfrm>
            <a:off x="1530263" y="2786923"/>
            <a:ext cx="2743200" cy="2933414"/>
          </a:xfrm>
          <a:prstGeom prst="rect">
            <a:avLst/>
          </a:prstGeom>
        </p:spPr>
      </p:pic>
      <p:pic>
        <p:nvPicPr>
          <p:cNvPr id="5" name="Picture 5">
            <a:extLst>
              <a:ext uri="{FF2B5EF4-FFF2-40B4-BE49-F238E27FC236}">
                <a16:creationId xmlns:a16="http://schemas.microsoft.com/office/drawing/2014/main" id="{F88C4223-6BA0-4A12-8C61-7049B3F6D789}"/>
              </a:ext>
            </a:extLst>
          </p:cNvPr>
          <p:cNvPicPr>
            <a:picLocks noChangeAspect="1"/>
          </p:cNvPicPr>
          <p:nvPr/>
        </p:nvPicPr>
        <p:blipFill>
          <a:blip r:embed="rId3"/>
          <a:stretch>
            <a:fillRect/>
          </a:stretch>
        </p:blipFill>
        <p:spPr>
          <a:xfrm>
            <a:off x="7427934" y="2720052"/>
            <a:ext cx="2743200" cy="3213293"/>
          </a:xfrm>
          <a:prstGeom prst="rect">
            <a:avLst/>
          </a:prstGeom>
        </p:spPr>
      </p:pic>
    </p:spTree>
    <p:extLst>
      <p:ext uri="{BB962C8B-B14F-4D97-AF65-F5344CB8AC3E}">
        <p14:creationId xmlns:p14="http://schemas.microsoft.com/office/powerpoint/2010/main" val="1743562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1653-66AA-4AA6-BF06-7EC4069DB0FF}"/>
              </a:ext>
            </a:extLst>
          </p:cNvPr>
          <p:cNvSpPr>
            <a:spLocks noGrp="1"/>
          </p:cNvSpPr>
          <p:nvPr>
            <p:ph type="title"/>
          </p:nvPr>
        </p:nvSpPr>
        <p:spPr>
          <a:xfrm>
            <a:off x="972835" y="458343"/>
            <a:ext cx="10515600" cy="1325563"/>
          </a:xfrm>
        </p:spPr>
        <p:txBody>
          <a:bodyPr>
            <a:normAutofit/>
          </a:bodyPr>
          <a:lstStyle/>
          <a:p>
            <a:r>
              <a:rPr lang="en-US" b="1" dirty="0"/>
              <a:t>PATTERN RECOGNITION IN TIC TAC TOE</a:t>
            </a:r>
          </a:p>
        </p:txBody>
      </p:sp>
      <p:sp>
        <p:nvSpPr>
          <p:cNvPr id="3" name="TextBox 2">
            <a:extLst>
              <a:ext uri="{FF2B5EF4-FFF2-40B4-BE49-F238E27FC236}">
                <a16:creationId xmlns:a16="http://schemas.microsoft.com/office/drawing/2014/main" id="{15304A82-4E89-4F97-9821-3320D89D6EF7}"/>
              </a:ext>
            </a:extLst>
          </p:cNvPr>
          <p:cNvSpPr txBox="1"/>
          <p:nvPr/>
        </p:nvSpPr>
        <p:spPr>
          <a:xfrm>
            <a:off x="972835" y="1783906"/>
            <a:ext cx="10634595" cy="45261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2100" dirty="0"/>
              <a:t>Many games involve creating, identifying or predicting a pattern. This is a common element in many basic and electronic games. It is also an important element for many professional and academic skills. Pattern recognition is the ability to recognize order in a chaos or to see relationships in disjointed information. Patterns can be found in concepts, ideas, and series of words, symbols, numbers, and images. They can also be found in behavior, economies and historical events. In every discipline, patterns are crucial for predicting the future, estimating the right course of action and determining diagnostic steps</a:t>
            </a:r>
          </a:p>
        </p:txBody>
      </p:sp>
    </p:spTree>
    <p:extLst>
      <p:ext uri="{BB962C8B-B14F-4D97-AF65-F5344CB8AC3E}">
        <p14:creationId xmlns:p14="http://schemas.microsoft.com/office/powerpoint/2010/main" val="236337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5988-82C9-444A-BC90-B547B635B071}"/>
              </a:ext>
            </a:extLst>
          </p:cNvPr>
          <p:cNvSpPr>
            <a:spLocks noGrp="1"/>
          </p:cNvSpPr>
          <p:nvPr>
            <p:ph type="title"/>
          </p:nvPr>
        </p:nvSpPr>
        <p:spPr>
          <a:xfrm>
            <a:off x="577049" y="-2296656"/>
            <a:ext cx="11222470" cy="9049946"/>
          </a:xfrm>
        </p:spPr>
        <p:txBody>
          <a:bodyPr vert="horz" lIns="91440" tIns="45720" rIns="91440" bIns="45720" rtlCol="0" anchor="ctr">
            <a:noAutofit/>
          </a:bodyPr>
          <a:lstStyle/>
          <a:p>
            <a:pPr>
              <a:lnSpc>
                <a:spcPct val="150000"/>
              </a:lnSpc>
            </a:pPr>
            <a:r>
              <a:rPr lang="en-US" sz="3200" b="1" dirty="0">
                <a:ea typeface="+mj-lt"/>
                <a:cs typeface="+mj-lt"/>
              </a:rPr>
              <a:t>DETAILED ANALYSIS ON PATTERN RECOGNITION</a:t>
            </a:r>
            <a:br>
              <a:rPr lang="en-US" sz="3200" dirty="0">
                <a:ea typeface="+mj-lt"/>
                <a:cs typeface="+mj-lt"/>
              </a:rPr>
            </a:br>
            <a:r>
              <a:rPr lang="en-US" sz="3200" dirty="0">
                <a:ea typeface="+mj-lt"/>
                <a:cs typeface="+mj-lt"/>
              </a:rPr>
              <a:t>         </a:t>
            </a:r>
            <a:r>
              <a:rPr lang="en-US" sz="2100" dirty="0">
                <a:latin typeface="+mn-lt"/>
                <a:ea typeface="+mn-ea"/>
                <a:cs typeface="+mn-cs"/>
              </a:rPr>
              <a:t>A simple example of a pattern recognition game is tic-tac-toe. In the  game the player attempts to align 3 X’s or 3 O’s before an opponent can do the same. This process requires the player to both focuses on the pattern he or she is creating with their moves as well as the pattern of the opposing player. In tic-tac-toe, if both players are adept at pattern recognition, the game usually ends in a stalemate</a:t>
            </a:r>
          </a:p>
        </p:txBody>
      </p:sp>
      <p:pic>
        <p:nvPicPr>
          <p:cNvPr id="3" name="Picture 3">
            <a:extLst>
              <a:ext uri="{FF2B5EF4-FFF2-40B4-BE49-F238E27FC236}">
                <a16:creationId xmlns:a16="http://schemas.microsoft.com/office/drawing/2014/main" id="{90A9A816-B6D2-4B36-81A0-15D488CC8645}"/>
              </a:ext>
            </a:extLst>
          </p:cNvPr>
          <p:cNvPicPr>
            <a:picLocks noChangeAspect="1"/>
          </p:cNvPicPr>
          <p:nvPr/>
        </p:nvPicPr>
        <p:blipFill>
          <a:blip r:embed="rId2"/>
          <a:stretch>
            <a:fillRect/>
          </a:stretch>
        </p:blipFill>
        <p:spPr>
          <a:xfrm>
            <a:off x="4397385" y="3708910"/>
            <a:ext cx="2315228" cy="3044380"/>
          </a:xfrm>
          <a:prstGeom prst="rect">
            <a:avLst/>
          </a:prstGeom>
        </p:spPr>
      </p:pic>
    </p:spTree>
    <p:extLst>
      <p:ext uri="{BB962C8B-B14F-4D97-AF65-F5344CB8AC3E}">
        <p14:creationId xmlns:p14="http://schemas.microsoft.com/office/powerpoint/2010/main" val="3915053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PSAT project (tic-tac-toe)</Template>
  <TotalTime>9</TotalTime>
  <Words>1296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Arial</vt:lpstr>
      <vt:lpstr>Arial Rounded MT Bold</vt:lpstr>
      <vt:lpstr>Calibri</vt:lpstr>
      <vt:lpstr>Calibri Light</vt:lpstr>
      <vt:lpstr>Helvetica Neue</vt:lpstr>
      <vt:lpstr>inherit</vt:lpstr>
      <vt:lpstr>Times New Roman</vt:lpstr>
      <vt:lpstr>Office Theme</vt:lpstr>
      <vt:lpstr>PowerPoint Presentation</vt:lpstr>
      <vt:lpstr>introduction</vt:lpstr>
      <vt:lpstr>PROBLEM DEFINITION</vt:lpstr>
      <vt:lpstr>                                                                           decomposition      THE PROBLEM CAN BE DECOMPOSED INTO 3 MAJOR CATEGORIES        1) DESIGNING USER INTERFACE      2) UDERSTANDING THE WORKING OF GAME      3) FEATURES FOR EASY FUNCTIONING </vt:lpstr>
      <vt:lpstr>PowerPoint Presentation</vt:lpstr>
      <vt:lpstr>PowerPoint Presentation</vt:lpstr>
      <vt:lpstr>PATTERN RECOGNITION</vt:lpstr>
      <vt:lpstr>PATTERN RECOGNITION IN TIC TAC TOE</vt:lpstr>
      <vt:lpstr>DETAILED ANALYSIS ON PATTERN RECOGNITION          A simple example of a pattern recognition game is tic-tac-toe. In the  game the player attempts to align 3 X’s or 3 O’s before an opponent can do the same. This process requires the player to both focuses on the pattern he or she is creating with their moves as well as the pattern of the opposing player. In tic-tac-toe, if both players are adept at pattern recognition, the game usually ends in a stalemate</vt:lpstr>
      <vt:lpstr>ABSTRACTION </vt:lpstr>
      <vt:lpstr>WHAT THE PROBLEM IS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srikar0611@gmail.com</dc:creator>
  <cp:lastModifiedBy>Krishna Nerella</cp:lastModifiedBy>
  <cp:revision>2</cp:revision>
  <dcterms:created xsi:type="dcterms:W3CDTF">2021-11-13T14:06:26Z</dcterms:created>
  <dcterms:modified xsi:type="dcterms:W3CDTF">2021-11-15T14:41:25Z</dcterms:modified>
</cp:coreProperties>
</file>