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512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6726063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3787" y="4243845"/>
            <a:ext cx="2307831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6726064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6833787" y="2590078"/>
            <a:ext cx="2307832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0242" y="2733709"/>
            <a:ext cx="6069268" cy="1373070"/>
          </a:xfrm>
        </p:spPr>
        <p:txBody>
          <a:bodyPr anchor="b">
            <a:noAutofit/>
          </a:bodyPr>
          <a:lstStyle>
            <a:lvl1pPr algn="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0241" y="4394040"/>
            <a:ext cx="6108101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55655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1" y="5936189"/>
            <a:ext cx="402166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399" y="2750337"/>
            <a:ext cx="1370293" cy="1356442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7060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3" y="4711617"/>
            <a:ext cx="6894770" cy="544482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31639" y="609598"/>
            <a:ext cx="6896534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5256098"/>
            <a:ext cx="6894772" cy="54781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310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964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2" name="Picture 21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3" name="Picture 22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4" name="Rectangle 23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255" y="609597"/>
            <a:ext cx="6896534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889151" cy="1101764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1161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8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30" name="Picture 29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1" name="Picture 30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2" name="Rectangle 31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921" y="616983"/>
            <a:ext cx="642514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89438" y="3660763"/>
            <a:ext cx="5987731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4710340"/>
            <a:ext cx="6903919" cy="110176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270932" y="748116"/>
            <a:ext cx="5334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967191" y="2998573"/>
            <a:ext cx="457200" cy="58477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302813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0" y="4572000"/>
            <a:ext cx="9161969" cy="1677035"/>
            <a:chOff x="0" y="2895600"/>
            <a:chExt cx="9161969" cy="1677035"/>
          </a:xfrm>
        </p:grpSpPr>
        <p:pic>
          <p:nvPicPr>
            <p:cNvPr id="23" name="Picture 22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4" name="Picture 23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5" name="Rectangle 24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4710340"/>
            <a:ext cx="6896534" cy="5898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9" y="5300150"/>
            <a:ext cx="6896534" cy="51195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56438" y="470992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190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4" name="Picture 23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5" name="Picture 24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32629" y="2329489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9777" y="3015290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8413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2879710" y="3007906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26136" y="2336873"/>
            <a:ext cx="2194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233520" y="3007905"/>
            <a:ext cx="219456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631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35" name="Picture 34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6" name="Picture 35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7" name="Rectangle 36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Rectangle 37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32391" y="4297503"/>
            <a:ext cx="21922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32391" y="2336873"/>
            <a:ext cx="2192257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32391" y="4873765"/>
            <a:ext cx="219225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70497" y="4297503"/>
            <a:ext cx="221507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870497" y="2336873"/>
            <a:ext cx="221507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2869483" y="4873764"/>
            <a:ext cx="2218004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231028" y="4297503"/>
            <a:ext cx="219433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231027" y="2336873"/>
            <a:ext cx="2194333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230934" y="4873762"/>
            <a:ext cx="2197239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26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7" name="Picture 16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8" name="Picture 17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9" name="Rectangle 18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844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ltGray">
          <a:xfrm rot="5400000">
            <a:off x="4575305" y="2747178"/>
            <a:ext cx="6862555" cy="1368199"/>
            <a:chOff x="2281445" y="609600"/>
            <a:chExt cx="6862555" cy="1368199"/>
          </a:xfrm>
        </p:grpSpPr>
        <p:sp>
          <p:nvSpPr>
            <p:cNvPr id="12" name="Rectangle 11"/>
            <p:cNvSpPr/>
            <p:nvPr/>
          </p:nvSpPr>
          <p:spPr bwMode="ltGray">
            <a:xfrm>
              <a:off x="2281445" y="609601"/>
              <a:ext cx="5285695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7710769" y="609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464798" y="609597"/>
            <a:ext cx="1069602" cy="446193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241" y="609598"/>
            <a:ext cx="6576359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029144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0241" y="5936189"/>
            <a:ext cx="451895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31152" y="5432500"/>
            <a:ext cx="1149636" cy="1273100"/>
          </a:xfrm>
        </p:spPr>
        <p:txBody>
          <a:bodyPr anchor="t"/>
          <a:lstStyle>
            <a:lvl1pPr algn="ctr">
              <a:defRPr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119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8" name="Picture 2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9" name="Picture 2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0" name="Rectangle 2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Rectangle 3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56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2728432"/>
            <a:ext cx="9161969" cy="1677035"/>
            <a:chOff x="0" y="2895600"/>
            <a:chExt cx="9161969" cy="1677035"/>
          </a:xfrm>
        </p:grpSpPr>
        <p:pic>
          <p:nvPicPr>
            <p:cNvPr id="19" name="Picture 1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20" name="Picture 1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1" name="Rectangle 2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2869895"/>
            <a:ext cx="688915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1639" y="4232172"/>
            <a:ext cx="688915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65810" y="5936188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400" y="5936189"/>
            <a:ext cx="483467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56438" y="2869896"/>
            <a:ext cx="1149836" cy="10907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81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753228"/>
            <a:ext cx="688739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2336873"/>
            <a:ext cx="3357899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61128" y="2336873"/>
            <a:ext cx="3359661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387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29" name="Picture 28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30" name="Picture 29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31" name="Rectangle 30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Rectangle 31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30"/>
            <a:ext cx="6896534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0988" y="2336874"/>
            <a:ext cx="3145080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1638" y="3030009"/>
            <a:ext cx="336704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2646" y="2336873"/>
            <a:ext cx="3145527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061129" y="3030009"/>
            <a:ext cx="3367044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034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6" name="Picture 15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7" name="Picture 16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18" name="Rectangle 17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30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HD-ShadowShort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871"/>
          <a:stretch/>
        </p:blipFill>
        <p:spPr>
          <a:xfrm>
            <a:off x="7717217" y="1973262"/>
            <a:ext cx="1444752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710769" y="609600"/>
            <a:ext cx="1433231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4401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7"/>
            <a:ext cx="6896534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14385" y="2336874"/>
            <a:ext cx="3913788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1" y="2336873"/>
            <a:ext cx="2796240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2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0" y="609600"/>
            <a:ext cx="9161969" cy="1677035"/>
            <a:chOff x="0" y="2895600"/>
            <a:chExt cx="9161969" cy="1677035"/>
          </a:xfrm>
        </p:grpSpPr>
        <p:pic>
          <p:nvPicPr>
            <p:cNvPr id="18" name="Picture 17" descr="HD-ShadowLong.png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982" r="-217"/>
            <a:stretch/>
          </p:blipFill>
          <p:spPr>
            <a:xfrm>
              <a:off x="0" y="4251471"/>
              <a:ext cx="7644384" cy="321164"/>
            </a:xfrm>
            <a:prstGeom prst="rect">
              <a:avLst/>
            </a:prstGeom>
          </p:spPr>
        </p:pic>
        <p:pic>
          <p:nvPicPr>
            <p:cNvPr id="19" name="Picture 18" descr="HD-ShadowShort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9871"/>
            <a:stretch/>
          </p:blipFill>
          <p:spPr>
            <a:xfrm>
              <a:off x="7717217" y="4259262"/>
              <a:ext cx="1444752" cy="144270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 bwMode="ltGray">
            <a:xfrm>
              <a:off x="0" y="2895600"/>
              <a:ext cx="7567140" cy="1368198"/>
            </a:xfrm>
            <a:prstGeom prst="rect">
              <a:avLst/>
            </a:prstGeom>
            <a:solidFill>
              <a:schemeClr val="bg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Rectangle 20"/>
            <p:cNvSpPr/>
            <p:nvPr/>
          </p:nvSpPr>
          <p:spPr>
            <a:xfrm>
              <a:off x="7710769" y="2895600"/>
              <a:ext cx="1433231" cy="136819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10956" y="2336874"/>
            <a:ext cx="3917217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1638" y="2336874"/>
            <a:ext cx="2798487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88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James\Desktop\msft\Berlin\build Assets\hashOverlaySD-FullResolve.png"/>
          <p:cNvPicPr>
            <a:picLocks noChangeAspect="1" noChangeArrowheads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6896534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336873"/>
            <a:ext cx="6887389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67881" y="5936188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5936189"/>
            <a:ext cx="48346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600" y="753228"/>
            <a:ext cx="1157674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679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Exploratory Data Analysis of Housing Dataset</a:t>
            </a:r>
            <a:endParaRPr lang="en-IN" sz="2400" b="1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64E4F-7471-A6FF-D90F-8E610D98F699}"/>
              </a:ext>
            </a:extLst>
          </p:cNvPr>
          <p:cNvSpPr txBox="1"/>
          <p:nvPr/>
        </p:nvSpPr>
        <p:spPr>
          <a:xfrm>
            <a:off x="4458878" y="3987538"/>
            <a:ext cx="438346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Krishna S</a:t>
            </a:r>
            <a:b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DA /DS</a:t>
            </a:r>
            <a:b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</a:br>
            <a:r>
              <a:rPr lang="en-IN" sz="2400" b="1" kern="1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Calibri" panose="020F0502020204030204" pitchFamily="34" charset="0"/>
              </a:rPr>
              <a:t>May 2025</a:t>
            </a:r>
          </a:p>
          <a:p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Roll Number: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16525CBRE17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 Between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997858" cy="35993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Analyzed correlation between price and: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Bedrooms, bathrooms,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view, condition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Tests 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Pearson correlation, T-test, Chi-square test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 strong links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condition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Helped spot trends, distributions, and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Types Used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Univariate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individual variables: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living, lot size, condition, year built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Histogram for distribution, Boxplot for spread</a:t>
            </a:r>
          </a:p>
        </p:txBody>
      </p:sp>
      <p:pic>
        <p:nvPicPr>
          <p:cNvPr id="5122" name="Picture 1">
            <a:extLst>
              <a:ext uri="{FF2B5EF4-FFF2-40B4-BE49-F238E27FC236}">
                <a16:creationId xmlns:a16="http://schemas.microsoft.com/office/drawing/2014/main" id="{12D39F70-4886-3D63-54C2-2EDCED9C01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9473" y="3664681"/>
            <a:ext cx="4901316" cy="3069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Bivariate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3680381" cy="35993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 two-variable relationships: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Price vs bedrooms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City vs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Scatter plots, Bar plots, Correlation heatmap</a:t>
            </a:r>
          </a:p>
        </p:txBody>
      </p:sp>
      <p:pic>
        <p:nvPicPr>
          <p:cNvPr id="6146" name="Picture 1">
            <a:extLst>
              <a:ext uri="{FF2B5EF4-FFF2-40B4-BE49-F238E27FC236}">
                <a16:creationId xmlns:a16="http://schemas.microsoft.com/office/drawing/2014/main" id="{B2B62EC3-6F72-3206-E9C0-C97AE77055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891" y="2393881"/>
            <a:ext cx="4668838" cy="286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Multivariate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3161907" cy="359931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Examined combined influence of multiple features on price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matrix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Grouped bar charts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 insights</a:t>
            </a:r>
          </a:p>
        </p:txBody>
      </p:sp>
      <p:pic>
        <p:nvPicPr>
          <p:cNvPr id="7170" name="Picture 1">
            <a:extLst>
              <a:ext uri="{FF2B5EF4-FFF2-40B4-BE49-F238E27FC236}">
                <a16:creationId xmlns:a16="http://schemas.microsoft.com/office/drawing/2014/main" id="{C79AAAEF-3AE3-8265-A6F0-DF0C22CF0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1975" y="2429038"/>
            <a:ext cx="5340350" cy="320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2"/>
            <a:ext cx="8026138" cy="3894245"/>
          </a:xfrm>
        </p:spPr>
        <p:txBody>
          <a:bodyPr>
            <a:normAutofit fontScale="25000" lnSpcReduction="20000"/>
          </a:bodyPr>
          <a:lstStyle/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Homes in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better condition (4–5)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have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prices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view ratings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linked to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increased property prices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Properties with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3 to 4 bedrooms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show the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best price-to-size ratio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than 5 bedrooms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do not significantly increase the price.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Larger living area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generally leads to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higher prices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but with more variation.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Medina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has the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highest average property prices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making it the most premium city in the dataset.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98039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(Medina area) is the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most expensive zip code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with the highest average property price.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Waterfront homes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are significantly </a:t>
            </a: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more expensive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than non-waterfront ones.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6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Top Configuration:</a:t>
            </a:r>
            <a:r>
              <a:rPr lang="en-IN" sz="6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The most frequent type of property is 4 bedrooms with 2.5 bathrooms (572 properties).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3DDD9-3D72-783F-91B7-E50898CA1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85740-A33B-502B-87DA-E79C11ACB2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2336873"/>
            <a:ext cx="7488810" cy="3599316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Recommendations :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Target Medina (98039)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for premium property development due to its highest average prices.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Focus on homes with 3–4 bedrooms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as they offer the best price-to-size ratio.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 or market waterfront properties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since they command significantly higher prices.</a:t>
            </a:r>
          </a:p>
          <a:p>
            <a:pPr marL="342900" lvl="0" indent="-342900" algn="just">
              <a:lnSpc>
                <a:spcPct val="107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Maintain or upgrade homes to condition ratings 4 or 5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boost property value.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Promote homes with good views</a:t>
            </a: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as higher view scores are linked to higher prices.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45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focuses on analyzing housing data to uncover trends, patterns, and pricing drivers.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understand key factors affecting house prices and provide data-driven insights for decision-making.</a:t>
            </a:r>
          </a:p>
          <a:p>
            <a:pPr marL="0" indent="0"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Real estate housing dataset containing thousands of property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Attributes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Price, bedrooms, bathrooms,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living, condition, view, waterfront, location (city, zip), year built, etc.</a:t>
            </a:r>
          </a:p>
        </p:txBody>
      </p:sp>
      <p:pic>
        <p:nvPicPr>
          <p:cNvPr id="3074" name="Picture 1">
            <a:extLst>
              <a:ext uri="{FF2B5EF4-FFF2-40B4-BE49-F238E27FC236}">
                <a16:creationId xmlns:a16="http://schemas.microsoft.com/office/drawing/2014/main" id="{3CE00C66-F58B-7C60-C1D8-006991D499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804" y="3813125"/>
            <a:ext cx="1351961" cy="277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1">
            <a:extLst>
              <a:ext uri="{FF2B5EF4-FFF2-40B4-BE49-F238E27FC236}">
                <a16:creationId xmlns:a16="http://schemas.microsoft.com/office/drawing/2014/main" id="{C1DF0E6E-4E73-6D20-3995-E6C367202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0474" y="3813125"/>
            <a:ext cx="2007910" cy="27948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1">
            <a:extLst>
              <a:ext uri="{FF2B5EF4-FFF2-40B4-BE49-F238E27FC236}">
                <a16:creationId xmlns:a16="http://schemas.microsoft.com/office/drawing/2014/main" id="{FC705AEB-0ABA-B05E-4741-BDEAB26D4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7094" y="4985407"/>
            <a:ext cx="4943360" cy="159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</a:p>
        </p:txBody>
      </p:sp>
      <p:sp>
        <p:nvSpPr>
          <p:cNvPr id="6" name="Google Shape;68;p14">
            <a:extLst>
              <a:ext uri="{FF2B5EF4-FFF2-40B4-BE49-F238E27FC236}">
                <a16:creationId xmlns:a16="http://schemas.microsoft.com/office/drawing/2014/main" id="{73EAD14A-6585-6BC2-1E9D-2147E7D761AE}"/>
              </a:ext>
            </a:extLst>
          </p:cNvPr>
          <p:cNvSpPr txBox="1">
            <a:spLocks noGrp="1"/>
          </p:cNvSpPr>
          <p:nvPr/>
        </p:nvSpPr>
        <p:spPr>
          <a:xfrm>
            <a:off x="877632" y="2607505"/>
            <a:ext cx="4439086" cy="29920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 Light"/>
              <a:buChar char="◺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 Light"/>
              <a:buChar char="◺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ans Light"/>
              <a:buChar char="■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●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○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■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●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ans Light"/>
              <a:buChar char="○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ans Light"/>
              <a:buChar char="■"/>
              <a:defRPr sz="2000" b="0" i="0" u="none" strike="noStrike" cap="none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Taken : </a:t>
            </a:r>
          </a:p>
          <a:p>
            <a:pPr marL="285750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  <a:p>
            <a:pPr marL="285750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Address inconsistencies </a:t>
            </a:r>
          </a:p>
          <a:p>
            <a:pPr marL="285750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r>
              <a:rPr lang="en-IN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Handle categorical variables </a:t>
            </a:r>
          </a:p>
          <a:p>
            <a:endParaRPr lang="en-IN" sz="1800" b="0" i="0" u="none" strike="noStrike" baseline="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ClrTx/>
              <a:buFont typeface="Arial" panose="020B0604020202020204" pitchFamily="34" charset="0"/>
              <a:buChar char="•"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IN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1" y="2336873"/>
            <a:ext cx="3674238" cy="359931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null/missing values in critical columns.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Used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Mean/median imputation for numerical values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for categorical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 removal where data was not recoverable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DD2C44-4BDE-9B3F-2C00-63C9A28A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639" y="2441273"/>
            <a:ext cx="4776232" cy="36634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Outlier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Identified using IQR and boxplot analysis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extreme values with median or removed based on business logic.</a:t>
            </a: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587110-8CA8-84CD-BC0A-583916CE01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615" y="3429000"/>
            <a:ext cx="6496957" cy="316274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Invalid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479384" cy="3599316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Filtered out properties with unrealistic values (e.g., 0 bedrooms, price = 0)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Corrected or excluded rows with invalid data entries.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AA017F-A62F-CAA4-6C13-2FECE4A47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942" y="3362682"/>
            <a:ext cx="7317573" cy="31887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9" y="753228"/>
            <a:ext cx="8140628" cy="1080938"/>
          </a:xfrm>
        </p:spPr>
        <p:txBody>
          <a:bodyPr/>
          <a:lstStyle/>
          <a:p>
            <a:r>
              <a:rPr>
                <a:latin typeface="Times New Roman" panose="02020603050405020304" pitchFamily="18" charset="0"/>
                <a:cs typeface="Times New Roman" panose="02020603050405020304" pitchFamily="18" charset="0"/>
              </a:rPr>
              <a:t>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8129833" cy="35993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descriptive and inferential statistics.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Conducted: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T-tests to check price difference based on attic presence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Chi-square tests to check categorical relationships (e.g., view and attic)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5B45E91-2D36-2F14-8D45-BCE8E4964B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5494" y="4319470"/>
            <a:ext cx="5182323" cy="97168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206B4B3-F96B-3C9B-E3EC-7CBCCCD903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494" y="5576060"/>
            <a:ext cx="5468113" cy="105742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638" y="753228"/>
            <a:ext cx="7706419" cy="1080938"/>
          </a:xfrm>
        </p:spPr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36873"/>
            <a:ext cx="7696200" cy="3599316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statistics for all key variables:</a:t>
            </a:r>
          </a:p>
          <a:p>
            <a:pPr marL="0" indent="0">
              <a:buNone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Count, Mean, Std Dev, Min, 25%, Median, 75%, Max</a:t>
            </a:r>
          </a:p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Visual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 :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Histogram, Boxplot for price,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sqft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condition,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1">
            <a:extLst>
              <a:ext uri="{FF2B5EF4-FFF2-40B4-BE49-F238E27FC236}">
                <a16:creationId xmlns:a16="http://schemas.microsoft.com/office/drawing/2014/main" id="{10525ED9-EB1F-6AAF-9DA8-E534BA2E1F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6111" y="3984380"/>
            <a:ext cx="6597301" cy="2558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8D4585"/>
      </a:dk2>
      <a:lt2>
        <a:srgbClr val="E7E6E6"/>
      </a:lt2>
      <a:accent1>
        <a:srgbClr val="F35AE6"/>
      </a:accent1>
      <a:accent2>
        <a:srgbClr val="FC5283"/>
      </a:accent2>
      <a:accent3>
        <a:srgbClr val="F67C64"/>
      </a:accent3>
      <a:accent4>
        <a:srgbClr val="F89F65"/>
      </a:accent4>
      <a:accent5>
        <a:srgbClr val="55C6BA"/>
      </a:accent5>
      <a:accent6>
        <a:srgbClr val="84A3FD"/>
      </a:accent6>
      <a:hlink>
        <a:srgbClr val="6ED4F6"/>
      </a:hlink>
      <a:folHlink>
        <a:srgbClr val="9FECFC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61</TotalTime>
  <Words>597</Words>
  <Application>Microsoft Office PowerPoint</Application>
  <PresentationFormat>On-screen Show (4:3)</PresentationFormat>
  <Paragraphs>83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Symbol</vt:lpstr>
      <vt:lpstr>Times New Roman</vt:lpstr>
      <vt:lpstr>Trebuchet MS</vt:lpstr>
      <vt:lpstr>Berlin</vt:lpstr>
      <vt:lpstr>Exploratory Data Analysis of Housing Dataset</vt:lpstr>
      <vt:lpstr>Introduction</vt:lpstr>
      <vt:lpstr>Data Understanding</vt:lpstr>
      <vt:lpstr>Data Cleaning</vt:lpstr>
      <vt:lpstr>Handling Missing Values</vt:lpstr>
      <vt:lpstr>Outlier Handling</vt:lpstr>
      <vt:lpstr>Handling Invalid Values</vt:lpstr>
      <vt:lpstr>Statistical Analysis</vt:lpstr>
      <vt:lpstr>Descriptive Analysis</vt:lpstr>
      <vt:lpstr>Relationships Between Variables</vt:lpstr>
      <vt:lpstr>Data Visualization</vt:lpstr>
      <vt:lpstr>Univariate Analysis</vt:lpstr>
      <vt:lpstr>Bivariate Analysis</vt:lpstr>
      <vt:lpstr>Multivariate Analysis</vt:lpstr>
      <vt:lpstr>Conclusion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vishnu s</dc:creator>
  <cp:keywords/>
  <dc:description>generated using python-pptx</dc:description>
  <cp:lastModifiedBy>Vishnu</cp:lastModifiedBy>
  <cp:revision>3</cp:revision>
  <dcterms:created xsi:type="dcterms:W3CDTF">2013-01-27T09:14:16Z</dcterms:created>
  <dcterms:modified xsi:type="dcterms:W3CDTF">2025-07-20T18:57:06Z</dcterms:modified>
  <cp:category/>
</cp:coreProperties>
</file>