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oppins Bold" charset="1" panose="00000800000000000000"/>
      <p:regular r:id="rId24"/>
    </p:embeddedFont>
    <p:embeddedFont>
      <p:font typeface="Poppins" charset="1" panose="00000500000000000000"/>
      <p:regular r:id="rId25"/>
    </p:embeddedFont>
    <p:embeddedFont>
      <p:font typeface="Montserrat Bold" charset="1" panose="00000800000000000000"/>
      <p:regular r:id="rId26"/>
    </p:embeddedFont>
    <p:embeddedFont>
      <p:font typeface="Open Sans" charset="1" panose="00000000000000000000"/>
      <p:regular r:id="rId27"/>
    </p:embeddedFont>
    <p:embeddedFont>
      <p:font typeface="Open Sans 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30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3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32.png" Type="http://schemas.openxmlformats.org/officeDocument/2006/relationships/image"/><Relationship Id="rId25" Target="../media/image33.png" Type="http://schemas.openxmlformats.org/officeDocument/2006/relationships/image"/><Relationship Id="rId26" Target="../media/image3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35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36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37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38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39.png" Type="http://schemas.openxmlformats.org/officeDocument/2006/relationships/image"/><Relationship Id="rId25" Target="../media/image40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41.png" Type="http://schemas.openxmlformats.org/officeDocument/2006/relationships/image"/><Relationship Id="rId25" Target="../media/image4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5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6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7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8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9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5" y="10186226"/>
            <a:ext cx="217549" cy="103250"/>
            <a:chOff x="0" y="0"/>
            <a:chExt cx="290066" cy="1376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1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7" y="9638919"/>
            <a:ext cx="219266" cy="436531"/>
            <a:chOff x="0" y="0"/>
            <a:chExt cx="292354" cy="582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5"/>
            <a:ext cx="222122" cy="320420"/>
            <a:chOff x="0" y="0"/>
            <a:chExt cx="296162" cy="4272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5"/>
            <a:ext cx="219835" cy="320420"/>
            <a:chOff x="0" y="0"/>
            <a:chExt cx="293114" cy="4272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90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3"/>
          </a:xfrm>
          <a:custGeom>
            <a:avLst/>
            <a:gdLst/>
            <a:ahLst/>
            <a:cxnLst/>
            <a:rect r="r" b="b" t="t" l="l"/>
            <a:pathLst>
              <a:path h="221933" w="437198">
                <a:moveTo>
                  <a:pt x="0" y="0"/>
                </a:moveTo>
                <a:lnTo>
                  <a:pt x="437197" y="0"/>
                </a:lnTo>
                <a:lnTo>
                  <a:pt x="437197" y="221933"/>
                </a:lnTo>
                <a:lnTo>
                  <a:pt x="0" y="2219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5"/>
            <a:ext cx="219835" cy="320420"/>
            <a:chOff x="0" y="0"/>
            <a:chExt cx="293114" cy="4272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60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8"/>
          </a:xfrm>
          <a:custGeom>
            <a:avLst/>
            <a:gdLst/>
            <a:ahLst/>
            <a:cxnLst/>
            <a:rect r="r" b="b" t="t" l="l"/>
            <a:pathLst>
              <a:path h="105728" w="766762">
                <a:moveTo>
                  <a:pt x="0" y="0"/>
                </a:moveTo>
                <a:lnTo>
                  <a:pt x="766762" y="0"/>
                </a:lnTo>
                <a:lnTo>
                  <a:pt x="766762" y="105728"/>
                </a:lnTo>
                <a:lnTo>
                  <a:pt x="0" y="1057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3" y="10186226"/>
            <a:ext cx="219836" cy="103250"/>
            <a:chOff x="0" y="0"/>
            <a:chExt cx="293114" cy="13766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1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7" y="9860660"/>
            <a:ext cx="219456" cy="427482"/>
            <a:chOff x="0" y="0"/>
            <a:chExt cx="292608" cy="5699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9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738331" y="6013302"/>
            <a:ext cx="4574211" cy="4273698"/>
          </a:xfrm>
          <a:custGeom>
            <a:avLst/>
            <a:gdLst/>
            <a:ahLst/>
            <a:cxnLst/>
            <a:rect r="r" b="b" t="t" l="l"/>
            <a:pathLst>
              <a:path h="4273698" w="4574211">
                <a:moveTo>
                  <a:pt x="0" y="0"/>
                </a:moveTo>
                <a:lnTo>
                  <a:pt x="4574211" y="0"/>
                </a:lnTo>
                <a:lnTo>
                  <a:pt x="4574211" y="4273698"/>
                </a:lnTo>
                <a:lnTo>
                  <a:pt x="0" y="42736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005554" y="329183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6127497" y="5131045"/>
            <a:ext cx="6033007" cy="13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7"/>
              </a:lnSpc>
            </a:pPr>
            <a:r>
              <a:rPr lang="en-US" sz="7462" b="true">
                <a:solidFill>
                  <a:srgbClr val="050583"/>
                </a:solidFill>
                <a:latin typeface="Poppins Bold"/>
                <a:ea typeface="Poppins Bold"/>
                <a:cs typeface="Poppins Bold"/>
                <a:sym typeface="Poppins Bold"/>
              </a:rPr>
              <a:t>Road Ready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44141" y="7716757"/>
            <a:ext cx="5809289" cy="1289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7"/>
              </a:lnSpc>
            </a:pPr>
            <a:r>
              <a:rPr lang="en-US" sz="3948">
                <a:solidFill>
                  <a:srgbClr val="050583"/>
                </a:solidFill>
                <a:latin typeface="Poppins"/>
                <a:ea typeface="Poppins"/>
                <a:cs typeface="Poppins"/>
                <a:sym typeface="Poppins"/>
              </a:rPr>
              <a:t>Krishna T</a:t>
            </a:r>
          </a:p>
          <a:p>
            <a:pPr algn="l">
              <a:lnSpc>
                <a:spcPts val="4564"/>
              </a:lnSpc>
            </a:pPr>
            <a:r>
              <a:rPr lang="en-US" sz="3260">
                <a:solidFill>
                  <a:srgbClr val="C55D9E"/>
                </a:solidFill>
                <a:latin typeface="Poppins"/>
                <a:ea typeface="Poppins"/>
                <a:cs typeface="Poppins"/>
                <a:sym typeface="Poppins"/>
              </a:rPr>
              <a:t>Java + Angular FSD Batch-2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023752" y="2550179"/>
            <a:ext cx="10240496" cy="248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53"/>
              </a:lnSpc>
            </a:pPr>
            <a:r>
              <a:rPr lang="en-US" sz="13752" b="true">
                <a:solidFill>
                  <a:srgbClr val="C55D9E"/>
                </a:solidFill>
                <a:latin typeface="Poppins Bold"/>
                <a:ea typeface="Poppins Bold"/>
                <a:cs typeface="Poppins Bold"/>
                <a:sym typeface="Poppins Bold"/>
              </a:rPr>
              <a:t>Case Study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1746685" y="4724251"/>
            <a:ext cx="14794629" cy="4271949"/>
          </a:xfrm>
          <a:custGeom>
            <a:avLst/>
            <a:gdLst/>
            <a:ahLst/>
            <a:cxnLst/>
            <a:rect r="r" b="b" t="t" l="l"/>
            <a:pathLst>
              <a:path h="4271949" w="14794629">
                <a:moveTo>
                  <a:pt x="0" y="0"/>
                </a:moveTo>
                <a:lnTo>
                  <a:pt x="14794630" y="0"/>
                </a:lnTo>
                <a:lnTo>
                  <a:pt x="14794630" y="4271949"/>
                </a:lnTo>
                <a:lnTo>
                  <a:pt x="0" y="4271949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6286117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Swagger Integration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692783" y="2243521"/>
            <a:ext cx="9126816" cy="1508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API documentation available</a:t>
            </a: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 at /swagger-ui.html</a:t>
            </a:r>
          </a:p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Organ</a:t>
            </a: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ized per controller</a:t>
            </a:r>
          </a:p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Us</a:t>
            </a: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ed for testing and exploring endpoints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5603510" y="2291146"/>
            <a:ext cx="11637502" cy="7258892"/>
          </a:xfrm>
          <a:custGeom>
            <a:avLst/>
            <a:gdLst/>
            <a:ahLst/>
            <a:cxnLst/>
            <a:rect r="r" b="b" t="t" l="l"/>
            <a:pathLst>
              <a:path h="7258892" w="11637502">
                <a:moveTo>
                  <a:pt x="0" y="0"/>
                </a:moveTo>
                <a:lnTo>
                  <a:pt x="11637502" y="0"/>
                </a:lnTo>
                <a:lnTo>
                  <a:pt x="11637502" y="7258891"/>
                </a:lnTo>
                <a:lnTo>
                  <a:pt x="0" y="725889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4612915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Output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9978" y="2243521"/>
            <a:ext cx="9126816" cy="48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Running Success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2025395" y="3422282"/>
            <a:ext cx="4999007" cy="5082673"/>
          </a:xfrm>
          <a:custGeom>
            <a:avLst/>
            <a:gdLst/>
            <a:ahLst/>
            <a:cxnLst/>
            <a:rect r="r" b="b" t="t" l="l"/>
            <a:pathLst>
              <a:path h="5082673" w="4999007">
                <a:moveTo>
                  <a:pt x="0" y="0"/>
                </a:moveTo>
                <a:lnTo>
                  <a:pt x="4999007" y="0"/>
                </a:lnTo>
                <a:lnTo>
                  <a:pt x="4999007" y="5082672"/>
                </a:lnTo>
                <a:lnTo>
                  <a:pt x="0" y="5082672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7812847" y="3422282"/>
            <a:ext cx="9576755" cy="2157467"/>
          </a:xfrm>
          <a:custGeom>
            <a:avLst/>
            <a:gdLst/>
            <a:ahLst/>
            <a:cxnLst/>
            <a:rect r="r" b="b" t="t" l="l"/>
            <a:pathLst>
              <a:path h="2157467" w="9576755">
                <a:moveTo>
                  <a:pt x="0" y="0"/>
                </a:moveTo>
                <a:lnTo>
                  <a:pt x="9576755" y="0"/>
                </a:lnTo>
                <a:lnTo>
                  <a:pt x="9576755" y="2157466"/>
                </a:lnTo>
                <a:lnTo>
                  <a:pt x="0" y="2157466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7812847" y="6240909"/>
            <a:ext cx="9745919" cy="2122797"/>
          </a:xfrm>
          <a:custGeom>
            <a:avLst/>
            <a:gdLst/>
            <a:ahLst/>
            <a:cxnLst/>
            <a:rect r="r" b="b" t="t" l="l"/>
            <a:pathLst>
              <a:path h="2122797" w="9745919">
                <a:moveTo>
                  <a:pt x="0" y="0"/>
                </a:moveTo>
                <a:lnTo>
                  <a:pt x="9745919" y="0"/>
                </a:lnTo>
                <a:lnTo>
                  <a:pt x="9745919" y="2122797"/>
                </a:lnTo>
                <a:lnTo>
                  <a:pt x="0" y="2122797"/>
                </a:lnTo>
                <a:lnTo>
                  <a:pt x="0" y="0"/>
                </a:lnTo>
                <a:close/>
              </a:path>
            </a:pathLst>
          </a:custGeom>
          <a:blipFill>
            <a:blip r:embed="rId26"/>
            <a:stretch>
              <a:fillRect l="0" t="0" r="-3107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1033080" y="989456"/>
            <a:ext cx="5227575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MySQL Database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59978" y="2243521"/>
            <a:ext cx="9126816" cy="48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Database created “roadready.”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2387908" y="3211598"/>
            <a:ext cx="13512183" cy="6046702"/>
          </a:xfrm>
          <a:custGeom>
            <a:avLst/>
            <a:gdLst/>
            <a:ahLst/>
            <a:cxnLst/>
            <a:rect r="r" b="b" t="t" l="l"/>
            <a:pathLst>
              <a:path h="6046702" w="13512183">
                <a:moveTo>
                  <a:pt x="0" y="0"/>
                </a:moveTo>
                <a:lnTo>
                  <a:pt x="13512184" y="0"/>
                </a:lnTo>
                <a:lnTo>
                  <a:pt x="13512184" y="6046702"/>
                </a:lnTo>
                <a:lnTo>
                  <a:pt x="0" y="6046702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5227575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Swagger API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9978" y="2243521"/>
            <a:ext cx="9126816" cy="48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Review &amp; Car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2910817" y="3227695"/>
            <a:ext cx="12466366" cy="6030605"/>
          </a:xfrm>
          <a:custGeom>
            <a:avLst/>
            <a:gdLst/>
            <a:ahLst/>
            <a:cxnLst/>
            <a:rect r="r" b="b" t="t" l="l"/>
            <a:pathLst>
              <a:path h="6030605" w="12466366">
                <a:moveTo>
                  <a:pt x="0" y="0"/>
                </a:moveTo>
                <a:lnTo>
                  <a:pt x="12466366" y="0"/>
                </a:lnTo>
                <a:lnTo>
                  <a:pt x="12466366" y="6030605"/>
                </a:lnTo>
                <a:lnTo>
                  <a:pt x="0" y="6030605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5227575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Swagger API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9978" y="2243521"/>
            <a:ext cx="9126816" cy="48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Booking &amp; Admin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1474114" y="3767191"/>
            <a:ext cx="15339773" cy="2895382"/>
          </a:xfrm>
          <a:custGeom>
            <a:avLst/>
            <a:gdLst/>
            <a:ahLst/>
            <a:cxnLst/>
            <a:rect r="r" b="b" t="t" l="l"/>
            <a:pathLst>
              <a:path h="2895382" w="15339773">
                <a:moveTo>
                  <a:pt x="0" y="0"/>
                </a:moveTo>
                <a:lnTo>
                  <a:pt x="15339772" y="0"/>
                </a:lnTo>
                <a:lnTo>
                  <a:pt x="15339772" y="2895382"/>
                </a:lnTo>
                <a:lnTo>
                  <a:pt x="0" y="2895382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5227575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Swagger API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9978" y="2243521"/>
            <a:ext cx="9126816" cy="48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Payment &amp; Author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2457639" y="3029917"/>
            <a:ext cx="14196844" cy="6282104"/>
          </a:xfrm>
          <a:custGeom>
            <a:avLst/>
            <a:gdLst/>
            <a:ahLst/>
            <a:cxnLst/>
            <a:rect r="r" b="b" t="t" l="l"/>
            <a:pathLst>
              <a:path h="6282104" w="14196844">
                <a:moveTo>
                  <a:pt x="0" y="0"/>
                </a:moveTo>
                <a:lnTo>
                  <a:pt x="14196844" y="0"/>
                </a:lnTo>
                <a:lnTo>
                  <a:pt x="14196844" y="6282104"/>
                </a:lnTo>
                <a:lnTo>
                  <a:pt x="0" y="6282104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5227575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Register &amp; Login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359978" y="2243521"/>
            <a:ext cx="9126816" cy="48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Admin Login Successful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1826266" y="3767191"/>
            <a:ext cx="6310770" cy="4957765"/>
          </a:xfrm>
          <a:custGeom>
            <a:avLst/>
            <a:gdLst/>
            <a:ahLst/>
            <a:cxnLst/>
            <a:rect r="r" b="b" t="t" l="l"/>
            <a:pathLst>
              <a:path h="4957765" w="6310770">
                <a:moveTo>
                  <a:pt x="0" y="0"/>
                </a:moveTo>
                <a:lnTo>
                  <a:pt x="6310770" y="0"/>
                </a:lnTo>
                <a:lnTo>
                  <a:pt x="6310770" y="4957765"/>
                </a:lnTo>
                <a:lnTo>
                  <a:pt x="0" y="4957765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-131912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144000" y="3767191"/>
            <a:ext cx="7822367" cy="4957765"/>
          </a:xfrm>
          <a:custGeom>
            <a:avLst/>
            <a:gdLst/>
            <a:ahLst/>
            <a:cxnLst/>
            <a:rect r="r" b="b" t="t" l="l"/>
            <a:pathLst>
              <a:path h="4957765" w="7822367">
                <a:moveTo>
                  <a:pt x="0" y="0"/>
                </a:moveTo>
                <a:lnTo>
                  <a:pt x="7822367" y="0"/>
                </a:lnTo>
                <a:lnTo>
                  <a:pt x="7822367" y="4957765"/>
                </a:lnTo>
                <a:lnTo>
                  <a:pt x="0" y="4957765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-8990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033080" y="989456"/>
            <a:ext cx="4665503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Cars &amp; Booking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59978" y="2243521"/>
            <a:ext cx="9126816" cy="48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Available Cars &amp; Booking Data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819531" y="3777180"/>
            <a:ext cx="7911779" cy="3374552"/>
          </a:xfrm>
          <a:custGeom>
            <a:avLst/>
            <a:gdLst/>
            <a:ahLst/>
            <a:cxnLst/>
            <a:rect r="r" b="b" t="t" l="l"/>
            <a:pathLst>
              <a:path h="3374552" w="7911779">
                <a:moveTo>
                  <a:pt x="0" y="0"/>
                </a:moveTo>
                <a:lnTo>
                  <a:pt x="7911779" y="0"/>
                </a:lnTo>
                <a:lnTo>
                  <a:pt x="7911779" y="3374551"/>
                </a:lnTo>
                <a:lnTo>
                  <a:pt x="0" y="337455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-700" r="0" b="-70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9498320" y="3777180"/>
            <a:ext cx="7626105" cy="3374552"/>
          </a:xfrm>
          <a:custGeom>
            <a:avLst/>
            <a:gdLst/>
            <a:ahLst/>
            <a:cxnLst/>
            <a:rect r="r" b="b" t="t" l="l"/>
            <a:pathLst>
              <a:path h="3374552" w="7626105">
                <a:moveTo>
                  <a:pt x="0" y="0"/>
                </a:moveTo>
                <a:lnTo>
                  <a:pt x="7626106" y="0"/>
                </a:lnTo>
                <a:lnTo>
                  <a:pt x="7626106" y="3374551"/>
                </a:lnTo>
                <a:lnTo>
                  <a:pt x="0" y="3374551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033080" y="989456"/>
            <a:ext cx="5227575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Register &amp; Login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59978" y="2243521"/>
            <a:ext cx="9126816" cy="485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8300" indent="-314150" lvl="1">
              <a:lnSpc>
                <a:spcPts val="4074"/>
              </a:lnSpc>
              <a:buFont typeface="Arial"/>
              <a:buChar char="•"/>
            </a:pPr>
            <a:r>
              <a:rPr lang="en-US" sz="291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Admin Login Successful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033080" y="989456"/>
            <a:ext cx="5458336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Overview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56648" y="2657808"/>
            <a:ext cx="14774703" cy="631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384" indent="-431692" lvl="1">
              <a:lnSpc>
                <a:spcPts val="5598"/>
              </a:lnSpc>
              <a:buFont typeface="Arial"/>
              <a:buChar char="•"/>
            </a:pPr>
            <a:r>
              <a:rPr lang="en-US" sz="399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Projec</a:t>
            </a:r>
            <a:r>
              <a:rPr lang="en-US" sz="399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t Name: </a:t>
            </a:r>
            <a:r>
              <a:rPr lang="en-US" b="true" sz="3999">
                <a:solidFill>
                  <a:srgbClr val="C55D9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RoadReady</a:t>
            </a:r>
          </a:p>
          <a:p>
            <a:pPr algn="just">
              <a:lnSpc>
                <a:spcPts val="5598"/>
              </a:lnSpc>
            </a:pPr>
          </a:p>
          <a:p>
            <a:pPr algn="just" marL="863384" indent="-431692" lvl="1">
              <a:lnSpc>
                <a:spcPts val="5598"/>
              </a:lnSpc>
              <a:buFont typeface="Arial"/>
              <a:buChar char="•"/>
            </a:pPr>
            <a:r>
              <a:rPr lang="en-US" sz="399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Type: Car booking &amp; rental management system</a:t>
            </a:r>
          </a:p>
          <a:p>
            <a:pPr algn="just">
              <a:lnSpc>
                <a:spcPts val="5598"/>
              </a:lnSpc>
            </a:pPr>
          </a:p>
          <a:p>
            <a:pPr algn="just" marL="863384" indent="-431692" lvl="1">
              <a:lnSpc>
                <a:spcPts val="5598"/>
              </a:lnSpc>
              <a:buFont typeface="Arial"/>
              <a:buChar char="•"/>
            </a:pPr>
            <a:r>
              <a:rPr lang="en-US" sz="399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Architecture: Spring Boot RESTful Web Service</a:t>
            </a:r>
          </a:p>
          <a:p>
            <a:pPr algn="just">
              <a:lnSpc>
                <a:spcPts val="5598"/>
              </a:lnSpc>
            </a:pPr>
          </a:p>
          <a:p>
            <a:pPr algn="just" marL="863384" indent="-431692" lvl="1">
              <a:lnSpc>
                <a:spcPts val="5598"/>
              </a:lnSpc>
              <a:buFont typeface="Arial"/>
              <a:buChar char="•"/>
            </a:pPr>
            <a:r>
              <a:rPr lang="en-US" b="true" sz="3999">
                <a:solidFill>
                  <a:srgbClr val="2F2E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Goal:</a:t>
            </a:r>
            <a:r>
              <a:rPr lang="en-US" sz="399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 Enable user registration, car bookings, payments, and admin management</a:t>
            </a:r>
          </a:p>
          <a:p>
            <a:pPr algn="just">
              <a:lnSpc>
                <a:spcPts val="559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8107829" y="1252631"/>
            <a:ext cx="6661807" cy="8383907"/>
          </a:xfrm>
          <a:custGeom>
            <a:avLst/>
            <a:gdLst/>
            <a:ahLst/>
            <a:cxnLst/>
            <a:rect r="r" b="b" t="t" l="l"/>
            <a:pathLst>
              <a:path h="8383907" w="6661807">
                <a:moveTo>
                  <a:pt x="0" y="0"/>
                </a:moveTo>
                <a:lnTo>
                  <a:pt x="6661807" y="0"/>
                </a:lnTo>
                <a:lnTo>
                  <a:pt x="6661807" y="8383907"/>
                </a:lnTo>
                <a:lnTo>
                  <a:pt x="0" y="8383907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5458336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Structure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033080" y="989456"/>
            <a:ext cx="3518103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 Stack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951607" y="2940918"/>
            <a:ext cx="8495079" cy="5978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770" indent="-367385" lvl="1">
              <a:lnSpc>
                <a:spcPts val="4764"/>
              </a:lnSpc>
              <a:buFont typeface="Arial"/>
              <a:buChar char="•"/>
            </a:pPr>
            <a:r>
              <a:rPr lang="en-US" sz="3403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Backend: Ja</a:t>
            </a:r>
            <a:r>
              <a:rPr lang="en-US" sz="3403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va 17, Spring Boot</a:t>
            </a:r>
          </a:p>
          <a:p>
            <a:pPr algn="l">
              <a:lnSpc>
                <a:spcPts val="4764"/>
              </a:lnSpc>
            </a:pPr>
          </a:p>
          <a:p>
            <a:pPr algn="l" marL="734770" indent="-367385" lvl="1">
              <a:lnSpc>
                <a:spcPts val="4764"/>
              </a:lnSpc>
              <a:buFont typeface="Arial"/>
              <a:buChar char="•"/>
            </a:pPr>
            <a:r>
              <a:rPr lang="en-US" sz="3403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Database: MySQL</a:t>
            </a:r>
          </a:p>
          <a:p>
            <a:pPr algn="l">
              <a:lnSpc>
                <a:spcPts val="4764"/>
              </a:lnSpc>
            </a:pPr>
          </a:p>
          <a:p>
            <a:pPr algn="l" marL="734770" indent="-367385" lvl="1">
              <a:lnSpc>
                <a:spcPts val="4764"/>
              </a:lnSpc>
              <a:buFont typeface="Arial"/>
              <a:buChar char="•"/>
            </a:pPr>
            <a:r>
              <a:rPr lang="en-US" sz="3403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Security: Spring Security with JWT</a:t>
            </a:r>
          </a:p>
          <a:p>
            <a:pPr algn="l">
              <a:lnSpc>
                <a:spcPts val="4764"/>
              </a:lnSpc>
            </a:pPr>
          </a:p>
          <a:p>
            <a:pPr algn="l" marL="734770" indent="-367385" lvl="1">
              <a:lnSpc>
                <a:spcPts val="4764"/>
              </a:lnSpc>
              <a:buFont typeface="Arial"/>
              <a:buChar char="•"/>
            </a:pPr>
            <a:r>
              <a:rPr lang="en-US" sz="3403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API Docs: Swagger (OpenAPI)</a:t>
            </a:r>
          </a:p>
          <a:p>
            <a:pPr algn="l">
              <a:lnSpc>
                <a:spcPts val="4764"/>
              </a:lnSpc>
            </a:pPr>
          </a:p>
          <a:p>
            <a:pPr algn="l" marL="734770" indent="-367385" lvl="1">
              <a:lnSpc>
                <a:spcPts val="4764"/>
              </a:lnSpc>
              <a:buFont typeface="Arial"/>
              <a:buChar char="•"/>
            </a:pPr>
            <a:r>
              <a:rPr lang="en-US" sz="3403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Build Tool: Maven</a:t>
            </a:r>
          </a:p>
          <a:p>
            <a:pPr algn="l">
              <a:lnSpc>
                <a:spcPts val="476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033080" y="989456"/>
            <a:ext cx="5790353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Functionalities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568226" y="2752170"/>
            <a:ext cx="12946934" cy="6356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536" indent="-391768" lvl="1">
              <a:lnSpc>
                <a:spcPts val="5080"/>
              </a:lnSpc>
              <a:buFont typeface="Arial"/>
              <a:buChar char="•"/>
            </a:pPr>
            <a:r>
              <a:rPr lang="en-US" b="true" sz="3629">
                <a:solidFill>
                  <a:srgbClr val="2F2E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Authentic</a:t>
            </a:r>
            <a:r>
              <a:rPr lang="en-US" b="true" sz="3629">
                <a:solidFill>
                  <a:srgbClr val="2F2E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ation: </a:t>
            </a:r>
            <a:r>
              <a:rPr lang="en-US" sz="362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Register/Login (JWT)</a:t>
            </a:r>
          </a:p>
          <a:p>
            <a:pPr algn="l">
              <a:lnSpc>
                <a:spcPts val="5080"/>
              </a:lnSpc>
            </a:pPr>
          </a:p>
          <a:p>
            <a:pPr algn="l" marL="783536" indent="-391768" lvl="1">
              <a:lnSpc>
                <a:spcPts val="5080"/>
              </a:lnSpc>
              <a:buFont typeface="Arial"/>
              <a:buChar char="•"/>
            </a:pPr>
            <a:r>
              <a:rPr lang="en-US" b="true" sz="3629">
                <a:solidFill>
                  <a:srgbClr val="2F2E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Admin C</a:t>
            </a:r>
            <a:r>
              <a:rPr lang="en-US" b="true" sz="3629">
                <a:solidFill>
                  <a:srgbClr val="2F2E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apabilities: </a:t>
            </a:r>
            <a:r>
              <a:rPr lang="en-US" sz="362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Manage cars, view bookings</a:t>
            </a:r>
          </a:p>
          <a:p>
            <a:pPr algn="l">
              <a:lnSpc>
                <a:spcPts val="5080"/>
              </a:lnSpc>
            </a:pPr>
          </a:p>
          <a:p>
            <a:pPr algn="l" marL="783536" indent="-391768" lvl="1">
              <a:lnSpc>
                <a:spcPts val="5080"/>
              </a:lnSpc>
              <a:buFont typeface="Arial"/>
              <a:buChar char="•"/>
            </a:pPr>
            <a:r>
              <a:rPr lang="en-US" b="true" sz="3629">
                <a:solidFill>
                  <a:srgbClr val="2F2E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Booking System:</a:t>
            </a:r>
            <a:r>
              <a:rPr lang="en-US" sz="362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 Create, view, and manage bookings</a:t>
            </a:r>
          </a:p>
          <a:p>
            <a:pPr algn="l">
              <a:lnSpc>
                <a:spcPts val="5080"/>
              </a:lnSpc>
            </a:pPr>
          </a:p>
          <a:p>
            <a:pPr algn="l" marL="783536" indent="-391768" lvl="1">
              <a:lnSpc>
                <a:spcPts val="5080"/>
              </a:lnSpc>
              <a:buFont typeface="Arial"/>
              <a:buChar char="•"/>
            </a:pPr>
            <a:r>
              <a:rPr lang="en-US" b="true" sz="3629">
                <a:solidFill>
                  <a:srgbClr val="2F2E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Payment Integration: </a:t>
            </a:r>
            <a:r>
              <a:rPr lang="en-US" sz="362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Handle and store payment info</a:t>
            </a:r>
          </a:p>
          <a:p>
            <a:pPr algn="l">
              <a:lnSpc>
                <a:spcPts val="5080"/>
              </a:lnSpc>
            </a:pPr>
          </a:p>
          <a:p>
            <a:pPr algn="l" marL="783536" indent="-391768" lvl="1">
              <a:lnSpc>
                <a:spcPts val="5080"/>
              </a:lnSpc>
              <a:buFont typeface="Arial"/>
              <a:buChar char="•"/>
            </a:pPr>
            <a:r>
              <a:rPr lang="en-US" b="true" sz="3629">
                <a:solidFill>
                  <a:srgbClr val="2F2E4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Review System: </a:t>
            </a:r>
            <a:r>
              <a:rPr lang="en-US" sz="362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629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ubmit and fetch car reviews</a:t>
            </a:r>
          </a:p>
          <a:p>
            <a:pPr algn="l">
              <a:lnSpc>
                <a:spcPts val="508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10735268" y="3149602"/>
            <a:ext cx="6201706" cy="3987796"/>
          </a:xfrm>
          <a:custGeom>
            <a:avLst/>
            <a:gdLst/>
            <a:ahLst/>
            <a:cxnLst/>
            <a:rect r="r" b="b" t="t" l="l"/>
            <a:pathLst>
              <a:path h="3987796" w="6201706">
                <a:moveTo>
                  <a:pt x="0" y="0"/>
                </a:moveTo>
                <a:lnTo>
                  <a:pt x="6201706" y="0"/>
                </a:lnTo>
                <a:lnTo>
                  <a:pt x="6201706" y="3987796"/>
                </a:lnTo>
                <a:lnTo>
                  <a:pt x="0" y="3987796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-7298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3559417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Controllers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10756" y="3367065"/>
            <a:ext cx="9537560" cy="313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5139" indent="-322569" lvl="1">
              <a:lnSpc>
                <a:spcPts val="4183"/>
              </a:lnSpc>
              <a:buFont typeface="Arial"/>
              <a:buChar char="•"/>
            </a:pP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AuthContr</a:t>
            </a: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oller: Register and login</a:t>
            </a:r>
          </a:p>
          <a:p>
            <a:pPr algn="l" marL="645139" indent="-322569" lvl="1">
              <a:lnSpc>
                <a:spcPts val="4183"/>
              </a:lnSpc>
              <a:buFont typeface="Arial"/>
              <a:buChar char="•"/>
            </a:pP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AdminController: </a:t>
            </a: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Admin o</a:t>
            </a: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perations</a:t>
            </a:r>
          </a:p>
          <a:p>
            <a:pPr algn="l" marL="645139" indent="-322569" lvl="1">
              <a:lnSpc>
                <a:spcPts val="4183"/>
              </a:lnSpc>
              <a:buFont typeface="Arial"/>
              <a:buChar char="•"/>
            </a:pP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CarController: Add, list, manage cars</a:t>
            </a:r>
          </a:p>
          <a:p>
            <a:pPr algn="l" marL="645139" indent="-322569" lvl="1">
              <a:lnSpc>
                <a:spcPts val="4183"/>
              </a:lnSpc>
              <a:buFont typeface="Arial"/>
              <a:buChar char="•"/>
            </a:pP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BookingController: Book car, cancel, get bookings</a:t>
            </a:r>
          </a:p>
          <a:p>
            <a:pPr algn="l" marL="645139" indent="-322569" lvl="1">
              <a:lnSpc>
                <a:spcPts val="4183"/>
              </a:lnSpc>
              <a:buFont typeface="Arial"/>
              <a:buChar char="•"/>
            </a:pP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PaymentController: Handle payments</a:t>
            </a:r>
          </a:p>
          <a:p>
            <a:pPr algn="l" marL="645139" indent="-322569" lvl="1">
              <a:lnSpc>
                <a:spcPts val="4183"/>
              </a:lnSpc>
              <a:buFont typeface="Arial"/>
              <a:buChar char="•"/>
            </a:pP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ReviewController: M</a:t>
            </a:r>
            <a:r>
              <a:rPr lang="en-US" sz="2988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anage user reviews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8478436" y="5143500"/>
            <a:ext cx="8458538" cy="4057943"/>
          </a:xfrm>
          <a:custGeom>
            <a:avLst/>
            <a:gdLst/>
            <a:ahLst/>
            <a:cxnLst/>
            <a:rect r="r" b="b" t="t" l="l"/>
            <a:pathLst>
              <a:path h="4057943" w="8458538">
                <a:moveTo>
                  <a:pt x="0" y="0"/>
                </a:moveTo>
                <a:lnTo>
                  <a:pt x="8458538" y="0"/>
                </a:lnTo>
                <a:lnTo>
                  <a:pt x="8458538" y="4057943"/>
                </a:lnTo>
                <a:lnTo>
                  <a:pt x="0" y="4057943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-9786" t="-5627" r="-41169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3559417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DTOs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55201" y="2853700"/>
            <a:ext cx="8433244" cy="1628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LoginDTO: User login details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UserDTO: Registration input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AuthResponse: JWT + user info response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10044004" y="3174368"/>
            <a:ext cx="6751916" cy="4818413"/>
          </a:xfrm>
          <a:custGeom>
            <a:avLst/>
            <a:gdLst/>
            <a:ahLst/>
            <a:cxnLst/>
            <a:rect r="r" b="b" t="t" l="l"/>
            <a:pathLst>
              <a:path h="4818413" w="6751916">
                <a:moveTo>
                  <a:pt x="0" y="0"/>
                </a:moveTo>
                <a:lnTo>
                  <a:pt x="6751916" y="0"/>
                </a:lnTo>
                <a:lnTo>
                  <a:pt x="6751916" y="4818413"/>
                </a:lnTo>
                <a:lnTo>
                  <a:pt x="0" y="4818413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3559417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55201" y="2853700"/>
            <a:ext cx="8433244" cy="2729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User: Authenticated user details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Ca</a:t>
            </a: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r: Car listing with specs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Booking: User-car booking record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Payment: Booking payment details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Review: Car reviews and ratings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284" y="10186226"/>
            <a:ext cx="222123" cy="103250"/>
            <a:chOff x="0" y="0"/>
            <a:chExt cx="296164" cy="13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6164" cy="137668"/>
            </a:xfrm>
            <a:custGeom>
              <a:avLst/>
              <a:gdLst/>
              <a:ahLst/>
              <a:cxnLst/>
              <a:rect r="r" b="b" t="t" l="l"/>
              <a:pathLst>
                <a:path h="13766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8" t="0" r="-5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710756" y="10186226"/>
            <a:ext cx="217550" cy="103250"/>
            <a:chOff x="0" y="0"/>
            <a:chExt cx="290067" cy="1376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0068" cy="137668"/>
            </a:xfrm>
            <a:custGeom>
              <a:avLst/>
              <a:gdLst/>
              <a:ahLst/>
              <a:cxnLst/>
              <a:rect r="r" b="b" t="t" l="l"/>
              <a:pathLst>
                <a:path h="137668" w="290068">
                  <a:moveTo>
                    <a:pt x="0" y="0"/>
                  </a:moveTo>
                  <a:lnTo>
                    <a:pt x="290068" y="0"/>
                  </a:lnTo>
                  <a:lnTo>
                    <a:pt x="290068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111" t="0" r="-111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80618" y="9638919"/>
            <a:ext cx="219266" cy="436531"/>
            <a:chOff x="0" y="0"/>
            <a:chExt cx="292355" cy="582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2354" cy="582041"/>
            </a:xfrm>
            <a:custGeom>
              <a:avLst/>
              <a:gdLst/>
              <a:ahLst/>
              <a:cxnLst/>
              <a:rect r="r" b="b" t="t" l="l"/>
              <a:pathLst>
                <a:path h="582041" w="292354">
                  <a:moveTo>
                    <a:pt x="147574" y="0"/>
                  </a:moveTo>
                  <a:lnTo>
                    <a:pt x="87503" y="12446"/>
                  </a:lnTo>
                  <a:lnTo>
                    <a:pt x="42545" y="47498"/>
                  </a:lnTo>
                  <a:lnTo>
                    <a:pt x="12446" y="87503"/>
                  </a:lnTo>
                  <a:lnTo>
                    <a:pt x="0" y="144907"/>
                  </a:lnTo>
                  <a:lnTo>
                    <a:pt x="0" y="437261"/>
                  </a:lnTo>
                  <a:lnTo>
                    <a:pt x="12446" y="494665"/>
                  </a:lnTo>
                  <a:lnTo>
                    <a:pt x="42418" y="542163"/>
                  </a:lnTo>
                  <a:lnTo>
                    <a:pt x="87376" y="569595"/>
                  </a:lnTo>
                  <a:lnTo>
                    <a:pt x="147447" y="582041"/>
                  </a:lnTo>
                  <a:lnTo>
                    <a:pt x="204978" y="569595"/>
                  </a:lnTo>
                  <a:lnTo>
                    <a:pt x="249936" y="542163"/>
                  </a:lnTo>
                  <a:lnTo>
                    <a:pt x="279908" y="494665"/>
                  </a:lnTo>
                  <a:lnTo>
                    <a:pt x="292354" y="437261"/>
                  </a:lnTo>
                  <a:lnTo>
                    <a:pt x="292354" y="144907"/>
                  </a:lnTo>
                  <a:lnTo>
                    <a:pt x="279908" y="87503"/>
                  </a:lnTo>
                  <a:lnTo>
                    <a:pt x="249936" y="47498"/>
                  </a:lnTo>
                  <a:lnTo>
                    <a:pt x="205105" y="12446"/>
                  </a:lnTo>
                  <a:lnTo>
                    <a:pt x="147574" y="0"/>
                  </a:lnTo>
                  <a:close/>
                </a:path>
              </a:pathLst>
            </a:custGeom>
            <a:solidFill>
              <a:srgbClr val="FA091A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78236" y="9636538"/>
            <a:ext cx="224790" cy="441960"/>
          </a:xfrm>
          <a:custGeom>
            <a:avLst/>
            <a:gdLst/>
            <a:ahLst/>
            <a:cxnLst/>
            <a:rect r="r" b="b" t="t" l="l"/>
            <a:pathLst>
              <a:path h="441960" w="224790">
                <a:moveTo>
                  <a:pt x="0" y="0"/>
                </a:moveTo>
                <a:lnTo>
                  <a:pt x="224790" y="0"/>
                </a:lnTo>
                <a:lnTo>
                  <a:pt x="224790" y="441960"/>
                </a:lnTo>
                <a:lnTo>
                  <a:pt x="0" y="441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98" t="0" r="-198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33080" y="9969054"/>
            <a:ext cx="222121" cy="320420"/>
            <a:chOff x="0" y="0"/>
            <a:chExt cx="296161" cy="4272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6164" cy="427228"/>
            </a:xfrm>
            <a:custGeom>
              <a:avLst/>
              <a:gdLst/>
              <a:ahLst/>
              <a:cxnLst/>
              <a:rect r="r" b="b" t="t" l="l"/>
              <a:pathLst>
                <a:path h="427228" w="296164">
                  <a:moveTo>
                    <a:pt x="0" y="0"/>
                  </a:moveTo>
                  <a:lnTo>
                    <a:pt x="296164" y="0"/>
                  </a:lnTo>
                  <a:lnTo>
                    <a:pt x="296164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53" r="0" b="-753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59978" y="9969054"/>
            <a:ext cx="219835" cy="320420"/>
            <a:chOff x="0" y="0"/>
            <a:chExt cx="293113" cy="42722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1" r="0" b="-23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692783" y="9970389"/>
            <a:ext cx="432054" cy="217170"/>
            <a:chOff x="0" y="0"/>
            <a:chExt cx="576072" cy="289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6072" cy="289560"/>
            </a:xfrm>
            <a:custGeom>
              <a:avLst/>
              <a:gdLst/>
              <a:ahLst/>
              <a:cxnLst/>
              <a:rect r="r" b="b" t="t" l="l"/>
              <a:pathLst>
                <a:path h="289560" w="576072">
                  <a:moveTo>
                    <a:pt x="435864" y="0"/>
                  </a:moveTo>
                  <a:lnTo>
                    <a:pt x="140208" y="0"/>
                  </a:lnTo>
                  <a:lnTo>
                    <a:pt x="87630" y="12446"/>
                  </a:lnTo>
                  <a:lnTo>
                    <a:pt x="40132" y="39878"/>
                  </a:lnTo>
                  <a:lnTo>
                    <a:pt x="4953" y="87376"/>
                  </a:lnTo>
                  <a:lnTo>
                    <a:pt x="0" y="139827"/>
                  </a:lnTo>
                  <a:lnTo>
                    <a:pt x="0" y="144780"/>
                  </a:lnTo>
                  <a:lnTo>
                    <a:pt x="4953" y="204724"/>
                  </a:lnTo>
                  <a:lnTo>
                    <a:pt x="40005" y="249682"/>
                  </a:lnTo>
                  <a:lnTo>
                    <a:pt x="87630" y="279527"/>
                  </a:lnTo>
                  <a:lnTo>
                    <a:pt x="140208" y="289560"/>
                  </a:lnTo>
                  <a:lnTo>
                    <a:pt x="435864" y="289560"/>
                  </a:lnTo>
                  <a:lnTo>
                    <a:pt x="488442" y="279527"/>
                  </a:lnTo>
                  <a:lnTo>
                    <a:pt x="535940" y="249555"/>
                  </a:lnTo>
                  <a:lnTo>
                    <a:pt x="566166" y="204597"/>
                  </a:lnTo>
                  <a:lnTo>
                    <a:pt x="576072" y="144653"/>
                  </a:lnTo>
                  <a:lnTo>
                    <a:pt x="576072" y="139700"/>
                  </a:lnTo>
                  <a:lnTo>
                    <a:pt x="566166" y="87249"/>
                  </a:lnTo>
                  <a:lnTo>
                    <a:pt x="535940" y="39878"/>
                  </a:lnTo>
                  <a:lnTo>
                    <a:pt x="488442" y="12446"/>
                  </a:lnTo>
                  <a:lnTo>
                    <a:pt x="435864" y="0"/>
                  </a:lnTo>
                  <a:close/>
                </a:path>
              </a:pathLst>
            </a:custGeom>
            <a:solidFill>
              <a:srgbClr val="4DFF58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690402" y="9968008"/>
            <a:ext cx="437198" cy="221932"/>
          </a:xfrm>
          <a:custGeom>
            <a:avLst/>
            <a:gdLst/>
            <a:ahLst/>
            <a:cxnLst/>
            <a:rect r="r" b="b" t="t" l="l"/>
            <a:pathLst>
              <a:path h="221932" w="437198">
                <a:moveTo>
                  <a:pt x="0" y="0"/>
                </a:moveTo>
                <a:lnTo>
                  <a:pt x="437198" y="0"/>
                </a:lnTo>
                <a:lnTo>
                  <a:pt x="437198" y="221932"/>
                </a:lnTo>
                <a:lnTo>
                  <a:pt x="0" y="2219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1390" r="0" b="-139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5477" y="9969054"/>
            <a:ext cx="219835" cy="320420"/>
            <a:chOff x="0" y="0"/>
            <a:chExt cx="293113" cy="42722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3116" cy="427228"/>
            </a:xfrm>
            <a:custGeom>
              <a:avLst/>
              <a:gdLst/>
              <a:ahLst/>
              <a:cxnLst/>
              <a:rect r="r" b="b" t="t" l="l"/>
              <a:pathLst>
                <a:path h="42722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427228"/>
                  </a:lnTo>
                  <a:lnTo>
                    <a:pt x="0" y="427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31" r="0" b="-23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2570607" y="10187559"/>
            <a:ext cx="761238" cy="100584"/>
            <a:chOff x="0" y="0"/>
            <a:chExt cx="1014984" cy="13411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14984" cy="134112"/>
            </a:xfrm>
            <a:custGeom>
              <a:avLst/>
              <a:gdLst/>
              <a:ahLst/>
              <a:cxnLst/>
              <a:rect r="r" b="b" t="t" l="l"/>
              <a:pathLst>
                <a:path h="134112" w="1014984">
                  <a:moveTo>
                    <a:pt x="875284" y="0"/>
                  </a:moveTo>
                  <a:lnTo>
                    <a:pt x="137160" y="0"/>
                  </a:lnTo>
                  <a:lnTo>
                    <a:pt x="87376" y="12446"/>
                  </a:lnTo>
                  <a:lnTo>
                    <a:pt x="39878" y="42164"/>
                  </a:lnTo>
                  <a:lnTo>
                    <a:pt x="9906" y="86868"/>
                  </a:lnTo>
                  <a:lnTo>
                    <a:pt x="0" y="134112"/>
                  </a:lnTo>
                  <a:lnTo>
                    <a:pt x="1014984" y="134112"/>
                  </a:lnTo>
                  <a:lnTo>
                    <a:pt x="1009904" y="86868"/>
                  </a:lnTo>
                  <a:lnTo>
                    <a:pt x="975106" y="42164"/>
                  </a:lnTo>
                  <a:lnTo>
                    <a:pt x="932688" y="12446"/>
                  </a:lnTo>
                  <a:lnTo>
                    <a:pt x="875284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2568226" y="10185178"/>
            <a:ext cx="766762" cy="105727"/>
          </a:xfrm>
          <a:custGeom>
            <a:avLst/>
            <a:gdLst/>
            <a:ahLst/>
            <a:cxnLst/>
            <a:rect r="r" b="b" t="t" l="l"/>
            <a:pathLst>
              <a:path h="105727" w="766762">
                <a:moveTo>
                  <a:pt x="0" y="0"/>
                </a:moveTo>
                <a:lnTo>
                  <a:pt x="766762" y="0"/>
                </a:lnTo>
                <a:lnTo>
                  <a:pt x="766762" y="105727"/>
                </a:lnTo>
                <a:lnTo>
                  <a:pt x="0" y="10572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-3720" r="0" b="-372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237804" y="10186226"/>
            <a:ext cx="219835" cy="103250"/>
            <a:chOff x="0" y="0"/>
            <a:chExt cx="293113" cy="13766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3116" cy="137668"/>
            </a:xfrm>
            <a:custGeom>
              <a:avLst/>
              <a:gdLst/>
              <a:ahLst/>
              <a:cxnLst/>
              <a:rect r="r" b="b" t="t" l="l"/>
              <a:pathLst>
                <a:path h="137668" w="293116">
                  <a:moveTo>
                    <a:pt x="0" y="0"/>
                  </a:moveTo>
                  <a:lnTo>
                    <a:pt x="293116" y="0"/>
                  </a:lnTo>
                  <a:lnTo>
                    <a:pt x="293116" y="137668"/>
                  </a:lnTo>
                  <a:lnTo>
                    <a:pt x="0" y="1376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-579" t="0" r="-578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49148" y="9860659"/>
            <a:ext cx="219456" cy="427482"/>
            <a:chOff x="0" y="0"/>
            <a:chExt cx="292609" cy="56997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2608" cy="569976"/>
            </a:xfrm>
            <a:custGeom>
              <a:avLst/>
              <a:gdLst/>
              <a:ahLst/>
              <a:cxnLst/>
              <a:rect r="r" b="b" t="t" l="l"/>
              <a:pathLst>
                <a:path h="569976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2446"/>
                  </a:lnTo>
                  <a:lnTo>
                    <a:pt x="42545" y="40005"/>
                  </a:lnTo>
                  <a:lnTo>
                    <a:pt x="12446" y="87503"/>
                  </a:lnTo>
                  <a:lnTo>
                    <a:pt x="0" y="139954"/>
                  </a:lnTo>
                  <a:lnTo>
                    <a:pt x="0" y="569976"/>
                  </a:lnTo>
                  <a:lnTo>
                    <a:pt x="292608" y="569976"/>
                  </a:lnTo>
                  <a:lnTo>
                    <a:pt x="292608" y="139954"/>
                  </a:lnTo>
                  <a:lnTo>
                    <a:pt x="287655" y="87503"/>
                  </a:lnTo>
                  <a:lnTo>
                    <a:pt x="252603" y="40005"/>
                  </a:lnTo>
                  <a:lnTo>
                    <a:pt x="205105" y="12446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FF4A04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6766" y="9858278"/>
            <a:ext cx="224790" cy="432435"/>
          </a:xfrm>
          <a:custGeom>
            <a:avLst/>
            <a:gdLst/>
            <a:ahLst/>
            <a:cxnLst/>
            <a:rect r="r" b="b" t="t" l="l"/>
            <a:pathLst>
              <a:path h="432435" w="224790">
                <a:moveTo>
                  <a:pt x="0" y="0"/>
                </a:moveTo>
                <a:lnTo>
                  <a:pt x="224790" y="0"/>
                </a:lnTo>
                <a:lnTo>
                  <a:pt x="224790" y="432435"/>
                </a:lnTo>
                <a:lnTo>
                  <a:pt x="0" y="43243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184" t="0" r="-184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9148" y="9312021"/>
            <a:ext cx="219456" cy="431959"/>
            <a:chOff x="0" y="0"/>
            <a:chExt cx="292609" cy="5759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2608" cy="575945"/>
            </a:xfrm>
            <a:custGeom>
              <a:avLst/>
              <a:gdLst/>
              <a:ahLst/>
              <a:cxnLst/>
              <a:rect r="r" b="b" t="t" l="l"/>
              <a:pathLst>
                <a:path h="575945" w="292608">
                  <a:moveTo>
                    <a:pt x="152527" y="0"/>
                  </a:moveTo>
                  <a:lnTo>
                    <a:pt x="147574" y="0"/>
                  </a:lnTo>
                  <a:lnTo>
                    <a:pt x="87503" y="10033"/>
                  </a:lnTo>
                  <a:lnTo>
                    <a:pt x="47498" y="40132"/>
                  </a:lnTo>
                  <a:lnTo>
                    <a:pt x="12446" y="87630"/>
                  </a:lnTo>
                  <a:lnTo>
                    <a:pt x="0" y="137795"/>
                  </a:lnTo>
                  <a:lnTo>
                    <a:pt x="0" y="435864"/>
                  </a:lnTo>
                  <a:lnTo>
                    <a:pt x="12446" y="488442"/>
                  </a:lnTo>
                  <a:lnTo>
                    <a:pt x="47498" y="535940"/>
                  </a:lnTo>
                  <a:lnTo>
                    <a:pt x="87503" y="570992"/>
                  </a:lnTo>
                  <a:lnTo>
                    <a:pt x="147574" y="575945"/>
                  </a:lnTo>
                  <a:lnTo>
                    <a:pt x="152527" y="575945"/>
                  </a:lnTo>
                  <a:lnTo>
                    <a:pt x="205105" y="570992"/>
                  </a:lnTo>
                  <a:lnTo>
                    <a:pt x="252603" y="535940"/>
                  </a:lnTo>
                  <a:lnTo>
                    <a:pt x="280162" y="488315"/>
                  </a:lnTo>
                  <a:lnTo>
                    <a:pt x="292608" y="435737"/>
                  </a:lnTo>
                  <a:lnTo>
                    <a:pt x="292608" y="137795"/>
                  </a:lnTo>
                  <a:lnTo>
                    <a:pt x="280162" y="87630"/>
                  </a:lnTo>
                  <a:lnTo>
                    <a:pt x="252603" y="40132"/>
                  </a:lnTo>
                  <a:lnTo>
                    <a:pt x="205105" y="10033"/>
                  </a:lnTo>
                  <a:lnTo>
                    <a:pt x="152527" y="0"/>
                  </a:lnTo>
                  <a:close/>
                </a:path>
              </a:pathLst>
            </a:custGeom>
            <a:solidFill>
              <a:srgbClr val="0D4E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6766" y="9309640"/>
            <a:ext cx="224790" cy="437197"/>
          </a:xfrm>
          <a:custGeom>
            <a:avLst/>
            <a:gdLst/>
            <a:ahLst/>
            <a:cxnLst/>
            <a:rect r="r" b="b" t="t" l="l"/>
            <a:pathLst>
              <a:path h="437197" w="224790">
                <a:moveTo>
                  <a:pt x="0" y="0"/>
                </a:moveTo>
                <a:lnTo>
                  <a:pt x="224790" y="0"/>
                </a:lnTo>
                <a:lnTo>
                  <a:pt x="224790" y="437197"/>
                </a:lnTo>
                <a:lnTo>
                  <a:pt x="0" y="4371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736" t="0" r="-736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005554" y="329182"/>
            <a:ext cx="470916" cy="582930"/>
          </a:xfrm>
          <a:custGeom>
            <a:avLst/>
            <a:gdLst/>
            <a:ahLst/>
            <a:cxnLst/>
            <a:rect r="r" b="b" t="t" l="l"/>
            <a:pathLst>
              <a:path h="582930" w="470916">
                <a:moveTo>
                  <a:pt x="0" y="0"/>
                </a:moveTo>
                <a:lnTo>
                  <a:pt x="470916" y="0"/>
                </a:lnTo>
                <a:lnTo>
                  <a:pt x="470916" y="582930"/>
                </a:lnTo>
                <a:lnTo>
                  <a:pt x="0" y="58293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7442180" y="795528"/>
            <a:ext cx="116586" cy="116586"/>
            <a:chOff x="0" y="0"/>
            <a:chExt cx="155448" cy="15544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3333" r="0" b="-3333"/>
              </a:stretch>
            </a:blip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389602" y="329184"/>
            <a:ext cx="116586" cy="116586"/>
            <a:chOff x="0" y="0"/>
            <a:chExt cx="155448" cy="15544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5448" cy="155448"/>
            </a:xfrm>
            <a:custGeom>
              <a:avLst/>
              <a:gdLst/>
              <a:ahLst/>
              <a:cxnLst/>
              <a:rect r="r" b="b" t="t" l="l"/>
              <a:pathLst>
                <a:path h="155448" w="155448">
                  <a:moveTo>
                    <a:pt x="0" y="0"/>
                  </a:moveTo>
                  <a:lnTo>
                    <a:pt x="155448" y="0"/>
                  </a:lnTo>
                  <a:lnTo>
                    <a:pt x="155448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3333" t="0" r="-3333" b="0"/>
              </a:stretch>
            </a:blip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936974" y="562356"/>
            <a:ext cx="374903" cy="116586"/>
            <a:chOff x="0" y="0"/>
            <a:chExt cx="499871" cy="15544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872" cy="155448"/>
            </a:xfrm>
            <a:custGeom>
              <a:avLst/>
              <a:gdLst/>
              <a:ahLst/>
              <a:cxnLst/>
              <a:rect r="r" b="b" t="t" l="l"/>
              <a:pathLst>
                <a:path h="155448" w="499872">
                  <a:moveTo>
                    <a:pt x="0" y="0"/>
                  </a:moveTo>
                  <a:lnTo>
                    <a:pt x="499872" y="0"/>
                  </a:lnTo>
                  <a:lnTo>
                    <a:pt x="499872" y="155448"/>
                  </a:lnTo>
                  <a:lnTo>
                    <a:pt x="0" y="155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-1314" r="0" b="-1314"/>
              </a:stretch>
            </a:blip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386048" y="1028700"/>
            <a:ext cx="1721358" cy="226312"/>
            <a:chOff x="0" y="0"/>
            <a:chExt cx="2295144" cy="3017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295144" cy="301752"/>
            </a:xfrm>
            <a:custGeom>
              <a:avLst/>
              <a:gdLst/>
              <a:ahLst/>
              <a:cxnLst/>
              <a:rect r="r" b="b" t="t" l="l"/>
              <a:pathLst>
                <a:path h="301752" w="2295144">
                  <a:moveTo>
                    <a:pt x="0" y="0"/>
                  </a:moveTo>
                  <a:lnTo>
                    <a:pt x="2295144" y="0"/>
                  </a:lnTo>
                  <a:lnTo>
                    <a:pt x="2295144" y="301752"/>
                  </a:lnTo>
                  <a:lnTo>
                    <a:pt x="0" y="3017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/>
              <a:stretch>
                <a:fillRect l="0" t="-824" r="0" b="-823"/>
              </a:stretch>
            </a:blipFill>
          </p:spPr>
        </p:sp>
      </p:grpSp>
      <p:sp>
        <p:nvSpPr>
          <p:cNvPr name="Freeform 38" id="38"/>
          <p:cNvSpPr/>
          <p:nvPr/>
        </p:nvSpPr>
        <p:spPr>
          <a:xfrm flipH="false" flipV="false" rot="0">
            <a:off x="8387065" y="5143500"/>
            <a:ext cx="8238415" cy="3774152"/>
          </a:xfrm>
          <a:custGeom>
            <a:avLst/>
            <a:gdLst/>
            <a:ahLst/>
            <a:cxnLst/>
            <a:rect r="r" b="b" t="t" l="l"/>
            <a:pathLst>
              <a:path h="3774152" w="8238415">
                <a:moveTo>
                  <a:pt x="0" y="0"/>
                </a:moveTo>
                <a:lnTo>
                  <a:pt x="8238415" y="0"/>
                </a:lnTo>
                <a:lnTo>
                  <a:pt x="8238415" y="3774152"/>
                </a:lnTo>
                <a:lnTo>
                  <a:pt x="0" y="3774152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-47251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1033080" y="989456"/>
            <a:ext cx="4438743" cy="75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4500" b="true">
                <a:solidFill>
                  <a:srgbClr val="0000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Security Layer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55201" y="2853700"/>
            <a:ext cx="7131864" cy="2179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JWT Authentication Filter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Pas</a:t>
            </a: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sword encoding using BCrypt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Role-based access (User/Admin)</a:t>
            </a:r>
          </a:p>
          <a:p>
            <a:pPr algn="l" marL="675830" indent="-337915" lvl="1">
              <a:lnSpc>
                <a:spcPts val="4382"/>
              </a:lnSpc>
              <a:buFont typeface="Arial"/>
              <a:buChar char="•"/>
            </a:pPr>
            <a:r>
              <a:rPr lang="en-US" sz="3130">
                <a:solidFill>
                  <a:srgbClr val="2F2E49"/>
                </a:solidFill>
                <a:latin typeface="Open Sans"/>
                <a:ea typeface="Open Sans"/>
                <a:cs typeface="Open Sans"/>
                <a:sym typeface="Open Sans"/>
              </a:rPr>
              <a:t>Token validation per request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DAGriPzzYSg</dc:identifier>
  <dcterms:modified xsi:type="dcterms:W3CDTF">2011-08-01T06:04:30Z</dcterms:modified>
  <cp:revision>1</cp:revision>
  <dc:title>RoadReady - Krishna T</dc:title>
</cp:coreProperties>
</file>