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42" r:id="rId5"/>
    <p:sldId id="375" r:id="rId6"/>
    <p:sldId id="376" r:id="rId7"/>
    <p:sldId id="377" r:id="rId8"/>
    <p:sldId id="379" r:id="rId9"/>
    <p:sldId id="387" r:id="rId10"/>
    <p:sldId id="388" r:id="rId11"/>
    <p:sldId id="389" r:id="rId12"/>
    <p:sldId id="380" r:id="rId13"/>
    <p:sldId id="391" r:id="rId14"/>
    <p:sldId id="381" r:id="rId15"/>
    <p:sldId id="386" r:id="rId16"/>
    <p:sldId id="390" r:id="rId17"/>
    <p:sldId id="383" r:id="rId18"/>
    <p:sldId id="382" r:id="rId19"/>
    <p:sldId id="3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98" d="100"/>
          <a:sy n="98" d="100"/>
        </p:scale>
        <p:origin x="96" y="2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1/6/2025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78658" y="2113936"/>
            <a:ext cx="12270658" cy="1711305"/>
          </a:xfrm>
        </p:spPr>
        <p:txBody>
          <a:bodyPr anchor="b"/>
          <a:lstStyle/>
          <a:p>
            <a:r>
              <a:rPr lang="en-US" sz="4400" b="1" spc="0" dirty="0">
                <a:latin typeface="Arial" panose="020B0604020202020204" pitchFamily="34" charset="0"/>
                <a:cs typeface="Arial" panose="020B0604020202020204" pitchFamily="34" charset="0"/>
              </a:rPr>
              <a:t>Flight Delay Prediction: Data Analysis and Model Development</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9F71-CC64-B39B-472D-099CCCAF2D14}"/>
              </a:ext>
            </a:extLst>
          </p:cNvPr>
          <p:cNvSpPr>
            <a:spLocks noGrp="1"/>
          </p:cNvSpPr>
          <p:nvPr>
            <p:ph type="title"/>
          </p:nvPr>
        </p:nvSpPr>
        <p:spPr>
          <a:xfrm>
            <a:off x="822053" y="601054"/>
            <a:ext cx="10515601" cy="1327464"/>
          </a:xfrm>
        </p:spPr>
        <p:txBody>
          <a:bodyPr/>
          <a:lstStyle/>
          <a:p>
            <a:r>
              <a:rPr lang="en-US" b="1" dirty="0">
                <a:latin typeface="Arial" panose="020B0604020202020204" pitchFamily="34" charset="0"/>
                <a:cs typeface="Arial" panose="020B0604020202020204" pitchFamily="34" charset="0"/>
              </a:rPr>
              <a:t>Methodology</a:t>
            </a:r>
          </a:p>
        </p:txBody>
      </p:sp>
      <p:sp>
        <p:nvSpPr>
          <p:cNvPr id="5" name="Slide Number Placeholder 4">
            <a:extLst>
              <a:ext uri="{FF2B5EF4-FFF2-40B4-BE49-F238E27FC236}">
                <a16:creationId xmlns:a16="http://schemas.microsoft.com/office/drawing/2014/main" id="{943D103E-2C65-E53A-4DE2-A1ABDF3BD201}"/>
              </a:ext>
            </a:extLst>
          </p:cNvPr>
          <p:cNvSpPr>
            <a:spLocks noGrp="1"/>
          </p:cNvSpPr>
          <p:nvPr>
            <p:ph type="sldNum" sz="quarter" idx="12"/>
          </p:nvPr>
        </p:nvSpPr>
        <p:spPr/>
        <p:txBody>
          <a:bodyPr/>
          <a:lstStyle/>
          <a:p>
            <a:fld id="{FE024F78-56A6-7740-B68D-8D4D026EDF3F}" type="slidenum">
              <a:rPr lang="en-US" smtClean="0"/>
              <a:pPr/>
              <a:t>10</a:t>
            </a:fld>
            <a:endParaRPr lang="en-US" dirty="0"/>
          </a:p>
        </p:txBody>
      </p:sp>
      <p:pic>
        <p:nvPicPr>
          <p:cNvPr id="8" name="Content Placeholder 7" descr="A diagram of a software flow&#10;&#10;Description automatically generated">
            <a:extLst>
              <a:ext uri="{FF2B5EF4-FFF2-40B4-BE49-F238E27FC236}">
                <a16:creationId xmlns:a16="http://schemas.microsoft.com/office/drawing/2014/main" id="{C66555FF-FBC1-9EE4-3C4F-B7CC1FC12E08}"/>
              </a:ext>
            </a:extLst>
          </p:cNvPr>
          <p:cNvPicPr>
            <a:picLocks noGrp="1" noChangeAspect="1"/>
          </p:cNvPicPr>
          <p:nvPr>
            <p:ph sz="quarter" idx="36"/>
          </p:nvPr>
        </p:nvPicPr>
        <p:blipFill>
          <a:blip r:embed="rId2"/>
          <a:stretch>
            <a:fillRect/>
          </a:stretch>
        </p:blipFill>
        <p:spPr>
          <a:xfrm>
            <a:off x="908018" y="2190085"/>
            <a:ext cx="8128847" cy="4401238"/>
          </a:xfrm>
        </p:spPr>
      </p:pic>
    </p:spTree>
    <p:extLst>
      <p:ext uri="{BB962C8B-B14F-4D97-AF65-F5344CB8AC3E}">
        <p14:creationId xmlns:p14="http://schemas.microsoft.com/office/powerpoint/2010/main" val="182643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b="1" dirty="0">
                <a:latin typeface="Arial" panose="020B0604020202020204" pitchFamily="34" charset="0"/>
                <a:cs typeface="Arial" panose="020B0604020202020204" pitchFamily="34" charset="0"/>
              </a:rPr>
              <a:t>User Interface</a:t>
            </a:r>
          </a:p>
        </p:txBody>
      </p:sp>
      <p:pic>
        <p:nvPicPr>
          <p:cNvPr id="7" name="Picture 6">
            <a:extLst>
              <a:ext uri="{FF2B5EF4-FFF2-40B4-BE49-F238E27FC236}">
                <a16:creationId xmlns:a16="http://schemas.microsoft.com/office/drawing/2014/main" id="{68CC0034-9466-471A-5694-C2AAE668BCCC}"/>
              </a:ext>
            </a:extLst>
          </p:cNvPr>
          <p:cNvPicPr>
            <a:picLocks noChangeAspect="1"/>
          </p:cNvPicPr>
          <p:nvPr/>
        </p:nvPicPr>
        <p:blipFill>
          <a:blip r:embed="rId3"/>
          <a:stretch>
            <a:fillRect/>
          </a:stretch>
        </p:blipFill>
        <p:spPr>
          <a:xfrm>
            <a:off x="904196" y="2212363"/>
            <a:ext cx="4419259" cy="4090219"/>
          </a:xfrm>
          <a:prstGeom prst="rect">
            <a:avLst/>
          </a:prstGeom>
        </p:spPr>
      </p:pic>
      <p:pic>
        <p:nvPicPr>
          <p:cNvPr id="9" name="Picture 8">
            <a:extLst>
              <a:ext uri="{FF2B5EF4-FFF2-40B4-BE49-F238E27FC236}">
                <a16:creationId xmlns:a16="http://schemas.microsoft.com/office/drawing/2014/main" id="{82FE004B-1ED9-5D86-64FF-0F8AA4FF7E90}"/>
              </a:ext>
            </a:extLst>
          </p:cNvPr>
          <p:cNvPicPr>
            <a:picLocks noChangeAspect="1"/>
          </p:cNvPicPr>
          <p:nvPr/>
        </p:nvPicPr>
        <p:blipFill>
          <a:blip r:embed="rId4"/>
          <a:stretch>
            <a:fillRect/>
          </a:stretch>
        </p:blipFill>
        <p:spPr>
          <a:xfrm>
            <a:off x="6351639" y="2172970"/>
            <a:ext cx="4041058" cy="4169007"/>
          </a:xfrm>
          <a:prstGeom prst="rect">
            <a:avLst/>
          </a:prstGeom>
        </p:spPr>
      </p:pic>
    </p:spTree>
    <p:extLst>
      <p:ext uri="{BB962C8B-B14F-4D97-AF65-F5344CB8AC3E}">
        <p14:creationId xmlns:p14="http://schemas.microsoft.com/office/powerpoint/2010/main" val="330406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F436-AAEA-06A3-6883-B8C088459E1E}"/>
              </a:ext>
            </a:extLst>
          </p:cNvPr>
          <p:cNvSpPr>
            <a:spLocks noGrp="1"/>
          </p:cNvSpPr>
          <p:nvPr>
            <p:ph type="title"/>
          </p:nvPr>
        </p:nvSpPr>
        <p:spPr/>
        <p:txBody>
          <a:bodyPr/>
          <a:lstStyle/>
          <a:p>
            <a:r>
              <a:rPr lang="en-US" b="1" dirty="0">
                <a:latin typeface="+mn-lt"/>
              </a:rPr>
              <a:t>OUTPUT</a:t>
            </a:r>
          </a:p>
        </p:txBody>
      </p:sp>
      <p:pic>
        <p:nvPicPr>
          <p:cNvPr id="7" name="Picture 6">
            <a:extLst>
              <a:ext uri="{FF2B5EF4-FFF2-40B4-BE49-F238E27FC236}">
                <a16:creationId xmlns:a16="http://schemas.microsoft.com/office/drawing/2014/main" id="{C5A632EB-8D3E-C89B-63C4-21BC6C77D2E8}"/>
              </a:ext>
            </a:extLst>
          </p:cNvPr>
          <p:cNvPicPr>
            <a:picLocks noChangeAspect="1"/>
          </p:cNvPicPr>
          <p:nvPr/>
        </p:nvPicPr>
        <p:blipFill>
          <a:blip r:embed="rId2"/>
          <a:stretch>
            <a:fillRect/>
          </a:stretch>
        </p:blipFill>
        <p:spPr>
          <a:xfrm>
            <a:off x="841375" y="2316347"/>
            <a:ext cx="3833655" cy="3909851"/>
          </a:xfrm>
          <a:prstGeom prst="rect">
            <a:avLst/>
          </a:prstGeom>
        </p:spPr>
      </p:pic>
    </p:spTree>
    <p:extLst>
      <p:ext uri="{BB962C8B-B14F-4D97-AF65-F5344CB8AC3E}">
        <p14:creationId xmlns:p14="http://schemas.microsoft.com/office/powerpoint/2010/main" val="349853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AB75-D3ED-9117-2746-6D35F2F22084}"/>
              </a:ext>
            </a:extLst>
          </p:cNvPr>
          <p:cNvSpPr>
            <a:spLocks noGrp="1"/>
          </p:cNvSpPr>
          <p:nvPr>
            <p:ph type="title"/>
          </p:nvPr>
        </p:nvSpPr>
        <p:spPr>
          <a:xfrm>
            <a:off x="838199" y="751997"/>
            <a:ext cx="10515601" cy="1140849"/>
          </a:xfrm>
        </p:spPr>
        <p:txBody>
          <a:bodyPr/>
          <a:lstStyle/>
          <a:p>
            <a:r>
              <a:rPr lang="en-US" b="1" dirty="0">
                <a:latin typeface="Arial" panose="020B0604020202020204" pitchFamily="34" charset="0"/>
                <a:cs typeface="Arial" panose="020B0604020202020204" pitchFamily="34" charset="0"/>
              </a:rPr>
              <a:t>results</a:t>
            </a:r>
          </a:p>
        </p:txBody>
      </p:sp>
      <p:sp>
        <p:nvSpPr>
          <p:cNvPr id="4" name="Slide Number Placeholder 3">
            <a:extLst>
              <a:ext uri="{FF2B5EF4-FFF2-40B4-BE49-F238E27FC236}">
                <a16:creationId xmlns:a16="http://schemas.microsoft.com/office/drawing/2014/main" id="{DBE8843F-5C74-7F7A-F7F9-5BD4B1D753A8}"/>
              </a:ext>
            </a:extLst>
          </p:cNvPr>
          <p:cNvSpPr>
            <a:spLocks noGrp="1"/>
          </p:cNvSpPr>
          <p:nvPr>
            <p:ph type="sldNum" sz="quarter" idx="12"/>
          </p:nvPr>
        </p:nvSpPr>
        <p:spPr/>
        <p:txBody>
          <a:bodyPr/>
          <a:lstStyle/>
          <a:p>
            <a:fld id="{FE024F78-56A6-7740-B68D-8D4D026EDF3F}" type="slidenum">
              <a:rPr lang="en-US" smtClean="0"/>
              <a:pPr/>
              <a:t>13</a:t>
            </a:fld>
            <a:endParaRPr lang="en-US" dirty="0"/>
          </a:p>
        </p:txBody>
      </p:sp>
      <p:pic>
        <p:nvPicPr>
          <p:cNvPr id="5" name="Picture 4">
            <a:extLst>
              <a:ext uri="{FF2B5EF4-FFF2-40B4-BE49-F238E27FC236}">
                <a16:creationId xmlns:a16="http://schemas.microsoft.com/office/drawing/2014/main" id="{0DBD1BC5-712E-FD85-2240-5C947B33F0BB}"/>
              </a:ext>
            </a:extLst>
          </p:cNvPr>
          <p:cNvPicPr>
            <a:picLocks noChangeAspect="1"/>
          </p:cNvPicPr>
          <p:nvPr/>
        </p:nvPicPr>
        <p:blipFill>
          <a:blip r:embed="rId2"/>
          <a:stretch>
            <a:fillRect/>
          </a:stretch>
        </p:blipFill>
        <p:spPr>
          <a:xfrm>
            <a:off x="838199" y="2189185"/>
            <a:ext cx="4371975" cy="4219575"/>
          </a:xfrm>
          <a:prstGeom prst="rect">
            <a:avLst/>
          </a:prstGeom>
        </p:spPr>
      </p:pic>
      <p:sp>
        <p:nvSpPr>
          <p:cNvPr id="8" name="TextBox 7">
            <a:extLst>
              <a:ext uri="{FF2B5EF4-FFF2-40B4-BE49-F238E27FC236}">
                <a16:creationId xmlns:a16="http://schemas.microsoft.com/office/drawing/2014/main" id="{8AF4F41A-DFB5-D485-993C-6B9F49BDD6F8}"/>
              </a:ext>
            </a:extLst>
          </p:cNvPr>
          <p:cNvSpPr txBox="1"/>
          <p:nvPr/>
        </p:nvSpPr>
        <p:spPr>
          <a:xfrm>
            <a:off x="5407742" y="2171326"/>
            <a:ext cx="6096000" cy="3693319"/>
          </a:xfrm>
          <a:prstGeom prst="rect">
            <a:avLst/>
          </a:prstGeom>
          <a:noFill/>
        </p:spPr>
        <p:txBody>
          <a:bodyPr wrap="square">
            <a:spAutoFit/>
          </a:bodyPr>
          <a:lstStyle/>
          <a:p>
            <a:r>
              <a:rPr lang="en-US" dirty="0">
                <a:solidFill>
                  <a:schemeClr val="bg1"/>
                </a:solidFill>
              </a:rPr>
              <a:t>Precision recall curve comparing the performance of the two models. It helps in understanding the trade-off between precision and recall for different thresholds.</a:t>
            </a:r>
          </a:p>
          <a:p>
            <a:endParaRPr lang="en-US" dirty="0">
              <a:solidFill>
                <a:schemeClr val="bg1"/>
              </a:solidFill>
            </a:endParaRPr>
          </a:p>
          <a:p>
            <a:r>
              <a:rPr lang="en-US" dirty="0">
                <a:solidFill>
                  <a:schemeClr val="bg1"/>
                </a:solidFill>
              </a:rPr>
              <a:t>Precision(y-axis): Precision measures the proportion of true positive predictions (actual delays) out of all instances predicted as positive (predicted delays).</a:t>
            </a:r>
          </a:p>
          <a:p>
            <a:endParaRPr lang="en-US" dirty="0">
              <a:solidFill>
                <a:schemeClr val="bg1"/>
              </a:solidFill>
            </a:endParaRPr>
          </a:p>
          <a:p>
            <a:r>
              <a:rPr lang="en-US" dirty="0">
                <a:solidFill>
                  <a:schemeClr val="bg1"/>
                </a:solidFill>
              </a:rPr>
              <a:t>Recall (x-axis): The percentage of real positive cases (delays) that the model properly classified as positive is known as recall (or sensitivity). high recall means that the model minimizes missing delays (false negatives) by capturing majority of the real delays.</a:t>
            </a:r>
          </a:p>
        </p:txBody>
      </p:sp>
    </p:spTree>
    <p:extLst>
      <p:ext uri="{BB962C8B-B14F-4D97-AF65-F5344CB8AC3E}">
        <p14:creationId xmlns:p14="http://schemas.microsoft.com/office/powerpoint/2010/main" val="186577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30CC-E389-B5F6-5B5F-42D7674B2F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sp>
        <p:nvSpPr>
          <p:cNvPr id="3" name="Table Placeholder 2">
            <a:extLst>
              <a:ext uri="{FF2B5EF4-FFF2-40B4-BE49-F238E27FC236}">
                <a16:creationId xmlns:a16="http://schemas.microsoft.com/office/drawing/2014/main" id="{B8EAF623-7244-25C5-664D-2C6B6C4CEA9F}"/>
              </a:ext>
            </a:extLst>
          </p:cNvPr>
          <p:cNvSpPr>
            <a:spLocks noGrp="1"/>
          </p:cNvSpPr>
          <p:nvPr>
            <p:ph type="tbl" sz="quarter" idx="13"/>
          </p:nvPr>
        </p:nvSpPr>
        <p:spPr>
          <a:xfrm>
            <a:off x="835025" y="2266338"/>
            <a:ext cx="10515600" cy="3478212"/>
          </a:xfrm>
        </p:spPr>
        <p:txBody>
          <a:bodyPr/>
          <a:lstStyle/>
          <a:p>
            <a:pPr>
              <a:lnSpc>
                <a:spcPct val="100000"/>
              </a:lnSpc>
            </a:pPr>
            <a:r>
              <a:rPr lang="en-US" sz="1800" kern="100" dirty="0">
                <a:solidFill>
                  <a:schemeClr val="bg1"/>
                </a:solidFill>
                <a:effectLst/>
                <a:ea typeface="Aptos" panose="020B0004020202020204" pitchFamily="34" charset="0"/>
                <a:cs typeface="Arial" panose="020B0604020202020204" pitchFamily="34" charset="0"/>
              </a:rPr>
              <a:t>My analysis found that Random Forest performs better in predicting flight delays, achieving the highest accuracy and ROC AUC scores. The effectiveness of this algorithm is attributed to its ability to capture complex patterns in the data. </a:t>
            </a:r>
          </a:p>
          <a:p>
            <a:pPr>
              <a:lnSpc>
                <a:spcPct val="100000"/>
              </a:lnSpc>
            </a:pPr>
            <a:r>
              <a:rPr lang="en-US" sz="1800" kern="100" dirty="0">
                <a:solidFill>
                  <a:schemeClr val="bg1"/>
                </a:solidFill>
                <a:effectLst/>
                <a:ea typeface="Aptos" panose="020B0004020202020204" pitchFamily="34" charset="0"/>
                <a:cs typeface="Arial" panose="020B0604020202020204" pitchFamily="34" charset="0"/>
              </a:rPr>
              <a:t>Future work could explore incorporating additional features, such as </a:t>
            </a:r>
            <a:r>
              <a:rPr lang="en-US" sz="1800" kern="100" dirty="0">
                <a:solidFill>
                  <a:schemeClr val="bg1"/>
                </a:solidFill>
                <a:ea typeface="Aptos" panose="020B0004020202020204" pitchFamily="34" charset="0"/>
                <a:cs typeface="Arial" panose="020B0604020202020204" pitchFamily="34" charset="0"/>
              </a:rPr>
              <a:t>u</a:t>
            </a:r>
            <a:r>
              <a:rPr lang="en-US" sz="1800" kern="100" dirty="0">
                <a:solidFill>
                  <a:schemeClr val="bg1"/>
                </a:solidFill>
                <a:effectLst/>
                <a:ea typeface="Aptos" panose="020B0004020202020204" pitchFamily="34" charset="0"/>
                <a:cs typeface="Arial" panose="020B0604020202020204" pitchFamily="34" charset="0"/>
              </a:rPr>
              <a:t>tilizing live air traffic data to account for congestion and rerouting scenarios. Include variables such as crew schedules, maintenance logs, and gate assignments.</a:t>
            </a:r>
            <a:endParaRPr lang="en-US" dirty="0">
              <a:solidFill>
                <a:schemeClr val="bg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06227821-DBF6-F9D9-5D7B-A73267313FA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nclude variables such as crew schedules, maintenance logs, and gate assignments.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8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46E9637-9604-D982-31C7-9C9075FB9F7C}"/>
              </a:ext>
            </a:extLst>
          </p:cNvPr>
          <p:cNvSpPr txBox="1"/>
          <p:nvPr/>
        </p:nvSpPr>
        <p:spPr>
          <a:xfrm>
            <a:off x="747252" y="1309838"/>
            <a:ext cx="6096000" cy="584775"/>
          </a:xfrm>
          <a:prstGeom prst="rect">
            <a:avLst/>
          </a:prstGeom>
          <a:noFill/>
        </p:spPr>
        <p:txBody>
          <a:bodyPr wrap="square">
            <a:spAutoFit/>
          </a:bodyPr>
          <a:lstStyle/>
          <a:p>
            <a:r>
              <a:rPr lang="en-US" sz="3200" b="1" dirty="0">
                <a:solidFill>
                  <a:srgbClr val="00B0F0"/>
                </a:solidFill>
                <a:latin typeface="Arial" panose="020B0604020202020204" pitchFamily="34" charset="0"/>
                <a:cs typeface="Arial" panose="020B0604020202020204" pitchFamily="34" charset="0"/>
              </a:rPr>
              <a:t>REFERENCES</a:t>
            </a:r>
            <a:endParaRPr lang="en-US" sz="3200" dirty="0">
              <a:solidFill>
                <a:srgbClr val="00B0F0"/>
              </a:solidFill>
            </a:endParaRPr>
          </a:p>
        </p:txBody>
      </p:sp>
      <p:sp>
        <p:nvSpPr>
          <p:cNvPr id="13" name="TextBox 12">
            <a:extLst>
              <a:ext uri="{FF2B5EF4-FFF2-40B4-BE49-F238E27FC236}">
                <a16:creationId xmlns:a16="http://schemas.microsoft.com/office/drawing/2014/main" id="{E1F8BC70-6B87-CCA9-3F5C-CFAAFB1E2536}"/>
              </a:ext>
            </a:extLst>
          </p:cNvPr>
          <p:cNvSpPr txBox="1"/>
          <p:nvPr/>
        </p:nvSpPr>
        <p:spPr>
          <a:xfrm>
            <a:off x="747252" y="2307568"/>
            <a:ext cx="10569677" cy="3630866"/>
          </a:xfrm>
          <a:prstGeom prst="rect">
            <a:avLst/>
          </a:prstGeom>
          <a:noFill/>
        </p:spPr>
        <p:txBody>
          <a:bodyPr wrap="square">
            <a:spAutoFit/>
          </a:bodyPr>
          <a:lstStyle/>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[1] </a:t>
            </a:r>
            <a:r>
              <a:rPr lang="en-US" sz="1400" kern="100" dirty="0" err="1">
                <a:solidFill>
                  <a:schemeClr val="bg1"/>
                </a:solidFill>
                <a:effectLst/>
                <a:latin typeface="Times New Roman" panose="02020603050405020304" pitchFamily="18" charset="0"/>
                <a:ea typeface="Times New Roman" panose="02020603050405020304" pitchFamily="18" charset="0"/>
              </a:rPr>
              <a:t>Yuemin</a:t>
            </a:r>
            <a:r>
              <a:rPr lang="en-US" sz="1400" kern="100" dirty="0">
                <a:solidFill>
                  <a:schemeClr val="bg1"/>
                </a:solidFill>
                <a:effectLst/>
                <a:latin typeface="Times New Roman" panose="02020603050405020304" pitchFamily="18" charset="0"/>
                <a:ea typeface="Times New Roman" panose="02020603050405020304" pitchFamily="18" charset="0"/>
              </a:rPr>
              <a:t> Tang. 2021. Airline Flight Delay Prediction Using Machine Learning Models. In 2021 5th International Conference on E-Business and Internet (ICEBI 2021), October 15-17, 2021, Singapore, Singapore. ACM, New York, NY, USA, 7 Pages. https://doi.org/10.1145/3497701.3497725.  </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[2] Irmak </a:t>
            </a:r>
            <a:r>
              <a:rPr lang="en-US" sz="1400" kern="100" dirty="0" err="1">
                <a:solidFill>
                  <a:schemeClr val="bg1"/>
                </a:solidFill>
                <a:effectLst/>
                <a:latin typeface="Times New Roman" panose="02020603050405020304" pitchFamily="18" charset="0"/>
                <a:ea typeface="Times New Roman" panose="02020603050405020304" pitchFamily="18" charset="0"/>
              </a:rPr>
              <a:t>Hatipoglu</a:t>
            </a:r>
            <a:r>
              <a:rPr lang="en-US" sz="1400" kern="100" dirty="0">
                <a:solidFill>
                  <a:schemeClr val="bg1"/>
                </a:solidFill>
                <a:effectLst/>
                <a:latin typeface="Times New Roman" panose="02020603050405020304" pitchFamily="18" charset="0"/>
                <a:ea typeface="Times New Roman" panose="02020603050405020304" pitchFamily="18" charset="0"/>
              </a:rPr>
              <a:t> and Omur Tosun “Predictive Modeling of Flight Delays at an Airport Using Machine Learning Methods” http://dx.doi.org/10.3390/app14135472</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[3] </a:t>
            </a:r>
            <a:r>
              <a:rPr lang="en-US" sz="1400" kern="100" dirty="0" err="1">
                <a:solidFill>
                  <a:schemeClr val="bg1"/>
                </a:solidFill>
                <a:effectLst/>
                <a:latin typeface="Times New Roman" panose="02020603050405020304" pitchFamily="18" charset="0"/>
                <a:ea typeface="Times New Roman" panose="02020603050405020304" pitchFamily="18" charset="0"/>
              </a:rPr>
              <a:t>Oladipupo</a:t>
            </a:r>
            <a:r>
              <a:rPr lang="en-US" sz="1400" kern="100" dirty="0">
                <a:solidFill>
                  <a:schemeClr val="bg1"/>
                </a:solidFill>
                <a:effectLst/>
                <a:latin typeface="Times New Roman" panose="02020603050405020304" pitchFamily="18" charset="0"/>
                <a:ea typeface="Times New Roman" panose="02020603050405020304" pitchFamily="18" charset="0"/>
              </a:rPr>
              <a:t>, T. (2010). Types of machine learning algorithms. New Advances in Machine Learning. https://doi.org/10.5772/9385</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[4] </a:t>
            </a:r>
            <a:r>
              <a:rPr lang="en-US" sz="1400" kern="100" dirty="0" err="1">
                <a:solidFill>
                  <a:schemeClr val="bg1"/>
                </a:solidFill>
                <a:effectLst/>
                <a:latin typeface="Times New Roman" panose="02020603050405020304" pitchFamily="18" charset="0"/>
                <a:ea typeface="Times New Roman" panose="02020603050405020304" pitchFamily="18" charset="0"/>
              </a:rPr>
              <a:t>Azib</a:t>
            </a:r>
            <a:r>
              <a:rPr lang="en-US" sz="1400" kern="100" dirty="0">
                <a:solidFill>
                  <a:schemeClr val="bg1"/>
                </a:solidFill>
                <a:effectLst/>
                <a:latin typeface="Times New Roman" panose="02020603050405020304" pitchFamily="18" charset="0"/>
                <a:ea typeface="Times New Roman" panose="02020603050405020304" pitchFamily="18" charset="0"/>
              </a:rPr>
              <a:t> Anees; Wei Huang, “Flight Delay Prediction: Data Analysis and Model Development”. In 2021 26th International Conference on Automation and Computing (ICAC).   DOI: 10.23919/ICAC50006.2021.9594260</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[5] D. Truong, “Using causal machine learning for predicting the risk of flight delays in air transportation”. Journal of Air Transport Management. 2021. Volume 91. pp101993 </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[6] M. Kim and J. Bae, “Modelling the flight departure delay using survival analysis in South Korea”. Journal of Air Transport Management, 2021, </a:t>
            </a:r>
            <a:r>
              <a:rPr lang="en-US" sz="1400" kern="100" dirty="0" err="1">
                <a:solidFill>
                  <a:schemeClr val="bg1"/>
                </a:solidFill>
                <a:effectLst/>
                <a:latin typeface="Times New Roman" panose="02020603050405020304" pitchFamily="18" charset="0"/>
                <a:ea typeface="Times New Roman" panose="02020603050405020304" pitchFamily="18" charset="0"/>
              </a:rPr>
              <a:t>Volumn</a:t>
            </a:r>
            <a:r>
              <a:rPr lang="en-US" sz="1400" kern="100" dirty="0">
                <a:solidFill>
                  <a:schemeClr val="bg1"/>
                </a:solidFill>
                <a:effectLst/>
                <a:latin typeface="Times New Roman" panose="02020603050405020304" pitchFamily="18" charset="0"/>
                <a:ea typeface="Times New Roman" panose="02020603050405020304" pitchFamily="18" charset="0"/>
              </a:rPr>
              <a:t> 91. pp101996 </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[7] J. Qu, T. Zhao, M. Ye, J. Li and </a:t>
            </a:r>
            <a:r>
              <a:rPr lang="en-US" sz="1400" kern="100" dirty="0" err="1">
                <a:solidFill>
                  <a:schemeClr val="bg1"/>
                </a:solidFill>
                <a:effectLst/>
                <a:latin typeface="Times New Roman" panose="02020603050405020304" pitchFamily="18" charset="0"/>
                <a:ea typeface="Times New Roman" panose="02020603050405020304" pitchFamily="18" charset="0"/>
              </a:rPr>
              <a:t>C.Liu</a:t>
            </a:r>
            <a:r>
              <a:rPr lang="en-US" sz="1400" kern="100" dirty="0">
                <a:solidFill>
                  <a:schemeClr val="bg1"/>
                </a:solidFill>
                <a:effectLst/>
                <a:latin typeface="Times New Roman" panose="02020603050405020304" pitchFamily="18" charset="0"/>
                <a:ea typeface="Times New Roman" panose="02020603050405020304" pitchFamily="18" charset="0"/>
              </a:rPr>
              <a:t>. “Flight Delay Prediction Using Deep Convolutional Neural Networks Based on Fusion of Meteorological Data”. Neural </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Processing Letters, 2020, Vol. 52, pp.1461-1484.  </a:t>
            </a:r>
          </a:p>
          <a:p>
            <a:pPr marR="0" lvl="0" algn="just" fontAlgn="base">
              <a:lnSpc>
                <a:spcPct val="91000"/>
              </a:lnSpc>
              <a:spcAft>
                <a:spcPts val="195"/>
              </a:spcAft>
              <a:buClr>
                <a:srgbClr val="000000"/>
              </a:buClr>
              <a:buSzPts val="800"/>
            </a:pPr>
            <a:r>
              <a:rPr lang="en-US" sz="1400" kern="100" dirty="0">
                <a:solidFill>
                  <a:schemeClr val="bg1"/>
                </a:solidFill>
                <a:effectLst/>
                <a:latin typeface="Times New Roman" panose="02020603050405020304" pitchFamily="18" charset="0"/>
                <a:ea typeface="Times New Roman" panose="02020603050405020304" pitchFamily="18" charset="0"/>
              </a:rPr>
              <a:t>[8] B. Yu, Z. Guo, S. Asian, H. Wang and G. Chen. “Flight delay prediction for commercial air transport: A deep learning approach”. Transportation Research Part E: Logistics and Transportation Review, 2019, Volume 125, pp. 203-221. </a:t>
            </a:r>
          </a:p>
        </p:txBody>
      </p:sp>
    </p:spTree>
    <p:extLst>
      <p:ext uri="{BB962C8B-B14F-4D97-AF65-F5344CB8AC3E}">
        <p14:creationId xmlns:p14="http://schemas.microsoft.com/office/powerpoint/2010/main" val="94335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491702" y="468703"/>
            <a:ext cx="5466646" cy="2203704"/>
          </a:xfrm>
        </p:spPr>
        <p:txBody>
          <a:bodyPr/>
          <a:lstStyle/>
          <a:p>
            <a:r>
              <a:rPr lang="en-US" sz="6600" b="1" spc="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sz="4000" b="1" dirty="0">
                <a:latin typeface="Arial" panose="020B0604020202020204" pitchFamily="34" charset="0"/>
                <a:cs typeface="Arial" panose="020B0604020202020204" pitchFamily="34" charset="0"/>
              </a:rPr>
              <a:t>abstract</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204680"/>
            <a:ext cx="7901075" cy="3676649"/>
          </a:xfrm>
        </p:spPr>
        <p:txBody>
          <a:bodyPr/>
          <a:lstStyle/>
          <a:p>
            <a:r>
              <a:rPr lang="en-US" dirty="0">
                <a:cs typeface="Arial" panose="020B0604020202020204" pitchFamily="34" charset="0"/>
              </a:rPr>
              <a:t>The difficulty in the flight delay prediction stems from the high dimensionality as well as numerous features, which prior work has tackled using comparatively small samples and relatively little extensive machine learning. </a:t>
            </a:r>
          </a:p>
          <a:p>
            <a:r>
              <a:rPr lang="en-US" dirty="0">
                <a:cs typeface="Arial" panose="020B0604020202020204" pitchFamily="34" charset="0"/>
              </a:rPr>
              <a:t>Thus, the aim of this project is to examine flights operating within the United States and make statements about delay causes and relations in employing EDA and develop a RF algorithm to establish a random forest flight delay prediction model. </a:t>
            </a:r>
          </a:p>
        </p:txBody>
      </p:sp>
    </p:spTree>
    <p:extLst>
      <p:ext uri="{BB962C8B-B14F-4D97-AF65-F5344CB8AC3E}">
        <p14:creationId xmlns:p14="http://schemas.microsoft.com/office/powerpoint/2010/main" val="19626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0695" y="251050"/>
            <a:ext cx="8843050" cy="1616904"/>
          </a:xfrm>
        </p:spPr>
        <p:txBody>
          <a:bodyPr/>
          <a:lstStyle/>
          <a:p>
            <a:r>
              <a:rPr lang="en-US" b="1" dirty="0">
                <a:latin typeface="Arial" panose="020B0604020202020204" pitchFamily="34" charset="0"/>
                <a:cs typeface="Arial" panose="020B0604020202020204" pitchFamily="34" charset="0"/>
              </a:rPr>
              <a:t>introduction</a:t>
            </a:r>
          </a:p>
        </p:txBody>
      </p:sp>
      <p:sp>
        <p:nvSpPr>
          <p:cNvPr id="6" name="TextBox 5">
            <a:extLst>
              <a:ext uri="{FF2B5EF4-FFF2-40B4-BE49-F238E27FC236}">
                <a16:creationId xmlns:a16="http://schemas.microsoft.com/office/drawing/2014/main" id="{79600851-D539-AC9C-AF9C-DB15F312FAD2}"/>
              </a:ext>
            </a:extLst>
          </p:cNvPr>
          <p:cNvSpPr txBox="1"/>
          <p:nvPr/>
        </p:nvSpPr>
        <p:spPr>
          <a:xfrm>
            <a:off x="2390695" y="2232241"/>
            <a:ext cx="8843049" cy="3258584"/>
          </a:xfrm>
          <a:prstGeom prst="rect">
            <a:avLst/>
          </a:prstGeom>
          <a:noFill/>
        </p:spPr>
        <p:txBody>
          <a:bodyPr wrap="square">
            <a:spAutoFit/>
          </a:bodyPr>
          <a:lstStyle/>
          <a:p>
            <a:pPr marL="285750" marR="0" lvl="0" indent="-285750" algn="l" defTabSz="914400" rtl="0" eaLnBrk="1" fontAlgn="auto" latinLnBrk="0" hangingPunct="1">
              <a:lnSpc>
                <a:spcPct val="120000"/>
              </a:lnSpc>
              <a:spcBef>
                <a:spcPts val="1000"/>
              </a:spcBef>
              <a:spcAft>
                <a:spcPts val="600"/>
              </a:spcAft>
              <a:buClr>
                <a:srgbClr val="73EBF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ea typeface="+mn-ea"/>
                <a:cs typeface="Arial" panose="020B0604020202020204" pitchFamily="34" charset="0"/>
              </a:rPr>
              <a:t>Delays affect the airlines as they also have a lot of implications in terms of costs, be it economic or even effects on environment. The DOT describes a delay as any flight that has taken off 15 minutes later that the expected time, and these causes the United States economy loses billions of shillings annually. Another problem related to flights delays is that it leads to wastage of fuel and greater emission of greenhouse gases, stress as well as misconnection of passengers. </a:t>
            </a:r>
            <a:endParaRPr lang="en-US" dirty="0">
              <a:solidFill>
                <a:srgbClr val="FFFFFF"/>
              </a:solidFill>
              <a:cs typeface="Arial" panose="020B0604020202020204" pitchFamily="34" charset="0"/>
            </a:endParaRPr>
          </a:p>
          <a:p>
            <a:pPr marL="285750" marR="0" lvl="0" indent="-285750" algn="l" defTabSz="914400" rtl="0" eaLnBrk="1" fontAlgn="auto" latinLnBrk="0" hangingPunct="1">
              <a:lnSpc>
                <a:spcPct val="120000"/>
              </a:lnSpc>
              <a:spcBef>
                <a:spcPts val="1000"/>
              </a:spcBef>
              <a:spcAft>
                <a:spcPts val="600"/>
              </a:spcAft>
              <a:buClr>
                <a:srgbClr val="73EBF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ea typeface="+mn-ea"/>
                <a:cs typeface="Arial" panose="020B0604020202020204" pitchFamily="34" charset="0"/>
              </a:rPr>
              <a:t>Due to these effects, it becomes important to establish accurate forecasting models for flight delay can enable airport managers to plan and operate efficiently therefore increase passenger satisfaction.</a:t>
            </a:r>
          </a:p>
        </p:txBody>
      </p:sp>
    </p:spTree>
    <p:extLst>
      <p:ext uri="{BB962C8B-B14F-4D97-AF65-F5344CB8AC3E}">
        <p14:creationId xmlns:p14="http://schemas.microsoft.com/office/powerpoint/2010/main" val="10736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604029" y="1858297"/>
            <a:ext cx="4459585" cy="560440"/>
          </a:xfrm>
        </p:spPr>
        <p:txBody>
          <a:bodyPr/>
          <a:lstStyle/>
          <a:p>
            <a:pPr algn="ctr"/>
            <a:r>
              <a:rPr lang="en-US" b="1" dirty="0">
                <a:latin typeface="Arial" panose="020B0604020202020204" pitchFamily="34" charset="0"/>
                <a:cs typeface="Arial" panose="020B0604020202020204" pitchFamily="34" charset="0"/>
              </a:rPr>
              <a:t>Existing methods</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BC9983-5081-BD8E-C674-9C41B19C9C48}"/>
              </a:ext>
            </a:extLst>
          </p:cNvPr>
          <p:cNvSpPr txBox="1"/>
          <p:nvPr/>
        </p:nvSpPr>
        <p:spPr>
          <a:xfrm>
            <a:off x="761345" y="2432037"/>
            <a:ext cx="9635613"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Machine learning algorithms to predict flight delay probabilities, focusing on estimating causal effects based on historical data. This approach aims to capture the relationships among various factors impacting flight delays.</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Convolutional neural networks (CNN) to predict delays, highlighting the importance of weather factors. This deep learning approach allows for pattern recognition in complex data structures, such as image-based weather patterns.</a:t>
            </a:r>
          </a:p>
        </p:txBody>
      </p:sp>
    </p:spTree>
    <p:extLst>
      <p:ext uri="{BB962C8B-B14F-4D97-AF65-F5344CB8AC3E}">
        <p14:creationId xmlns:p14="http://schemas.microsoft.com/office/powerpoint/2010/main" val="272805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b="1" noProof="0" dirty="0">
                <a:latin typeface="Arial" panose="020B0604020202020204" pitchFamily="34" charset="0"/>
                <a:cs typeface="Arial" panose="020B0604020202020204" pitchFamily="34" charset="0"/>
              </a:rPr>
              <a:t>Exploratory data analysis</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35370" y="2852338"/>
            <a:ext cx="3271483" cy="3047997"/>
          </a:xfrm>
        </p:spPr>
        <p:txBody>
          <a:bodyPr/>
          <a:lstStyle/>
          <a:p>
            <a:r>
              <a:rPr lang="en-US" dirty="0">
                <a:cs typeface="Arial" panose="020B0604020202020204" pitchFamily="34" charset="0"/>
              </a:rPr>
              <a:t>The bar chart displays the number of occurrences for different airlines, represented by the OP_CARRIER label on the y-axis, providing a measure of how often each airline appears in the dataset</a:t>
            </a:r>
          </a:p>
        </p:txBody>
      </p:sp>
      <p:sp>
        <p:nvSpPr>
          <p:cNvPr id="6" name="Table Placeholder 5">
            <a:extLst>
              <a:ext uri="{FF2B5EF4-FFF2-40B4-BE49-F238E27FC236}">
                <a16:creationId xmlns:a16="http://schemas.microsoft.com/office/drawing/2014/main" id="{95955193-2997-3728-69AA-761F321E50BD}"/>
              </a:ext>
            </a:extLst>
          </p:cNvPr>
          <p:cNvSpPr>
            <a:spLocks noGrp="1"/>
          </p:cNvSpPr>
          <p:nvPr>
            <p:ph type="tbl" sz="quarter" idx="37"/>
          </p:nvPr>
        </p:nvSpPr>
        <p:spPr>
          <a:xfrm>
            <a:off x="5067300" y="1545354"/>
            <a:ext cx="6705600" cy="4200525"/>
          </a:xfrm>
        </p:spPr>
        <p:txBody>
          <a:bodyPr/>
          <a:lstStyle/>
          <a:p>
            <a:endParaRPr lang="en-US"/>
          </a:p>
        </p:txBody>
      </p:sp>
      <p:pic>
        <p:nvPicPr>
          <p:cNvPr id="5" name="Picture 4">
            <a:extLst>
              <a:ext uri="{FF2B5EF4-FFF2-40B4-BE49-F238E27FC236}">
                <a16:creationId xmlns:a16="http://schemas.microsoft.com/office/drawing/2014/main" id="{DDFC3A17-5735-36C5-BC4C-3616A01954A5}"/>
              </a:ext>
            </a:extLst>
          </p:cNvPr>
          <p:cNvPicPr>
            <a:picLocks noChangeAspect="1"/>
          </p:cNvPicPr>
          <p:nvPr/>
        </p:nvPicPr>
        <p:blipFill>
          <a:blip r:embed="rId3"/>
          <a:stretch>
            <a:fillRect/>
          </a:stretch>
        </p:blipFill>
        <p:spPr>
          <a:xfrm>
            <a:off x="5067300" y="1545354"/>
            <a:ext cx="6791325" cy="4200525"/>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E46F-EFAD-CC8C-C57D-912C62685D84}"/>
              </a:ext>
            </a:extLst>
          </p:cNvPr>
          <p:cNvSpPr>
            <a:spLocks noGrp="1"/>
          </p:cNvSpPr>
          <p:nvPr>
            <p:ph type="title"/>
          </p:nvPr>
        </p:nvSpPr>
        <p:spPr>
          <a:xfrm>
            <a:off x="835370" y="820823"/>
            <a:ext cx="10515601" cy="1140849"/>
          </a:xfrm>
        </p:spPr>
        <p:txBody>
          <a:bodyPr/>
          <a:lstStyle/>
          <a:p>
            <a:r>
              <a:rPr lang="en-US" b="1" dirty="0">
                <a:latin typeface="+mn-lt"/>
              </a:rPr>
              <a:t>Correlation matrix of the dataset</a:t>
            </a:r>
          </a:p>
        </p:txBody>
      </p:sp>
      <p:sp>
        <p:nvSpPr>
          <p:cNvPr id="4" name="Slide Number Placeholder 3">
            <a:extLst>
              <a:ext uri="{FF2B5EF4-FFF2-40B4-BE49-F238E27FC236}">
                <a16:creationId xmlns:a16="http://schemas.microsoft.com/office/drawing/2014/main" id="{882D1050-5F51-686A-336D-AE9B13E414D2}"/>
              </a:ext>
            </a:extLst>
          </p:cNvPr>
          <p:cNvSpPr>
            <a:spLocks noGrp="1"/>
          </p:cNvSpPr>
          <p:nvPr>
            <p:ph type="sldNum" sz="quarter" idx="12"/>
          </p:nvPr>
        </p:nvSpPr>
        <p:spPr/>
        <p:txBody>
          <a:bodyPr/>
          <a:lstStyle/>
          <a:p>
            <a:fld id="{FE024F78-56A6-7740-B68D-8D4D026EDF3F}" type="slidenum">
              <a:rPr lang="en-US" smtClean="0"/>
              <a:pPr/>
              <a:t>6</a:t>
            </a:fld>
            <a:endParaRPr lang="en-US" dirty="0"/>
          </a:p>
        </p:txBody>
      </p:sp>
      <p:pic>
        <p:nvPicPr>
          <p:cNvPr id="6" name="Picture 5">
            <a:extLst>
              <a:ext uri="{FF2B5EF4-FFF2-40B4-BE49-F238E27FC236}">
                <a16:creationId xmlns:a16="http://schemas.microsoft.com/office/drawing/2014/main" id="{33693AA3-BB6D-07C1-67C7-4D84AE0C476E}"/>
              </a:ext>
            </a:extLst>
          </p:cNvPr>
          <p:cNvPicPr>
            <a:picLocks noChangeAspect="1"/>
          </p:cNvPicPr>
          <p:nvPr/>
        </p:nvPicPr>
        <p:blipFill>
          <a:blip r:embed="rId2"/>
          <a:stretch>
            <a:fillRect/>
          </a:stretch>
        </p:blipFill>
        <p:spPr>
          <a:xfrm>
            <a:off x="3559277" y="2122825"/>
            <a:ext cx="4552336" cy="4142830"/>
          </a:xfrm>
          <a:prstGeom prst="rect">
            <a:avLst/>
          </a:prstGeom>
        </p:spPr>
      </p:pic>
    </p:spTree>
    <p:extLst>
      <p:ext uri="{BB962C8B-B14F-4D97-AF65-F5344CB8AC3E}">
        <p14:creationId xmlns:p14="http://schemas.microsoft.com/office/powerpoint/2010/main" val="34212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0EDD-368A-A413-FD83-DA3615C4DD9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Delays according to the day of week</a:t>
            </a:r>
          </a:p>
        </p:txBody>
      </p:sp>
      <p:sp>
        <p:nvSpPr>
          <p:cNvPr id="4" name="Slide Number Placeholder 3">
            <a:extLst>
              <a:ext uri="{FF2B5EF4-FFF2-40B4-BE49-F238E27FC236}">
                <a16:creationId xmlns:a16="http://schemas.microsoft.com/office/drawing/2014/main" id="{0C507A18-DE98-4EA7-C9C3-A6931ADDB38C}"/>
              </a:ext>
            </a:extLst>
          </p:cNvPr>
          <p:cNvSpPr>
            <a:spLocks noGrp="1"/>
          </p:cNvSpPr>
          <p:nvPr>
            <p:ph type="sldNum" sz="quarter" idx="12"/>
          </p:nvPr>
        </p:nvSpPr>
        <p:spPr/>
        <p:txBody>
          <a:bodyPr/>
          <a:lstStyle/>
          <a:p>
            <a:fld id="{FE024F78-56A6-7740-B68D-8D4D026EDF3F}" type="slidenum">
              <a:rPr lang="en-US" smtClean="0"/>
              <a:pPr/>
              <a:t>7</a:t>
            </a:fld>
            <a:endParaRPr lang="en-US" dirty="0"/>
          </a:p>
        </p:txBody>
      </p:sp>
      <p:pic>
        <p:nvPicPr>
          <p:cNvPr id="2052" name="Picture 4">
            <a:extLst>
              <a:ext uri="{FF2B5EF4-FFF2-40B4-BE49-F238E27FC236}">
                <a16:creationId xmlns:a16="http://schemas.microsoft.com/office/drawing/2014/main" id="{A9C9ED40-19B7-EF2F-1354-FF2265FA6E7B}"/>
              </a:ext>
            </a:extLst>
          </p:cNvPr>
          <p:cNvPicPr>
            <a:picLocks noGrp="1" noChangeAspect="1" noChangeArrowheads="1"/>
          </p:cNvPicPr>
          <p:nvPr>
            <p:ph type="tbl" sz="quarter" idx="13"/>
          </p:nvPr>
        </p:nvPicPr>
        <p:blipFill>
          <a:blip r:embed="rId2">
            <a:extLst>
              <a:ext uri="{28A0092B-C50C-407E-A947-70E740481C1C}">
                <a14:useLocalDpi xmlns:a14="http://schemas.microsoft.com/office/drawing/2010/main" val="0"/>
              </a:ext>
            </a:extLst>
          </a:blip>
          <a:srcRect/>
          <a:stretch>
            <a:fillRect/>
          </a:stretch>
        </p:blipFill>
        <p:spPr bwMode="auto">
          <a:xfrm>
            <a:off x="2476889" y="2560638"/>
            <a:ext cx="7231871" cy="347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01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FEC5-2383-8025-A31D-88D1A6B1192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Features importance </a:t>
            </a:r>
          </a:p>
        </p:txBody>
      </p:sp>
      <p:sp>
        <p:nvSpPr>
          <p:cNvPr id="4" name="Slide Number Placeholder 3">
            <a:extLst>
              <a:ext uri="{FF2B5EF4-FFF2-40B4-BE49-F238E27FC236}">
                <a16:creationId xmlns:a16="http://schemas.microsoft.com/office/drawing/2014/main" id="{E560C19A-2839-04D9-CC4A-3C75D6C5FF87}"/>
              </a:ext>
            </a:extLst>
          </p:cNvPr>
          <p:cNvSpPr>
            <a:spLocks noGrp="1"/>
          </p:cNvSpPr>
          <p:nvPr>
            <p:ph type="sldNum" sz="quarter" idx="12"/>
          </p:nvPr>
        </p:nvSpPr>
        <p:spPr/>
        <p:txBody>
          <a:bodyPr/>
          <a:lstStyle/>
          <a:p>
            <a:fld id="{FE024F78-56A6-7740-B68D-8D4D026EDF3F}" type="slidenum">
              <a:rPr lang="en-US" smtClean="0"/>
              <a:pPr/>
              <a:t>8</a:t>
            </a:fld>
            <a:endParaRPr lang="en-US" dirty="0"/>
          </a:p>
        </p:txBody>
      </p:sp>
      <p:pic>
        <p:nvPicPr>
          <p:cNvPr id="3074" name="Picture 2">
            <a:extLst>
              <a:ext uri="{FF2B5EF4-FFF2-40B4-BE49-F238E27FC236}">
                <a16:creationId xmlns:a16="http://schemas.microsoft.com/office/drawing/2014/main" id="{B66F6B13-BCBE-6A28-CA52-2CF7B34C7A22}"/>
              </a:ext>
            </a:extLst>
          </p:cNvPr>
          <p:cNvPicPr>
            <a:picLocks noGrp="1" noChangeAspect="1" noChangeArrowheads="1"/>
          </p:cNvPicPr>
          <p:nvPr>
            <p:ph type="tbl" sz="quarter" idx="13"/>
          </p:nvPr>
        </p:nvPicPr>
        <p:blipFill>
          <a:blip r:embed="rId2">
            <a:extLst>
              <a:ext uri="{28A0092B-C50C-407E-A947-70E740481C1C}">
                <a14:useLocalDpi xmlns:a14="http://schemas.microsoft.com/office/drawing/2010/main" val="0"/>
              </a:ext>
            </a:extLst>
          </a:blip>
          <a:srcRect/>
          <a:stretch>
            <a:fillRect/>
          </a:stretch>
        </p:blipFill>
        <p:spPr bwMode="auto">
          <a:xfrm>
            <a:off x="2012907" y="2560638"/>
            <a:ext cx="8159835" cy="347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8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b="1" noProof="0" dirty="0">
                <a:latin typeface="Arial" panose="020B0604020202020204" pitchFamily="34" charset="0"/>
                <a:cs typeface="Arial" panose="020B0604020202020204" pitchFamily="34" charset="0"/>
              </a:rPr>
              <a:t>IMPLEMENTATION</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3" name="TextBox 2">
            <a:extLst>
              <a:ext uri="{FF2B5EF4-FFF2-40B4-BE49-F238E27FC236}">
                <a16:creationId xmlns:a16="http://schemas.microsoft.com/office/drawing/2014/main" id="{B9152A9A-A4D7-CF05-0E36-15293B4A9806}"/>
              </a:ext>
            </a:extLst>
          </p:cNvPr>
          <p:cNvSpPr txBox="1"/>
          <p:nvPr/>
        </p:nvSpPr>
        <p:spPr>
          <a:xfrm>
            <a:off x="934065" y="2320413"/>
            <a:ext cx="10315098" cy="3139321"/>
          </a:xfrm>
          <a:prstGeom prst="rect">
            <a:avLst/>
          </a:prstGeom>
          <a:noFill/>
        </p:spPr>
        <p:txBody>
          <a:bodyPr wrap="square" rtlCol="0">
            <a:spAutoFit/>
          </a:bodyPr>
          <a:lstStyle/>
          <a:p>
            <a:r>
              <a:rPr lang="en-US" dirty="0">
                <a:solidFill>
                  <a:schemeClr val="bg1">
                    <a:lumMod val="95000"/>
                  </a:schemeClr>
                </a:solidFill>
              </a:rPr>
              <a:t>I have implemented two models for predicting flight delays:</a:t>
            </a:r>
            <a:br>
              <a:rPr lang="en-US" dirty="0">
                <a:solidFill>
                  <a:schemeClr val="bg1">
                    <a:lumMod val="95000"/>
                  </a:schemeClr>
                </a:solidFill>
              </a:rPr>
            </a:br>
            <a:endParaRPr lang="en-US" dirty="0">
              <a:solidFill>
                <a:schemeClr val="bg1">
                  <a:lumMod val="95000"/>
                </a:schemeClr>
              </a:solidFill>
            </a:endParaRPr>
          </a:p>
          <a:p>
            <a:pPr marL="285750" indent="-285750">
              <a:buFontTx/>
              <a:buChar char="-"/>
            </a:pPr>
            <a:r>
              <a:rPr lang="en-US" b="1" dirty="0">
                <a:solidFill>
                  <a:schemeClr val="bg1">
                    <a:lumMod val="95000"/>
                  </a:schemeClr>
                </a:solidFill>
              </a:rPr>
              <a:t>Random Forest Algorithm:</a:t>
            </a:r>
            <a:r>
              <a:rPr lang="en-US" dirty="0">
                <a:solidFill>
                  <a:schemeClr val="bg1">
                    <a:lumMod val="95000"/>
                  </a:schemeClr>
                </a:solidFill>
              </a:rPr>
              <a:t> Random Forest is an enhanced version of ensemble scheme of learning used for classification and regression problems. It forms several decision trees when learning and gives out the median of the classes (incase of classification) or the mean of the predictions (incase of regression) of the trees.</a:t>
            </a:r>
          </a:p>
          <a:p>
            <a:endParaRPr lang="en-US" dirty="0">
              <a:solidFill>
                <a:schemeClr val="bg1">
                  <a:lumMod val="95000"/>
                </a:schemeClr>
              </a:solidFill>
            </a:endParaRPr>
          </a:p>
          <a:p>
            <a:pPr marL="285750" indent="-285750">
              <a:buFontTx/>
              <a:buChar char="-"/>
            </a:pPr>
            <a:r>
              <a:rPr lang="en-US" b="1" dirty="0">
                <a:solidFill>
                  <a:schemeClr val="bg1">
                    <a:lumMod val="95000"/>
                  </a:schemeClr>
                </a:solidFill>
              </a:rPr>
              <a:t>Decision Tree Classifier: </a:t>
            </a:r>
            <a:r>
              <a:rPr lang="en-US" dirty="0">
                <a:solidFill>
                  <a:schemeClr val="bg1">
                    <a:lumMod val="95000"/>
                  </a:schemeClr>
                </a:solidFill>
              </a:rPr>
              <a:t>A Decision Tree Classifier is a supervised learning model that can used in classification problems. It is a tree structure extracting branches at decision point depending on feature value each internal node represents a "test", each branch represents the outcome of the test, and each leaf node represents a class label.</a:t>
            </a:r>
          </a:p>
        </p:txBody>
      </p:sp>
    </p:spTree>
    <p:extLst>
      <p:ext uri="{BB962C8B-B14F-4D97-AF65-F5344CB8AC3E}">
        <p14:creationId xmlns:p14="http://schemas.microsoft.com/office/powerpoint/2010/main" val="7969528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{C5F77F71-11E1-4C97-8552-A06D3F601D23}tf11936837_win32</Template>
  <TotalTime>1626</TotalTime>
  <Words>1011</Words>
  <Application>Microsoft Office PowerPoint</Application>
  <PresentationFormat>Widescreen</PresentationFormat>
  <Paragraphs>59</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Arial Nova</vt:lpstr>
      <vt:lpstr>Biome</vt:lpstr>
      <vt:lpstr>Calibri</vt:lpstr>
      <vt:lpstr>Times New Roman</vt:lpstr>
      <vt:lpstr>Custom</vt:lpstr>
      <vt:lpstr>Flight Delay Prediction: Data Analysis and Model Development</vt:lpstr>
      <vt:lpstr>abstract</vt:lpstr>
      <vt:lpstr>introduction</vt:lpstr>
      <vt:lpstr>Existing methods </vt:lpstr>
      <vt:lpstr>Exploratory data analysis</vt:lpstr>
      <vt:lpstr>Correlation matrix of the dataset</vt:lpstr>
      <vt:lpstr>Delays according to the day of week</vt:lpstr>
      <vt:lpstr>Features importance </vt:lpstr>
      <vt:lpstr>IMPLEMENTATION</vt:lpstr>
      <vt:lpstr>Methodology</vt:lpstr>
      <vt:lpstr>User Interface</vt:lpstr>
      <vt:lpstr>OUTPUT</vt:lpstr>
      <vt:lpstr>results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Monika Kunchanapally</dc:creator>
  <cp:lastModifiedBy>Cheggoju, Krishna Sai</cp:lastModifiedBy>
  <cp:revision>8</cp:revision>
  <dcterms:created xsi:type="dcterms:W3CDTF">2024-07-19T18:34:29Z</dcterms:created>
  <dcterms:modified xsi:type="dcterms:W3CDTF">2025-01-07T00:10:30Z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