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896" y="63726"/>
            <a:ext cx="284543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3726"/>
            <a:ext cx="284543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773" y="879265"/>
            <a:ext cx="3672840" cy="152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91025" y="3209363"/>
            <a:ext cx="168910" cy="151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7493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5.xml"/><Relationship Id="rId6" Type="http://schemas.openxmlformats.org/officeDocument/2006/relationships/slide" Target="slide18.xml"/><Relationship Id="rId7" Type="http://schemas.openxmlformats.org/officeDocument/2006/relationships/slide" Target="slide26.xml"/><Relationship Id="rId8" Type="http://schemas.openxmlformats.org/officeDocument/2006/relationships/slide" Target="slide28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geRank" TargetMode="External"/><Relationship Id="rId3" Type="http://schemas.openxmlformats.org/officeDocument/2006/relationships/hyperlink" Target="https://www.briggsby.com/personalized-pagerank" TargetMode="External"/><Relationship Id="rId4" Type="http://schemas.openxmlformats.org/officeDocument/2006/relationships/hyperlink" Target="https://kristery.github.io/docs/WSDMCup2016_paper_7.pdf" TargetMode="External"/><Relationship Id="rId5" Type="http://schemas.openxmlformats.org/officeDocument/2006/relationships/hyperlink" Target="https://link.springer.com/content/pdf/10.1007/s11192-007-1908-4.pdf" TargetMode="External"/><Relationship Id="rId6" Type="http://schemas.openxmlformats.org/officeDocument/2006/relationships/hyperlink" Target="https://subjectguides.uwaterloo.ca/bibliometric_measures/bibliomeasuresintro" TargetMode="External"/><Relationship Id="rId7" Type="http://schemas.openxmlformats.org/officeDocument/2006/relationships/hyperlink" Target="https://github.com/Krishna-coder6111/court-case-page-rank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99526"/>
            <a:ext cx="1795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solidFill>
                  <a:srgbClr val="22373A"/>
                </a:solidFill>
              </a:rPr>
              <a:t>Court</a:t>
            </a:r>
            <a:r>
              <a:rPr dirty="0" sz="1400" spc="-40">
                <a:solidFill>
                  <a:srgbClr val="22373A"/>
                </a:solidFill>
              </a:rPr>
              <a:t> </a:t>
            </a:r>
            <a:r>
              <a:rPr dirty="0" sz="1400" spc="-60">
                <a:solidFill>
                  <a:srgbClr val="22373A"/>
                </a:solidFill>
              </a:rPr>
              <a:t>Case</a:t>
            </a:r>
            <a:r>
              <a:rPr dirty="0" sz="1400" spc="-40">
                <a:solidFill>
                  <a:srgbClr val="22373A"/>
                </a:solidFill>
              </a:rPr>
              <a:t> Page </a:t>
            </a:r>
            <a:r>
              <a:rPr dirty="0" sz="1400" spc="-20">
                <a:solidFill>
                  <a:srgbClr val="22373A"/>
                </a:solidFill>
              </a:rPr>
              <a:t>Rank</a:t>
            </a:r>
            <a:endParaRPr sz="1400"/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103186"/>
            <a:ext cx="3662679" cy="43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1200" spc="30">
                <a:solidFill>
                  <a:srgbClr val="22373A"/>
                </a:solidFill>
                <a:latin typeface="Calibri"/>
                <a:cs typeface="Calibri"/>
              </a:rPr>
              <a:t>Time-aware</a:t>
            </a:r>
            <a:r>
              <a:rPr dirty="0" sz="12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2373A"/>
                </a:solidFill>
                <a:latin typeface="Calibri"/>
                <a:cs typeface="Calibri"/>
              </a:rPr>
              <a:t>Bibliographic</a:t>
            </a:r>
            <a:r>
              <a:rPr dirty="0" sz="12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2373A"/>
                </a:solidFill>
                <a:latin typeface="Calibri"/>
                <a:cs typeface="Calibri"/>
              </a:rPr>
              <a:t>Ranking</a:t>
            </a:r>
            <a:r>
              <a:rPr dirty="0" sz="12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2373A"/>
                </a:solidFill>
                <a:latin typeface="Calibri"/>
                <a:cs typeface="Calibri"/>
              </a:rPr>
              <a:t>Algorithm</a:t>
            </a:r>
            <a:r>
              <a:rPr dirty="0" sz="12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2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2373A"/>
                </a:solidFill>
                <a:latin typeface="Calibri"/>
                <a:cs typeface="Calibri"/>
              </a:rPr>
              <a:t>Court </a:t>
            </a:r>
            <a:r>
              <a:rPr dirty="0" sz="1200" spc="1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r>
              <a:rPr dirty="0" sz="12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22373A"/>
                </a:solidFill>
                <a:latin typeface="Calibri"/>
                <a:cs typeface="Calibri"/>
              </a:rPr>
              <a:t>based</a:t>
            </a:r>
            <a:r>
              <a:rPr dirty="0" sz="12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2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22373A"/>
                </a:solidFill>
                <a:latin typeface="Calibri"/>
                <a:cs typeface="Calibri"/>
              </a:rPr>
              <a:t>Google</a:t>
            </a:r>
            <a:r>
              <a:rPr dirty="0" sz="12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2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2373A"/>
                </a:solidFill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9994" y="173838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7294" y="1952806"/>
            <a:ext cx="2740660" cy="62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0230">
              <a:lnSpc>
                <a:spcPct val="137400"/>
              </a:lnSpc>
              <a:spcBef>
                <a:spcPts val="100"/>
              </a:spcBef>
            </a:pP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Krishna</a:t>
            </a:r>
            <a:r>
              <a:rPr dirty="0" sz="9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Singh,</a:t>
            </a:r>
            <a:r>
              <a:rPr dirty="0" sz="9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3rd</a:t>
            </a:r>
            <a:r>
              <a:rPr dirty="0" sz="9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year</a:t>
            </a:r>
            <a:r>
              <a:rPr dirty="0" sz="9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CS</a:t>
            </a:r>
            <a:r>
              <a:rPr dirty="0" sz="9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9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Math</a:t>
            </a:r>
            <a:r>
              <a:rPr dirty="0" sz="9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major</a:t>
            </a:r>
            <a:r>
              <a:rPr dirty="0" sz="900" spc="5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April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60">
                <a:solidFill>
                  <a:srgbClr val="22373A"/>
                </a:solidFill>
                <a:latin typeface="Calibri"/>
                <a:cs typeface="Calibri"/>
              </a:rPr>
              <a:t>11,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2024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Mathematics</a:t>
            </a:r>
            <a:r>
              <a:rPr dirty="0" sz="7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Department,</a:t>
            </a:r>
            <a:r>
              <a:rPr dirty="0" sz="7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Northeastern</a:t>
            </a:r>
            <a:r>
              <a:rPr dirty="0" sz="7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University</a:t>
            </a:r>
            <a:r>
              <a:rPr dirty="0" sz="7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College</a:t>
            </a:r>
            <a:r>
              <a:rPr dirty="0" sz="7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1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7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Calibri"/>
                <a:cs typeface="Calibri"/>
              </a:rPr>
              <a:t>Science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1202690" cy="5080"/>
            </a:xfrm>
            <a:custGeom>
              <a:avLst/>
              <a:gdLst/>
              <a:ahLst/>
              <a:cxnLst/>
              <a:rect l="l" t="t" r="r" b="b"/>
              <a:pathLst>
                <a:path w="1202690" h="5079">
                  <a:moveTo>
                    <a:pt x="0" y="5060"/>
                  </a:moveTo>
                  <a:lnTo>
                    <a:pt x="0" y="0"/>
                  </a:lnTo>
                  <a:lnTo>
                    <a:pt x="1202077" y="0"/>
                  </a:lnTo>
                  <a:lnTo>
                    <a:pt x="1202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38027"/>
            <a:ext cx="3773804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PageRank</a:t>
            </a:r>
            <a:r>
              <a:rPr dirty="0" sz="1000" spc="-2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Formula: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75270" y="1751830"/>
            <a:ext cx="1109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 =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6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sz="1000" spc="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dirty="0" sz="1000" spc="-5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01493" y="185943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2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88793" y="1645698"/>
            <a:ext cx="335915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6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580474" y="1573433"/>
            <a:ext cx="552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770" algn="l"/>
              </a:tabLst>
            </a:pP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(</a:t>
            </a:r>
            <a:r>
              <a:rPr dirty="0" sz="1000">
                <a:solidFill>
                  <a:srgbClr val="22373A"/>
                </a:solidFill>
                <a:latin typeface="Times New Roman"/>
                <a:cs typeface="Times New Roman"/>
              </a:rPr>
              <a:t>	</a:t>
            </a: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94" y="2083708"/>
            <a:ext cx="2868930" cy="7772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6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factor,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typically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set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0.85.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60">
                <a:solidFill>
                  <a:srgbClr val="22373A"/>
                </a:solidFill>
                <a:latin typeface="Lucida Sans Unicode"/>
                <a:cs typeface="Lucida Sans Unicode"/>
              </a:rPr>
              <a:t>Guess</a:t>
            </a:r>
            <a:r>
              <a:rPr dirty="0" sz="1000" spc="-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Lucida Sans Unicode"/>
                <a:cs typeface="Lucida Sans Unicode"/>
              </a:rPr>
              <a:t>1:</a:t>
            </a:r>
            <a:r>
              <a:rPr dirty="0" sz="1000" spc="13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Initial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1.0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both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Font typeface="Calibri"/>
              <a:buChar char="•"/>
              <a:tabLst>
                <a:tab pos="264795" algn="l"/>
              </a:tabLst>
            </a:pP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(No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change,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lucky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guess!)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1402715" cy="5080"/>
            </a:xfrm>
            <a:custGeom>
              <a:avLst/>
              <a:gdLst/>
              <a:ahLst/>
              <a:cxnLst/>
              <a:rect l="l" t="t" r="r" b="b"/>
              <a:pathLst>
                <a:path w="1402715" h="5079">
                  <a:moveTo>
                    <a:pt x="0" y="5060"/>
                  </a:moveTo>
                  <a:lnTo>
                    <a:pt x="0" y="0"/>
                  </a:lnTo>
                  <a:lnTo>
                    <a:pt x="1402471" y="0"/>
                  </a:lnTo>
                  <a:lnTo>
                    <a:pt x="140247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23918"/>
            <a:ext cx="3773804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875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360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PageRank</a:t>
            </a:r>
            <a:r>
              <a:rPr dirty="0" sz="1000" spc="-2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Formula: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75270" y="1474957"/>
            <a:ext cx="1109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 =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6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sz="1000" spc="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dirty="0" sz="1000" spc="-5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01493" y="1582547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2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88793" y="1368812"/>
            <a:ext cx="335915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7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580474" y="1296548"/>
            <a:ext cx="552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770" algn="l"/>
              </a:tabLst>
            </a:pP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(</a:t>
            </a:r>
            <a:r>
              <a:rPr dirty="0" sz="1000">
                <a:solidFill>
                  <a:srgbClr val="22373A"/>
                </a:solidFill>
                <a:latin typeface="Times New Roman"/>
                <a:cs typeface="Times New Roman"/>
              </a:rPr>
              <a:t>	</a:t>
            </a: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94" y="1782705"/>
            <a:ext cx="3284854" cy="13360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6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factor,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typically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set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0.85.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60">
                <a:solidFill>
                  <a:srgbClr val="22373A"/>
                </a:solidFill>
                <a:latin typeface="Lucida Sans Unicode"/>
                <a:cs typeface="Lucida Sans Unicode"/>
              </a:rPr>
              <a:t>Guess</a:t>
            </a:r>
            <a:r>
              <a:rPr dirty="0" sz="1000" spc="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Lucida Sans Unicode"/>
                <a:cs typeface="Lucida Sans Unicode"/>
              </a:rPr>
              <a:t>2:</a:t>
            </a:r>
            <a:r>
              <a:rPr dirty="0" sz="1000" spc="14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Initial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both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8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Iteration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1: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1000" spc="-2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15,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1000" spc="-1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2775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360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Iteration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2: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1000" spc="-1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385875,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1000" spc="-1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47799375</a:t>
            </a:r>
            <a:endParaRPr sz="1000">
              <a:latin typeface="Calibri"/>
              <a:cs typeface="Calibri"/>
            </a:endParaRPr>
          </a:p>
          <a:p>
            <a:pPr marL="265430" marR="5080" indent="-99695">
              <a:lnSpc>
                <a:spcPct val="114599"/>
              </a:lnSpc>
              <a:spcBef>
                <a:spcPts val="185"/>
              </a:spcBef>
              <a:buChar char="•"/>
              <a:tabLst>
                <a:tab pos="265430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Numbers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keep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increasing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but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never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exceed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1.0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due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 normalization.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1603375" cy="5080"/>
            </a:xfrm>
            <a:custGeom>
              <a:avLst/>
              <a:gdLst/>
              <a:ahLst/>
              <a:cxnLst/>
              <a:rect l="l" t="t" r="r" b="b"/>
              <a:pathLst>
                <a:path w="1603375" h="5079">
                  <a:moveTo>
                    <a:pt x="0" y="5060"/>
                  </a:moveTo>
                  <a:lnTo>
                    <a:pt x="0" y="0"/>
                  </a:lnTo>
                  <a:lnTo>
                    <a:pt x="1602794" y="0"/>
                  </a:lnTo>
                  <a:lnTo>
                    <a:pt x="16027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40885"/>
            <a:ext cx="3773804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PageRank</a:t>
            </a:r>
            <a:r>
              <a:rPr dirty="0" sz="1000" spc="-2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Formula: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75270" y="1754688"/>
            <a:ext cx="1109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 =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6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sz="1000" spc="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dirty="0" sz="1000" spc="-5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01493" y="1862277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2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88793" y="1648542"/>
            <a:ext cx="335915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580474" y="1576278"/>
            <a:ext cx="552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770" algn="l"/>
              </a:tabLst>
            </a:pP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(</a:t>
            </a:r>
            <a:r>
              <a:rPr dirty="0" sz="1000">
                <a:solidFill>
                  <a:srgbClr val="22373A"/>
                </a:solidFill>
                <a:latin typeface="Times New Roman"/>
                <a:cs typeface="Times New Roman"/>
              </a:rPr>
              <a:t>	</a:t>
            </a: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94" y="2086553"/>
            <a:ext cx="3832860" cy="7772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6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factor,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typically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set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0.85.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60">
                <a:solidFill>
                  <a:srgbClr val="22373A"/>
                </a:solidFill>
                <a:latin typeface="Lucida Sans Unicode"/>
                <a:cs typeface="Lucida Sans Unicode"/>
              </a:rPr>
              <a:t>Guess</a:t>
            </a:r>
            <a:r>
              <a:rPr dirty="0" sz="1000" spc="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Lucida Sans Unicode"/>
                <a:cs typeface="Lucida Sans Unicode"/>
              </a:rPr>
              <a:t>3:</a:t>
            </a:r>
            <a:r>
              <a:rPr dirty="0" sz="1000" spc="14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Initial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40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both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values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decrease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iteration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approach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1.0.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1803400" cy="5080"/>
            </a:xfrm>
            <a:custGeom>
              <a:avLst/>
              <a:gdLst/>
              <a:ahLst/>
              <a:cxnLst/>
              <a:rect l="l" t="t" r="r" b="b"/>
              <a:pathLst>
                <a:path w="1803400" h="5079">
                  <a:moveTo>
                    <a:pt x="0" y="5060"/>
                  </a:moveTo>
                  <a:lnTo>
                    <a:pt x="0" y="0"/>
                  </a:lnTo>
                  <a:lnTo>
                    <a:pt x="1803117" y="0"/>
                  </a:lnTo>
                  <a:lnTo>
                    <a:pt x="18031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871199"/>
            <a:ext cx="3773804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644300"/>
            <a:ext cx="1944005" cy="101256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26601" y="2517640"/>
            <a:ext cx="1054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solidFill>
                  <a:srgbClr val="EB811B"/>
                </a:solidFill>
                <a:latin typeface="Lucida Sans Unicode"/>
                <a:cs typeface="Lucida Sans Unicode"/>
              </a:rPr>
              <a:t>Guess</a:t>
            </a:r>
            <a:r>
              <a:rPr dirty="0" sz="1000" spc="-40">
                <a:solidFill>
                  <a:srgbClr val="EB811B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5">
                <a:solidFill>
                  <a:srgbClr val="EB811B"/>
                </a:solidFill>
                <a:latin typeface="Lucida Sans Unicode"/>
                <a:cs typeface="Lucida Sans Unicode"/>
              </a:rPr>
              <a:t>3</a:t>
            </a:r>
            <a:r>
              <a:rPr dirty="0" sz="1000" spc="-45">
                <a:solidFill>
                  <a:srgbClr val="EB811B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EB811B"/>
                </a:solidFill>
                <a:latin typeface="Lucida Sans Unicode"/>
                <a:cs typeface="Lucida Sans Unicode"/>
              </a:rPr>
              <a:t>is </a:t>
            </a:r>
            <a:r>
              <a:rPr dirty="0" sz="1000" spc="-35">
                <a:solidFill>
                  <a:srgbClr val="EB811B"/>
                </a:solidFill>
                <a:latin typeface="Lucida Sans Unicode"/>
                <a:cs typeface="Lucida Sans Unicode"/>
              </a:rPr>
              <a:t>correct!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004060" cy="5080"/>
            </a:xfrm>
            <a:custGeom>
              <a:avLst/>
              <a:gdLst/>
              <a:ahLst/>
              <a:cxnLst/>
              <a:rect l="l" t="t" r="r" b="b"/>
              <a:pathLst>
                <a:path w="2004060" h="5079">
                  <a:moveTo>
                    <a:pt x="0" y="5060"/>
                  </a:moveTo>
                  <a:lnTo>
                    <a:pt x="0" y="0"/>
                  </a:lnTo>
                  <a:lnTo>
                    <a:pt x="2003510" y="0"/>
                  </a:lnTo>
                  <a:lnTo>
                    <a:pt x="20035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23918"/>
            <a:ext cx="3773804" cy="840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720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1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PageRank</a:t>
            </a:r>
            <a:r>
              <a:rPr dirty="0" sz="1000" spc="-2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Formula: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75270" y="1373230"/>
            <a:ext cx="1109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 =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6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90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sz="1000" spc="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-6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dirty="0" sz="1000" spc="-5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01493" y="148083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2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88793" y="1267072"/>
            <a:ext cx="335915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PR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0474" y="1194833"/>
            <a:ext cx="552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770" algn="l"/>
              </a:tabLst>
            </a:pP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(</a:t>
            </a:r>
            <a:r>
              <a:rPr dirty="0" sz="1000">
                <a:solidFill>
                  <a:srgbClr val="22373A"/>
                </a:solidFill>
                <a:latin typeface="Times New Roman"/>
                <a:cs typeface="Times New Roman"/>
              </a:rPr>
              <a:t>	</a:t>
            </a:r>
            <a:r>
              <a:rPr dirty="0" sz="1000" spc="340">
                <a:solidFill>
                  <a:srgbClr val="22373A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94" y="1641862"/>
            <a:ext cx="3891915" cy="17576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6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factor,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typically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set</a:t>
            </a:r>
            <a:r>
              <a:rPr dirty="0" sz="10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0.85.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Principle:</a:t>
            </a:r>
            <a:endParaRPr sz="1000">
              <a:latin typeface="Lucida Sans Unicode"/>
              <a:cs typeface="Lucida Sans Unicode"/>
            </a:endParaRPr>
          </a:p>
          <a:p>
            <a:pPr marL="265430" marR="5080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543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final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values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converge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normalized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distribution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with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average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1.0.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Efficiency:</a:t>
            </a:r>
            <a:endParaRPr sz="1000">
              <a:latin typeface="Lucida Sans Unicode"/>
              <a:cs typeface="Lucida Sans Unicode"/>
            </a:endParaRPr>
          </a:p>
          <a:p>
            <a:pPr marL="265430" marR="52705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5430" algn="l"/>
              </a:tabLst>
            </a:pP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factor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order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calculations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affect</a:t>
            </a:r>
            <a:r>
              <a:rPr dirty="0" sz="10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 speed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convergence.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175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simple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network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may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settle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after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around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20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iterations.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10748" y="3214855"/>
            <a:ext cx="1111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2373A"/>
                </a:solidFill>
                <a:latin typeface="Calibri"/>
                <a:cs typeface="Calibri"/>
              </a:rPr>
              <a:t>10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967"/>
            <a:ext cx="28092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Our</a:t>
            </a:r>
            <a:r>
              <a:rPr dirty="0" sz="1400" spc="-7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4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Application</a:t>
            </a:r>
            <a:r>
              <a:rPr dirty="0" sz="1400" spc="-7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3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and</a:t>
            </a:r>
            <a:r>
              <a:rPr dirty="0" sz="1400" spc="-7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Modifications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9690"/>
            <a:ext cx="2783840" cy="5080"/>
            <a:chOff x="912215" y="1789690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969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9690"/>
              <a:ext cx="1210310" cy="5080"/>
            </a:xfrm>
            <a:custGeom>
              <a:avLst/>
              <a:gdLst/>
              <a:ahLst/>
              <a:cxnLst/>
              <a:rect l="l" t="t" r="r" b="b"/>
              <a:pathLst>
                <a:path w="1210310" h="5080">
                  <a:moveTo>
                    <a:pt x="0" y="5060"/>
                  </a:moveTo>
                  <a:lnTo>
                    <a:pt x="0" y="0"/>
                  </a:lnTo>
                  <a:lnTo>
                    <a:pt x="1210263" y="0"/>
                  </a:lnTo>
                  <a:lnTo>
                    <a:pt x="1210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241871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Adapting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30"/>
              <a:t> </a:t>
            </a:r>
            <a:r>
              <a:rPr dirty="0" spc="-50"/>
              <a:t>for</a:t>
            </a:r>
            <a:r>
              <a:rPr dirty="0" spc="-30"/>
              <a:t> </a:t>
            </a:r>
            <a:r>
              <a:rPr dirty="0" spc="-80"/>
              <a:t>Court</a:t>
            </a:r>
            <a:r>
              <a:rPr dirty="0" spc="-25"/>
              <a:t> </a:t>
            </a:r>
            <a:r>
              <a:rPr dirty="0" spc="-35"/>
              <a:t>Cases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204085" cy="5080"/>
            </a:xfrm>
            <a:custGeom>
              <a:avLst/>
              <a:gdLst/>
              <a:ahLst/>
              <a:cxnLst/>
              <a:rect l="l" t="t" r="r" b="b"/>
              <a:pathLst>
                <a:path w="2204085" h="5079">
                  <a:moveTo>
                    <a:pt x="0" y="5060"/>
                  </a:moveTo>
                  <a:lnTo>
                    <a:pt x="0" y="0"/>
                  </a:lnTo>
                  <a:lnTo>
                    <a:pt x="2203833" y="0"/>
                  </a:lnTo>
                  <a:lnTo>
                    <a:pt x="22038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0773" y="1273600"/>
            <a:ext cx="3703954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Personalization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adjusted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case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date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prioritize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newer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information.</a:t>
            </a:r>
            <a:endParaRPr sz="1000">
              <a:latin typeface="Calibri"/>
              <a:cs typeface="Calibri"/>
            </a:endParaRPr>
          </a:p>
          <a:p>
            <a:pPr marL="111760" marR="132715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1176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Transitions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only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from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newer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older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cases,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reflecting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citation flows.</a:t>
            </a:r>
            <a:endParaRPr sz="100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11176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accounting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geographic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citation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relevance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yet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5589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Personalization</a:t>
            </a:r>
            <a:r>
              <a:rPr dirty="0" spc="55"/>
              <a:t> </a:t>
            </a:r>
            <a:r>
              <a:rPr dirty="0" spc="-40"/>
              <a:t>Vector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404745" cy="5080"/>
            </a:xfrm>
            <a:custGeom>
              <a:avLst/>
              <a:gdLst/>
              <a:ahLst/>
              <a:cxnLst/>
              <a:rect l="l" t="t" r="r" b="b"/>
              <a:pathLst>
                <a:path w="2404745" h="5079">
                  <a:moveTo>
                    <a:pt x="0" y="5060"/>
                  </a:moveTo>
                  <a:lnTo>
                    <a:pt x="0" y="0"/>
                  </a:lnTo>
                  <a:lnTo>
                    <a:pt x="2404226" y="0"/>
                  </a:lnTo>
                  <a:lnTo>
                    <a:pt x="24042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0773" y="1204792"/>
            <a:ext cx="3748404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personalization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is</a:t>
            </a:r>
            <a:r>
              <a:rPr dirty="0" sz="10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way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introduce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bias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preference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into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calculation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scores,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making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algorithm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”personalized”</a:t>
            </a:r>
            <a:r>
              <a:rPr dirty="0" sz="10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specific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needs.</a:t>
            </a:r>
            <a:endParaRPr sz="1000">
              <a:latin typeface="Calibri"/>
              <a:cs typeface="Calibri"/>
            </a:endParaRPr>
          </a:p>
          <a:p>
            <a:pPr marL="111760" marR="11430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typically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represents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probability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distribution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over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all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nodes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graph,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indicating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”random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surfer”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more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likely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begin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jump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when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navigating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network.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1236"/>
            <a:ext cx="16624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Method</a:t>
            </a:r>
            <a:r>
              <a:rPr dirty="0" sz="1400" spc="-7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2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and</a:t>
            </a:r>
            <a:r>
              <a:rPr dirty="0" sz="1400" spc="-7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Results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6959"/>
            <a:ext cx="2783840" cy="5080"/>
            <a:chOff x="912215" y="1786959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6959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6959"/>
              <a:ext cx="1452880" cy="5080"/>
            </a:xfrm>
            <a:custGeom>
              <a:avLst/>
              <a:gdLst/>
              <a:ahLst/>
              <a:cxnLst/>
              <a:rect l="l" t="t" r="r" b="b"/>
              <a:pathLst>
                <a:path w="1452880" h="5080">
                  <a:moveTo>
                    <a:pt x="0" y="5060"/>
                  </a:moveTo>
                  <a:lnTo>
                    <a:pt x="0" y="0"/>
                  </a:lnTo>
                  <a:lnTo>
                    <a:pt x="1452324" y="0"/>
                  </a:lnTo>
                  <a:lnTo>
                    <a:pt x="14523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8669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How</a:t>
            </a:r>
            <a:r>
              <a:rPr dirty="0" spc="-45"/>
              <a:t> </a:t>
            </a:r>
            <a:r>
              <a:rPr dirty="0" spc="-40"/>
              <a:t>We</a:t>
            </a:r>
            <a:r>
              <a:rPr dirty="0" spc="-45"/>
              <a:t> </a:t>
            </a:r>
            <a:r>
              <a:rPr dirty="0" spc="-50"/>
              <a:t>Obtained</a:t>
            </a:r>
            <a:r>
              <a:rPr dirty="0" spc="-40"/>
              <a:t> the</a:t>
            </a:r>
            <a:r>
              <a:rPr dirty="0" spc="-45"/>
              <a:t> </a:t>
            </a:r>
            <a:r>
              <a:rPr dirty="0" spc="-20"/>
              <a:t>Data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604770" cy="5080"/>
            </a:xfrm>
            <a:custGeom>
              <a:avLst/>
              <a:gdLst/>
              <a:ahLst/>
              <a:cxnLst/>
              <a:rect l="l" t="t" r="r" b="b"/>
              <a:pathLst>
                <a:path w="2604770" h="5079">
                  <a:moveTo>
                    <a:pt x="0" y="5060"/>
                  </a:moveTo>
                  <a:lnTo>
                    <a:pt x="0" y="0"/>
                  </a:lnTo>
                  <a:lnTo>
                    <a:pt x="2604549" y="0"/>
                  </a:lnTo>
                  <a:lnTo>
                    <a:pt x="26045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0773" y="1421543"/>
            <a:ext cx="3540125" cy="66357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575"/>
              </a:spcBef>
              <a:buChar char="•"/>
              <a:tabLst>
                <a:tab pos="11176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was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obtained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web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scraping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Google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Scholar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Case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Law</a:t>
            </a:r>
            <a:endParaRPr sz="100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470"/>
              </a:spcBef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ranges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from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1940s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2023</a:t>
            </a:r>
            <a:endParaRPr sz="100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Visualization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done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500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45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Table</a:t>
            </a:r>
            <a:r>
              <a:rPr dirty="0" spc="-65"/>
              <a:t> </a:t>
            </a:r>
            <a:r>
              <a:rPr dirty="0" spc="-45"/>
              <a:t>of</a:t>
            </a:r>
            <a:r>
              <a:rPr dirty="0" spc="-60"/>
              <a:t> </a:t>
            </a:r>
            <a:r>
              <a:rPr dirty="0" spc="-40"/>
              <a:t>contents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00660" cy="5080"/>
            </a:xfrm>
            <a:custGeom>
              <a:avLst/>
              <a:gdLst/>
              <a:ahLst/>
              <a:cxnLst/>
              <a:rect l="l" t="t" r="r" b="b"/>
              <a:pathLst>
                <a:path w="200660" h="5079">
                  <a:moveTo>
                    <a:pt x="0" y="5060"/>
                  </a:moveTo>
                  <a:lnTo>
                    <a:pt x="0" y="0"/>
                  </a:lnTo>
                  <a:lnTo>
                    <a:pt x="200322" y="0"/>
                  </a:lnTo>
                  <a:lnTo>
                    <a:pt x="2003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04410"/>
            <a:ext cx="2082800" cy="2233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 indent="-124460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AutoNum type="arabicPeriod"/>
              <a:tabLst>
                <a:tab pos="137160" algn="l"/>
              </a:tabLst>
            </a:pP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AutoNum type="arabicPeriod"/>
              <a:tabLst>
                <a:tab pos="145415" algn="l"/>
              </a:tabLst>
            </a:pPr>
            <a:r>
              <a:rPr dirty="0" sz="1000" spc="1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PageRank</a:t>
            </a:r>
            <a:r>
              <a:rPr dirty="0" sz="1000" spc="265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Algorithm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6685" indent="-133985"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AutoNum type="arabicPeriod"/>
              <a:tabLst>
                <a:tab pos="146685" algn="l"/>
              </a:tabLst>
            </a:pPr>
            <a:r>
              <a:rPr dirty="0" sz="1000" spc="55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Small</a:t>
            </a:r>
            <a:r>
              <a:rPr dirty="0" sz="1000" spc="65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Example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50495" indent="-137795"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AutoNum type="arabicPeriod"/>
              <a:tabLst>
                <a:tab pos="150495" algn="l"/>
              </a:tabLst>
            </a:pPr>
            <a:r>
              <a:rPr dirty="0" sz="1000" spc="2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Our</a:t>
            </a:r>
            <a:r>
              <a:rPr dirty="0" sz="1000" spc="12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Application</a:t>
            </a: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and</a:t>
            </a: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Modifications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6685" indent="-133985"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AutoNum type="arabicPeriod"/>
              <a:tabLst>
                <a:tab pos="146685" algn="l"/>
              </a:tabLst>
            </a:pPr>
            <a:r>
              <a:rPr dirty="0" sz="100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Method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and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 spc="35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Results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50495" indent="-137795">
              <a:lnSpc>
                <a:spcPct val="100000"/>
              </a:lnSpc>
              <a:buClr>
                <a:srgbClr val="22373A"/>
              </a:buClr>
              <a:buAutoNum type="arabicPeriod"/>
              <a:tabLst>
                <a:tab pos="150495" algn="l"/>
              </a:tabLst>
            </a:pPr>
            <a:r>
              <a:rPr dirty="0" sz="100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Future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Improvements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22373A"/>
              </a:buClr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28270" indent="-115570">
              <a:lnSpc>
                <a:spcPct val="100000"/>
              </a:lnSpc>
              <a:buClr>
                <a:srgbClr val="22373A"/>
              </a:buClr>
              <a:buAutoNum type="arabicPeriod"/>
              <a:tabLst>
                <a:tab pos="128270" algn="l"/>
              </a:tabLst>
            </a:pPr>
            <a:r>
              <a:rPr dirty="0" sz="1000" spc="-1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Conclusion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59465" y="3215820"/>
            <a:ext cx="622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Web</a:t>
            </a:r>
            <a:r>
              <a:rPr dirty="0" spc="-45"/>
              <a:t> Scraping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2805430" cy="5080"/>
            </a:xfrm>
            <a:custGeom>
              <a:avLst/>
              <a:gdLst/>
              <a:ahLst/>
              <a:cxnLst/>
              <a:rect l="l" t="t" r="r" b="b"/>
              <a:pathLst>
                <a:path w="2805430" h="5079">
                  <a:moveTo>
                    <a:pt x="0" y="5060"/>
                  </a:moveTo>
                  <a:lnTo>
                    <a:pt x="0" y="0"/>
                  </a:lnTo>
                  <a:lnTo>
                    <a:pt x="2804872" y="0"/>
                  </a:lnTo>
                  <a:lnTo>
                    <a:pt x="28048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785870"/>
            <a:ext cx="3876675" cy="19869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26543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process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involved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Requests</a:t>
            </a:r>
            <a:r>
              <a:rPr dirty="0" sz="1000" spc="18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Beautiful</a:t>
            </a:r>
            <a:r>
              <a:rPr dirty="0" sz="1000" spc="17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22373A"/>
                </a:solidFill>
                <a:latin typeface="Calibri"/>
                <a:cs typeface="Calibri"/>
              </a:rPr>
              <a:t>Soup</a:t>
            </a:r>
            <a:r>
              <a:rPr dirty="0" sz="1000" spc="18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Python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 data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retrieval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automation.</a:t>
            </a:r>
            <a:endParaRPr sz="1000">
              <a:latin typeface="Calibri"/>
              <a:cs typeface="Calibri"/>
            </a:endParaRPr>
          </a:p>
          <a:p>
            <a:pPr marL="265430" marR="140335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265430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After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receiving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HTML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content,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we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parsed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it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using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Beautiful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Soup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extract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articles.</a:t>
            </a:r>
            <a:endParaRPr sz="1000">
              <a:latin typeface="Calibri"/>
              <a:cs typeface="Calibri"/>
            </a:endParaRPr>
          </a:p>
          <a:p>
            <a:pPr marL="265430" marR="8509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543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article’s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title,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authors,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URL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were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collected,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along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citations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through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parsing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json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file.</a:t>
            </a:r>
            <a:endParaRPr sz="1000">
              <a:latin typeface="Calibri"/>
              <a:cs typeface="Calibri"/>
            </a:endParaRPr>
          </a:p>
          <a:p>
            <a:pPr marL="265430" marR="634365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543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script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looped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over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multiple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accumulate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comprehensive</a:t>
            </a:r>
            <a:r>
              <a:rPr dirty="0" sz="1000" spc="2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  <a:p>
            <a:pPr marL="12700" marR="146685">
              <a:lnSpc>
                <a:spcPct val="114599"/>
              </a:lnSpc>
              <a:spcBef>
                <a:spcPts val="795"/>
              </a:spcBef>
            </a:pP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method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allowed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60" i="1">
                <a:solidFill>
                  <a:srgbClr val="22373A"/>
                </a:solidFill>
                <a:latin typeface="Calibri"/>
                <a:cs typeface="Calibri"/>
              </a:rPr>
              <a:t>us</a:t>
            </a:r>
            <a:r>
              <a:rPr dirty="0" sz="1000" spc="17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45" i="1">
                <a:solidFill>
                  <a:srgbClr val="22373A"/>
                </a:solidFill>
                <a:latin typeface="Calibri"/>
                <a:cs typeface="Calibri"/>
              </a:rPr>
              <a:t>quickly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aggregate</a:t>
            </a:r>
            <a:r>
              <a:rPr dirty="0" sz="1000" spc="17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structured</a:t>
            </a:r>
            <a:r>
              <a:rPr dirty="0" sz="1000" spc="17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academic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data,</a:t>
            </a:r>
            <a:r>
              <a:rPr dirty="0" sz="1000" spc="1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significantly</a:t>
            </a:r>
            <a:r>
              <a:rPr dirty="0" sz="1000" spc="16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accelerating</a:t>
            </a:r>
            <a:r>
              <a:rPr dirty="0" sz="1000" spc="1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6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research</a:t>
            </a:r>
            <a:r>
              <a:rPr dirty="0" sz="1000" spc="1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process.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4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Web</a:t>
            </a:r>
            <a:r>
              <a:rPr dirty="0" spc="-45"/>
              <a:t> Scraping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3005455" cy="5080"/>
            </a:xfrm>
            <a:custGeom>
              <a:avLst/>
              <a:gdLst/>
              <a:ahLst/>
              <a:cxnLst/>
              <a:rect l="l" t="t" r="r" b="b"/>
              <a:pathLst>
                <a:path w="3005455" h="5079">
                  <a:moveTo>
                    <a:pt x="0" y="5060"/>
                  </a:moveTo>
                  <a:lnTo>
                    <a:pt x="0" y="0"/>
                  </a:lnTo>
                  <a:lnTo>
                    <a:pt x="3005265" y="0"/>
                  </a:lnTo>
                  <a:lnTo>
                    <a:pt x="3005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087" y="451792"/>
            <a:ext cx="2491838" cy="248585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7294" y="3036281"/>
            <a:ext cx="386524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9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40">
                <a:solidFill>
                  <a:srgbClr val="22373A"/>
                </a:solidFill>
                <a:latin typeface="Lucida Sans Unicode"/>
                <a:cs typeface="Lucida Sans Unicode"/>
              </a:rPr>
              <a:t>1:</a:t>
            </a:r>
            <a:r>
              <a:rPr dirty="0" sz="900" spc="229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Google</a:t>
            </a:r>
            <a:r>
              <a:rPr dirty="0" sz="9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Scholar</a:t>
            </a:r>
            <a:r>
              <a:rPr dirty="0" sz="9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with</a:t>
            </a:r>
            <a:r>
              <a:rPr dirty="0" sz="9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developer</a:t>
            </a:r>
            <a:r>
              <a:rPr dirty="0" sz="9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tools</a:t>
            </a:r>
            <a:r>
              <a:rPr dirty="0" sz="9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highlighting</a:t>
            </a:r>
            <a:r>
              <a:rPr dirty="0" sz="9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9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structure</a:t>
            </a:r>
            <a:r>
              <a:rPr dirty="0" sz="9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9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900" spc="5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search</a:t>
            </a:r>
            <a:r>
              <a:rPr dirty="0" sz="900" spc="2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results</a:t>
            </a:r>
            <a:r>
              <a:rPr dirty="0" sz="900" spc="2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page.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16336" y="3214855"/>
            <a:ext cx="1054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2373A"/>
                </a:solidFill>
                <a:latin typeface="Calibri"/>
                <a:cs typeface="Calibri"/>
              </a:rPr>
              <a:t>15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896" y="63726"/>
            <a:ext cx="209168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F9F9F9"/>
                </a:solidFill>
                <a:latin typeface="Lucida Sans Unicode"/>
                <a:cs typeface="Lucida Sans Unicode"/>
              </a:rPr>
              <a:t>Graph</a:t>
            </a:r>
            <a:r>
              <a:rPr dirty="0" sz="1200" spc="-25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5">
                <a:solidFill>
                  <a:srgbClr val="F9F9F9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1200" spc="-2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F9F9F9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2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5">
                <a:solidFill>
                  <a:srgbClr val="F9F9F9"/>
                </a:solidFill>
                <a:latin typeface="Lucida Sans Unicode"/>
                <a:cs typeface="Lucida Sans Unicode"/>
              </a:rPr>
              <a:t>Dataset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1847"/>
              <a:ext cx="3206115" cy="5080"/>
            </a:xfrm>
            <a:custGeom>
              <a:avLst/>
              <a:gdLst/>
              <a:ahLst/>
              <a:cxnLst/>
              <a:rect l="l" t="t" r="r" b="b"/>
              <a:pathLst>
                <a:path w="3206115" h="5079">
                  <a:moveTo>
                    <a:pt x="0" y="5060"/>
                  </a:moveTo>
                  <a:lnTo>
                    <a:pt x="0" y="0"/>
                  </a:lnTo>
                  <a:lnTo>
                    <a:pt x="3205588" y="0"/>
                  </a:lnTo>
                  <a:lnTo>
                    <a:pt x="32055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515" y="451794"/>
            <a:ext cx="2500971" cy="248504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54468" y="3073433"/>
            <a:ext cx="2699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5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10">
                <a:solidFill>
                  <a:srgbClr val="22373A"/>
                </a:solidFill>
                <a:latin typeface="Lucida Sans Unicode"/>
                <a:cs typeface="Lucida Sans Unicode"/>
              </a:rPr>
              <a:t>2:</a:t>
            </a:r>
            <a:r>
              <a:rPr dirty="0" sz="900" spc="17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Visualization</a:t>
            </a:r>
            <a:r>
              <a:rPr dirty="0" sz="9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9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9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dataset</a:t>
            </a:r>
            <a:r>
              <a:rPr dirty="0" sz="9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with</a:t>
            </a:r>
            <a:r>
              <a:rPr dirty="0" sz="9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500</a:t>
            </a:r>
            <a:r>
              <a:rPr dirty="0" sz="9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nodes.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PageRank</a:t>
            </a:r>
            <a:r>
              <a:rPr dirty="0" spc="-25"/>
              <a:t> </a:t>
            </a:r>
            <a:r>
              <a:rPr dirty="0" spc="-60"/>
              <a:t>Comparison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3406140" cy="5080"/>
            </a:xfrm>
            <a:custGeom>
              <a:avLst/>
              <a:gdLst/>
              <a:ahLst/>
              <a:cxnLst/>
              <a:rect l="l" t="t" r="r" b="b"/>
              <a:pathLst>
                <a:path w="3406140" h="5079">
                  <a:moveTo>
                    <a:pt x="0" y="5060"/>
                  </a:moveTo>
                  <a:lnTo>
                    <a:pt x="0" y="0"/>
                  </a:lnTo>
                  <a:lnTo>
                    <a:pt x="3405982" y="0"/>
                  </a:lnTo>
                  <a:lnTo>
                    <a:pt x="34059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894" y="540757"/>
            <a:ext cx="1424228" cy="118089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0773" y="1858246"/>
            <a:ext cx="3591560" cy="1192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114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10">
                <a:solidFill>
                  <a:srgbClr val="22373A"/>
                </a:solidFill>
                <a:latin typeface="Lucida Sans Unicode"/>
                <a:cs typeface="Lucida Sans Unicode"/>
              </a:rPr>
              <a:t>3:</a:t>
            </a:r>
            <a:r>
              <a:rPr dirty="0" sz="900" spc="254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Comparison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simple</a:t>
            </a:r>
            <a:r>
              <a:rPr dirty="0" sz="9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personalized</a:t>
            </a:r>
            <a:r>
              <a:rPr dirty="0" sz="9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scores.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Calibri"/>
              <a:cs typeface="Calibri"/>
            </a:endParaRPr>
          </a:p>
          <a:p>
            <a:pPr marL="111760" marR="422275" indent="-99695">
              <a:lnSpc>
                <a:spcPct val="114599"/>
              </a:lnSpc>
              <a:buFont typeface="Calibri"/>
              <a:buChar char="•"/>
              <a:tabLst>
                <a:tab pos="111760" algn="l"/>
              </a:tabLst>
            </a:pPr>
            <a:r>
              <a:rPr dirty="0" sz="1000" spc="-45">
                <a:solidFill>
                  <a:srgbClr val="22373A"/>
                </a:solidFill>
                <a:latin typeface="Lucida Sans Unicode"/>
                <a:cs typeface="Lucida Sans Unicode"/>
              </a:rPr>
              <a:t>simple_pagerank</a:t>
            </a:r>
            <a:r>
              <a:rPr dirty="0" sz="1000" spc="-45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dirty="0" sz="1000" spc="3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Scores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from</a:t>
            </a:r>
            <a:r>
              <a:rPr dirty="0" sz="1000" spc="1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standard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PageRank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algorithm,</a:t>
            </a:r>
            <a:r>
              <a:rPr dirty="0" sz="1000" spc="25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based</a:t>
            </a:r>
            <a:r>
              <a:rPr dirty="0" sz="1000" spc="2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solely</a:t>
            </a:r>
            <a:r>
              <a:rPr dirty="0" sz="1000" spc="2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000" spc="25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network</a:t>
            </a:r>
            <a:r>
              <a:rPr dirty="0" sz="1000" spc="2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structure.</a:t>
            </a:r>
            <a:endParaRPr sz="1000">
              <a:latin typeface="Calibri"/>
              <a:cs typeface="Calibri"/>
            </a:endParaRPr>
          </a:p>
          <a:p>
            <a:pPr marL="111760" marR="5080" indent="-99695">
              <a:lnSpc>
                <a:spcPct val="114599"/>
              </a:lnSpc>
              <a:spcBef>
                <a:spcPts val="295"/>
              </a:spcBef>
              <a:buFont typeface="Calibri"/>
              <a:buChar char="•"/>
              <a:tabLst>
                <a:tab pos="111760" algn="l"/>
              </a:tabLst>
            </a:pPr>
            <a:r>
              <a:rPr dirty="0" sz="1000" spc="-45">
                <a:solidFill>
                  <a:srgbClr val="22373A"/>
                </a:solidFill>
                <a:latin typeface="Lucida Sans Unicode"/>
                <a:cs typeface="Lucida Sans Unicode"/>
              </a:rPr>
              <a:t>personalized_pagerank</a:t>
            </a:r>
            <a:r>
              <a:rPr dirty="0" sz="1000" spc="-45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dirty="0" sz="1000" spc="3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Scores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adjusted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personalization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vector,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which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introduces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bias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towards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certain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nodes.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PageRank</a:t>
            </a:r>
            <a:r>
              <a:rPr dirty="0" spc="-25"/>
              <a:t> </a:t>
            </a:r>
            <a:r>
              <a:rPr dirty="0" spc="-60"/>
              <a:t>Comparison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3606800" cy="5080"/>
            </a:xfrm>
            <a:custGeom>
              <a:avLst/>
              <a:gdLst/>
              <a:ahLst/>
              <a:cxnLst/>
              <a:rect l="l" t="t" r="r" b="b"/>
              <a:pathLst>
                <a:path w="3606800" h="5079">
                  <a:moveTo>
                    <a:pt x="0" y="5060"/>
                  </a:moveTo>
                  <a:lnTo>
                    <a:pt x="0" y="0"/>
                  </a:lnTo>
                  <a:lnTo>
                    <a:pt x="3606304" y="0"/>
                  </a:lnTo>
                  <a:lnTo>
                    <a:pt x="36063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160" y="451796"/>
            <a:ext cx="1423673" cy="11804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02551" y="1768825"/>
            <a:ext cx="34036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11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80">
                <a:solidFill>
                  <a:srgbClr val="22373A"/>
                </a:solidFill>
                <a:latin typeface="Lucida Sans Unicode"/>
                <a:cs typeface="Lucida Sans Unicode"/>
              </a:rPr>
              <a:t>4:</a:t>
            </a:r>
            <a:r>
              <a:rPr dirty="0" sz="900" spc="25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Comparison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simple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9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personalized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9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scores.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7294" y="2133224"/>
            <a:ext cx="3804920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Key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Observations:</a:t>
            </a:r>
            <a:endParaRPr sz="1000">
              <a:latin typeface="Lucida Sans Unicode"/>
              <a:cs typeface="Lucida Sans Unicode"/>
            </a:endParaRPr>
          </a:p>
          <a:p>
            <a:pPr marL="265430" marR="67945" indent="-99695">
              <a:lnSpc>
                <a:spcPct val="114599"/>
              </a:lnSpc>
              <a:spcBef>
                <a:spcPts val="545"/>
              </a:spcBef>
              <a:buChar char="•"/>
              <a:tabLst>
                <a:tab pos="26543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Variability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between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simple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personalized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scores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indicates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influence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personalization.</a:t>
            </a:r>
            <a:endParaRPr sz="1000">
              <a:latin typeface="Calibri"/>
              <a:cs typeface="Calibri"/>
            </a:endParaRPr>
          </a:p>
          <a:p>
            <a:pPr marL="265430" marR="5080" indent="-99695">
              <a:lnSpc>
                <a:spcPct val="114599"/>
              </a:lnSpc>
              <a:buChar char="•"/>
              <a:tabLst>
                <a:tab pos="26543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with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higher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personalized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scores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were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likely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prioritized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 the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personalization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vector.</a:t>
            </a:r>
            <a:endParaRPr sz="1000">
              <a:latin typeface="Calibri"/>
              <a:cs typeface="Calibri"/>
            </a:endParaRPr>
          </a:p>
          <a:p>
            <a:pPr marL="265430" marR="313055" indent="-99695">
              <a:lnSpc>
                <a:spcPct val="114599"/>
              </a:lnSpc>
              <a:buChar char="•"/>
              <a:tabLst>
                <a:tab pos="265430" algn="l"/>
              </a:tabLst>
            </a:pP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analysis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reveals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impact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personalization</a:t>
            </a:r>
            <a:r>
              <a:rPr dirty="0" sz="10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 authority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legal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citation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network.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11814" y="3214855"/>
            <a:ext cx="1098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2373A"/>
                </a:solidFill>
                <a:latin typeface="Calibri"/>
                <a:cs typeface="Calibri"/>
              </a:rPr>
              <a:t>18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PageRank</a:t>
            </a:r>
            <a:r>
              <a:rPr dirty="0" spc="-35"/>
              <a:t> </a:t>
            </a:r>
            <a:r>
              <a:rPr dirty="0" spc="-90"/>
              <a:t>Log</a:t>
            </a:r>
            <a:r>
              <a:rPr dirty="0" spc="-35"/>
              <a:t> </a:t>
            </a:r>
            <a:r>
              <a:rPr dirty="0" spc="-45"/>
              <a:t>Distributions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3806825" cy="5080"/>
            </a:xfrm>
            <a:custGeom>
              <a:avLst/>
              <a:gdLst/>
              <a:ahLst/>
              <a:cxnLst/>
              <a:rect l="l" t="t" r="r" b="b"/>
              <a:pathLst>
                <a:path w="3806825" h="5079">
                  <a:moveTo>
                    <a:pt x="0" y="5060"/>
                  </a:moveTo>
                  <a:lnTo>
                    <a:pt x="0" y="0"/>
                  </a:lnTo>
                  <a:lnTo>
                    <a:pt x="3806627" y="0"/>
                  </a:lnTo>
                  <a:lnTo>
                    <a:pt x="38066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54610"/>
            <a:ext cx="1866228" cy="11953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7294" y="1748615"/>
            <a:ext cx="165544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0">
                <a:solidFill>
                  <a:srgbClr val="22373A"/>
                </a:solidFill>
                <a:latin typeface="Lucida Sans Unicode"/>
                <a:cs typeface="Lucida Sans Unicode"/>
              </a:rPr>
              <a:t>5:</a:t>
            </a:r>
            <a:r>
              <a:rPr dirty="0" sz="900" spc="18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Personalized</a:t>
            </a:r>
            <a:r>
              <a:rPr dirty="0" sz="9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900" spc="5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Distribution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1783" y="451805"/>
            <a:ext cx="1866228" cy="120097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369083" y="1751422"/>
            <a:ext cx="136207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900" spc="-55">
                <a:solidFill>
                  <a:srgbClr val="22373A"/>
                </a:solidFill>
                <a:latin typeface="Lucida Sans Unicode"/>
                <a:cs typeface="Lucida Sans Unicode"/>
              </a:rPr>
              <a:t>Figure</a:t>
            </a:r>
            <a:r>
              <a:rPr dirty="0" sz="900" spc="1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80">
                <a:solidFill>
                  <a:srgbClr val="22373A"/>
                </a:solidFill>
                <a:latin typeface="Lucida Sans Unicode"/>
                <a:cs typeface="Lucida Sans Unicode"/>
              </a:rPr>
              <a:t>6:</a:t>
            </a:r>
            <a:r>
              <a:rPr dirty="0" sz="900" spc="12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Simple</a:t>
            </a:r>
            <a:r>
              <a:rPr dirty="0" sz="9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900" spc="5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Distribution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0773" y="2217413"/>
            <a:ext cx="366649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EB811B"/>
                </a:solidFill>
                <a:latin typeface="Calibri"/>
                <a:cs typeface="Calibri"/>
              </a:rPr>
              <a:t>Simple</a:t>
            </a:r>
            <a:r>
              <a:rPr dirty="0" sz="1000" spc="15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EB811B"/>
                </a:solidFill>
                <a:latin typeface="Calibri"/>
                <a:cs typeface="Calibri"/>
              </a:rPr>
              <a:t>PageRank</a:t>
            </a:r>
            <a:r>
              <a:rPr dirty="0" sz="1000" spc="145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shows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concentration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around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specific</a:t>
            </a:r>
            <a:r>
              <a:rPr dirty="0" sz="10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score</a:t>
            </a:r>
            <a:r>
              <a:rPr dirty="0" sz="1000" spc="2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range.</a:t>
            </a:r>
            <a:endParaRPr sz="1000">
              <a:latin typeface="Calibri"/>
              <a:cs typeface="Calibri"/>
            </a:endParaRPr>
          </a:p>
          <a:p>
            <a:pPr marL="111760" marR="175260" indent="-99695">
              <a:lnSpc>
                <a:spcPct val="114599"/>
              </a:lnSpc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EB811B"/>
                </a:solidFill>
                <a:latin typeface="Calibri"/>
                <a:cs typeface="Calibri"/>
              </a:rPr>
              <a:t>Personalized</a:t>
            </a:r>
            <a:r>
              <a:rPr dirty="0" sz="1000" spc="125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EB811B"/>
                </a:solidFill>
                <a:latin typeface="Calibri"/>
                <a:cs typeface="Calibri"/>
              </a:rPr>
              <a:t>PageRank</a:t>
            </a:r>
            <a:r>
              <a:rPr dirty="0" sz="1000" spc="125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more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uniform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distribution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across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different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scores,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although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there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still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peak</a:t>
            </a:r>
            <a:endParaRPr sz="1000">
              <a:latin typeface="Calibri"/>
              <a:cs typeface="Calibri"/>
            </a:endParaRPr>
          </a:p>
          <a:p>
            <a:pPr marL="111760" marR="146050" indent="-99695">
              <a:lnSpc>
                <a:spcPct val="114599"/>
              </a:lnSpc>
              <a:buChar char="•"/>
              <a:tabLst>
                <a:tab pos="111760" algn="l"/>
              </a:tabLst>
            </a:pP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suggests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personalization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Calibri"/>
                <a:cs typeface="Calibri"/>
              </a:rPr>
              <a:t>introduces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bias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towards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certain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nodes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within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graph.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13580" y="3214143"/>
            <a:ext cx="1079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2373A"/>
                </a:solidFill>
                <a:latin typeface="Calibri"/>
                <a:cs typeface="Calibri"/>
              </a:rPr>
              <a:t>19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25674"/>
            <a:ext cx="1783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Future</a:t>
            </a:r>
            <a:r>
              <a:rPr dirty="0" sz="1400" spc="-1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Improvements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1397"/>
            <a:ext cx="2783840" cy="5080"/>
            <a:chOff x="912215" y="1781397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1397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1397"/>
              <a:ext cx="2299970" cy="5080"/>
            </a:xfrm>
            <a:custGeom>
              <a:avLst/>
              <a:gdLst/>
              <a:ahLst/>
              <a:cxnLst/>
              <a:rect l="l" t="t" r="r" b="b"/>
              <a:pathLst>
                <a:path w="2299970" h="5080">
                  <a:moveTo>
                    <a:pt x="0" y="5060"/>
                  </a:moveTo>
                  <a:lnTo>
                    <a:pt x="0" y="0"/>
                  </a:lnTo>
                  <a:lnTo>
                    <a:pt x="2299475" y="0"/>
                  </a:lnTo>
                  <a:lnTo>
                    <a:pt x="22994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Future</a:t>
            </a:r>
            <a:r>
              <a:rPr dirty="0" spc="-35"/>
              <a:t> </a:t>
            </a:r>
            <a:r>
              <a:rPr dirty="0" spc="-45"/>
              <a:t>Improvements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007485" cy="5080"/>
            </a:xfrm>
            <a:custGeom>
              <a:avLst/>
              <a:gdLst/>
              <a:ahLst/>
              <a:cxnLst/>
              <a:rect l="l" t="t" r="r" b="b"/>
              <a:pathLst>
                <a:path w="4007485" h="5079">
                  <a:moveTo>
                    <a:pt x="0" y="5060"/>
                  </a:moveTo>
                  <a:lnTo>
                    <a:pt x="0" y="0"/>
                  </a:lnTo>
                  <a:lnTo>
                    <a:pt x="4007021" y="0"/>
                  </a:lnTo>
                  <a:lnTo>
                    <a:pt x="4007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5734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575"/>
              </a:spcBef>
              <a:buChar char="•"/>
              <a:tabLst>
                <a:tab pos="111760" algn="l"/>
              </a:tabLst>
            </a:pPr>
            <a:r>
              <a:rPr dirty="0" spc="10">
                <a:solidFill>
                  <a:srgbClr val="22373A"/>
                </a:solidFill>
              </a:rPr>
              <a:t>Expanding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the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dataset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to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over</a:t>
            </a:r>
            <a:r>
              <a:rPr dirty="0" spc="160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4.6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million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-10">
                <a:solidFill>
                  <a:srgbClr val="22373A"/>
                </a:solidFill>
              </a:rPr>
              <a:t>cases.</a:t>
            </a:r>
          </a:p>
          <a:p>
            <a:pPr marL="111760" indent="-99060">
              <a:lnSpc>
                <a:spcPct val="100000"/>
              </a:lnSpc>
              <a:spcBef>
                <a:spcPts val="470"/>
              </a:spcBef>
              <a:buChar char="•"/>
              <a:tabLst>
                <a:tab pos="111760" algn="l"/>
              </a:tabLst>
            </a:pPr>
            <a:r>
              <a:rPr dirty="0" spc="10">
                <a:solidFill>
                  <a:srgbClr val="22373A"/>
                </a:solidFill>
              </a:rPr>
              <a:t>Weighting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the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data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using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relevance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of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each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citation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to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10">
                <a:solidFill>
                  <a:srgbClr val="22373A"/>
                </a:solidFill>
              </a:rPr>
              <a:t>the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-10">
                <a:solidFill>
                  <a:srgbClr val="22373A"/>
                </a:solidFill>
              </a:rPr>
              <a:t>case.</a:t>
            </a:r>
          </a:p>
          <a:p>
            <a:pPr marL="111760" marR="35052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11760" algn="l"/>
              </a:tabLst>
            </a:pPr>
            <a:r>
              <a:rPr dirty="0" spc="20">
                <a:solidFill>
                  <a:srgbClr val="22373A"/>
                </a:solidFill>
              </a:rPr>
              <a:t>Refining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20">
                <a:solidFill>
                  <a:srgbClr val="22373A"/>
                </a:solidFill>
              </a:rPr>
              <a:t>geographical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20">
                <a:solidFill>
                  <a:srgbClr val="22373A"/>
                </a:solidFill>
              </a:rPr>
              <a:t>weighting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50">
                <a:solidFill>
                  <a:srgbClr val="22373A"/>
                </a:solidFill>
              </a:rPr>
              <a:t>and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20">
                <a:solidFill>
                  <a:srgbClr val="22373A"/>
                </a:solidFill>
              </a:rPr>
              <a:t>incorporating</a:t>
            </a:r>
            <a:r>
              <a:rPr dirty="0" spc="155">
                <a:solidFill>
                  <a:srgbClr val="22373A"/>
                </a:solidFill>
              </a:rPr>
              <a:t> </a:t>
            </a:r>
            <a:r>
              <a:rPr dirty="0" spc="-10">
                <a:solidFill>
                  <a:srgbClr val="22373A"/>
                </a:solidFill>
              </a:rPr>
              <a:t>expert </a:t>
            </a:r>
            <a:r>
              <a:rPr dirty="0" spc="30">
                <a:solidFill>
                  <a:srgbClr val="22373A"/>
                </a:solidFill>
              </a:rPr>
              <a:t>assessments</a:t>
            </a:r>
            <a:r>
              <a:rPr dirty="0" spc="160">
                <a:solidFill>
                  <a:srgbClr val="22373A"/>
                </a:solidFill>
              </a:rPr>
              <a:t> </a:t>
            </a:r>
            <a:r>
              <a:rPr dirty="0" spc="30">
                <a:solidFill>
                  <a:srgbClr val="22373A"/>
                </a:solidFill>
              </a:rPr>
              <a:t>in</a:t>
            </a:r>
            <a:r>
              <a:rPr dirty="0" spc="160">
                <a:solidFill>
                  <a:srgbClr val="22373A"/>
                </a:solidFill>
              </a:rPr>
              <a:t> </a:t>
            </a:r>
            <a:r>
              <a:rPr dirty="0" spc="-10">
                <a:solidFill>
                  <a:srgbClr val="22373A"/>
                </a:solidFill>
              </a:rPr>
              <a:t>rankings.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04905" y="3214855"/>
            <a:ext cx="11683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2373A"/>
                </a:solidFill>
                <a:latin typeface="Calibri"/>
                <a:cs typeface="Calibri"/>
              </a:rPr>
              <a:t>20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967"/>
            <a:ext cx="9290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Conclusion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9690"/>
            <a:ext cx="2783840" cy="5080"/>
            <a:chOff x="912215" y="1789690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969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9690"/>
              <a:ext cx="2420620" cy="5080"/>
            </a:xfrm>
            <a:custGeom>
              <a:avLst/>
              <a:gdLst/>
              <a:ahLst/>
              <a:cxnLst/>
              <a:rect l="l" t="t" r="r" b="b"/>
              <a:pathLst>
                <a:path w="2420620" h="5080">
                  <a:moveTo>
                    <a:pt x="0" y="5060"/>
                  </a:moveTo>
                  <a:lnTo>
                    <a:pt x="0" y="0"/>
                  </a:lnTo>
                  <a:lnTo>
                    <a:pt x="2420526" y="0"/>
                  </a:lnTo>
                  <a:lnTo>
                    <a:pt x="24205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896" y="63726"/>
            <a:ext cx="17240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solidFill>
                  <a:srgbClr val="F9F9F9"/>
                </a:solidFill>
                <a:latin typeface="Lucida Sans Unicode"/>
                <a:cs typeface="Lucida Sans Unicode"/>
              </a:rPr>
              <a:t>So</a:t>
            </a:r>
            <a:r>
              <a:rPr dirty="0" sz="12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F9F9F9"/>
                </a:solidFill>
                <a:latin typeface="Lucida Sans Unicode"/>
                <a:cs typeface="Lucida Sans Unicode"/>
              </a:rPr>
              <a:t>What</a:t>
            </a:r>
            <a:r>
              <a:rPr dirty="0" sz="12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F9F9F9"/>
                </a:solidFill>
                <a:latin typeface="Lucida Sans Unicode"/>
                <a:cs typeface="Lucida Sans Unicode"/>
              </a:rPr>
              <a:t>is</a:t>
            </a:r>
            <a:r>
              <a:rPr dirty="0" sz="12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F9F9F9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-45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F9F9F9"/>
                </a:solidFill>
                <a:latin typeface="Lucida Sans Unicode"/>
                <a:cs typeface="Lucida Sans Unicode"/>
              </a:rPr>
              <a:t>top </a:t>
            </a:r>
            <a:r>
              <a:rPr dirty="0" sz="1200" spc="-25">
                <a:solidFill>
                  <a:srgbClr val="F9F9F9"/>
                </a:solidFill>
                <a:latin typeface="Lucida Sans Unicode"/>
                <a:cs typeface="Lucida Sans Unicode"/>
              </a:rPr>
              <a:t>case?!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1837"/>
            <a:ext cx="4608195" cy="2961640"/>
            <a:chOff x="0" y="351837"/>
            <a:chExt cx="4608195" cy="2961640"/>
          </a:xfrm>
        </p:grpSpPr>
        <p:sp>
          <p:nvSpPr>
            <p:cNvPr id="5" name="object 5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1847"/>
              <a:ext cx="4207510" cy="5080"/>
            </a:xfrm>
            <a:custGeom>
              <a:avLst/>
              <a:gdLst/>
              <a:ahLst/>
              <a:cxnLst/>
              <a:rect l="l" t="t" r="r" b="b"/>
              <a:pathLst>
                <a:path w="4207510" h="5079">
                  <a:moveTo>
                    <a:pt x="0" y="5060"/>
                  </a:moveTo>
                  <a:lnTo>
                    <a:pt x="0" y="0"/>
                  </a:lnTo>
                  <a:lnTo>
                    <a:pt x="4207344" y="0"/>
                  </a:lnTo>
                  <a:lnTo>
                    <a:pt x="42073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1155"/>
              <a:ext cx="3888010" cy="291174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967"/>
            <a:ext cx="10509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Introduction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9690"/>
            <a:ext cx="2783840" cy="5080"/>
            <a:chOff x="912215" y="1789690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969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9690"/>
              <a:ext cx="121285" cy="5080"/>
            </a:xfrm>
            <a:custGeom>
              <a:avLst/>
              <a:gdLst/>
              <a:ahLst/>
              <a:cxnLst/>
              <a:rect l="l" t="t" r="r" b="b"/>
              <a:pathLst>
                <a:path w="121284" h="5080">
                  <a:moveTo>
                    <a:pt x="0" y="5060"/>
                  </a:moveTo>
                  <a:lnTo>
                    <a:pt x="0" y="0"/>
                  </a:lnTo>
                  <a:lnTo>
                    <a:pt x="121009" y="0"/>
                  </a:lnTo>
                  <a:lnTo>
                    <a:pt x="121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0751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So</a:t>
            </a:r>
            <a:r>
              <a:rPr dirty="0" spc="-50"/>
              <a:t> what </a:t>
            </a:r>
            <a:r>
              <a:rPr dirty="0" spc="-40"/>
              <a:t>is</a:t>
            </a:r>
            <a:r>
              <a:rPr dirty="0" spc="-50"/>
              <a:t> </a:t>
            </a:r>
            <a:r>
              <a:rPr dirty="0" spc="-40"/>
              <a:t>the</a:t>
            </a:r>
            <a:r>
              <a:rPr dirty="0" spc="-50"/>
              <a:t> top </a:t>
            </a:r>
            <a:r>
              <a:rPr dirty="0" spc="-25"/>
              <a:t>case?!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408170" cy="5080"/>
            </a:xfrm>
            <a:custGeom>
              <a:avLst/>
              <a:gdLst/>
              <a:ahLst/>
              <a:cxnLst/>
              <a:rect l="l" t="t" r="r" b="b"/>
              <a:pathLst>
                <a:path w="4408170" h="5079">
                  <a:moveTo>
                    <a:pt x="0" y="5060"/>
                  </a:moveTo>
                  <a:lnTo>
                    <a:pt x="0" y="0"/>
                  </a:lnTo>
                  <a:lnTo>
                    <a:pt x="4407737" y="0"/>
                  </a:lnTo>
                  <a:lnTo>
                    <a:pt x="44077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017581"/>
            <a:ext cx="3892550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2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his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case,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being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most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significant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our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dataset,</a:t>
            </a:r>
            <a:r>
              <a:rPr dirty="0" sz="10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revolves</a:t>
            </a:r>
            <a:r>
              <a:rPr dirty="0" sz="10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around</a:t>
            </a:r>
            <a:r>
              <a:rPr dirty="0" sz="1000" spc="5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negligence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claim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against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China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King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Restaurant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Sarah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Louis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Haskins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following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robbery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assault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restaurant’s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parking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lot.</a:t>
            </a:r>
            <a:r>
              <a:rPr dirty="0" sz="1000" spc="2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legal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question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centered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restaurant’s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duty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care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whether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they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provided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adequate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security.</a:t>
            </a:r>
            <a:endParaRPr sz="1000">
              <a:latin typeface="Calibri"/>
              <a:cs typeface="Calibri"/>
            </a:endParaRPr>
          </a:p>
          <a:p>
            <a:pPr marL="12700" marR="77470">
              <a:lnSpc>
                <a:spcPct val="114599"/>
              </a:lnSpc>
              <a:spcBef>
                <a:spcPts val="495"/>
              </a:spcBef>
            </a:pP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Note:</a:t>
            </a:r>
            <a:r>
              <a:rPr dirty="0" sz="1000" spc="229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case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key</a:t>
            </a:r>
            <a:r>
              <a:rPr dirty="0" sz="1000" spc="114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its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 i="1">
                <a:solidFill>
                  <a:srgbClr val="22373A"/>
                </a:solidFill>
                <a:latin typeface="Calibri"/>
                <a:cs typeface="Calibri"/>
              </a:rPr>
              <a:t>insights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into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14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proprietor’s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duty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care</a:t>
            </a:r>
            <a:r>
              <a:rPr dirty="0" sz="1000" spc="-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limits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liability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unforeseen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crimes,</a:t>
            </a:r>
            <a:r>
              <a:rPr dirty="0" sz="1000" spc="10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Calibri"/>
                <a:cs typeface="Calibri"/>
              </a:rPr>
              <a:t>influencing</a:t>
            </a:r>
            <a:r>
              <a:rPr dirty="0" sz="1000" spc="1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 evaluation</a:t>
            </a:r>
            <a:r>
              <a:rPr dirty="0" sz="1000" spc="18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18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Calibri"/>
                <a:cs typeface="Calibri"/>
              </a:rPr>
              <a:t>similar</a:t>
            </a:r>
            <a:r>
              <a:rPr dirty="0" sz="1000" spc="18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Calibri"/>
                <a:cs typeface="Calibri"/>
              </a:rPr>
              <a:t>cases.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Acknowledgements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222000"/>
            <a:ext cx="3913504" cy="103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0200">
              <a:lnSpc>
                <a:spcPct val="114599"/>
              </a:lnSpc>
              <a:spcBef>
                <a:spcPts val="100"/>
              </a:spcBef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would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like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express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my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deepest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gratitude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those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who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Calibri"/>
                <a:cs typeface="Calibri"/>
              </a:rPr>
              <a:t>have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helped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me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throughout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project: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My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mentor,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Arturo,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his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invaluable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guidance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support.</a:t>
            </a:r>
            <a:endParaRPr sz="1000">
              <a:latin typeface="Calibri"/>
              <a:cs typeface="Calibri"/>
            </a:endParaRPr>
          </a:p>
          <a:p>
            <a:pPr marL="265430" marR="508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543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faculty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staff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at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Northeastern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University</a:t>
            </a:r>
            <a:r>
              <a:rPr dirty="0" sz="10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providing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 necessary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resources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hosting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DRP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38274" y="1479890"/>
            <a:ext cx="9315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9F9F9"/>
                </a:solidFill>
                <a:latin typeface="Lucida Sans Unicode"/>
                <a:cs typeface="Lucida Sans Unicode"/>
              </a:rPr>
              <a:t>Questions?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Ref</a:t>
            </a:r>
            <a:r>
              <a:rPr dirty="0" spc="-25"/>
              <a:t>e</a:t>
            </a:r>
            <a:r>
              <a:rPr dirty="0" spc="-25"/>
              <a:t>rences</a:t>
            </a:r>
            <a:r>
              <a:rPr dirty="0" spc="80"/>
              <a:t> </a:t>
            </a:r>
            <a:r>
              <a:rPr dirty="0" spc="-50"/>
              <a:t>i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645"/>
              </a:spcBef>
              <a:buClr>
                <a:srgbClr val="22373A"/>
              </a:buClr>
              <a:buChar char="•"/>
              <a:tabLst>
                <a:tab pos="111760" algn="l"/>
              </a:tabLst>
            </a:pPr>
            <a:r>
              <a:rPr dirty="0">
                <a:hlinkClick r:id="rId2"/>
              </a:rPr>
              <a:t>Wikipedia:</a:t>
            </a:r>
            <a:r>
              <a:rPr dirty="0" spc="310">
                <a:hlinkClick r:id="rId2"/>
              </a:rPr>
              <a:t> </a:t>
            </a:r>
            <a:r>
              <a:rPr dirty="0" spc="-10">
                <a:hlinkClick r:id="rId2"/>
              </a:rPr>
              <a:t>PageRank</a:t>
            </a:r>
          </a:p>
          <a:p>
            <a:pPr marL="111760" indent="-99060">
              <a:lnSpc>
                <a:spcPct val="100000"/>
              </a:lnSpc>
              <a:spcBef>
                <a:spcPts val="540"/>
              </a:spcBef>
              <a:buClr>
                <a:srgbClr val="22373A"/>
              </a:buClr>
              <a:buChar char="•"/>
              <a:tabLst>
                <a:tab pos="111760" algn="l"/>
              </a:tabLst>
            </a:pPr>
            <a:r>
              <a:rPr dirty="0">
                <a:hlinkClick r:id="rId3"/>
              </a:rPr>
              <a:t>Tutorial</a:t>
            </a:r>
            <a:r>
              <a:rPr dirty="0" spc="229">
                <a:hlinkClick r:id="rId3"/>
              </a:rPr>
              <a:t> </a:t>
            </a:r>
            <a:r>
              <a:rPr dirty="0">
                <a:hlinkClick r:id="rId3"/>
              </a:rPr>
              <a:t>on</a:t>
            </a:r>
            <a:r>
              <a:rPr dirty="0" spc="229">
                <a:hlinkClick r:id="rId3"/>
              </a:rPr>
              <a:t> </a:t>
            </a:r>
            <a:r>
              <a:rPr dirty="0">
                <a:hlinkClick r:id="rId3"/>
              </a:rPr>
              <a:t>using</a:t>
            </a:r>
            <a:r>
              <a:rPr dirty="0" spc="235">
                <a:hlinkClick r:id="rId3"/>
              </a:rPr>
              <a:t> </a:t>
            </a:r>
            <a:r>
              <a:rPr dirty="0" spc="-10">
                <a:hlinkClick r:id="rId3"/>
              </a:rPr>
              <a:t>Pagerank</a:t>
            </a:r>
          </a:p>
          <a:p>
            <a:pPr marL="111760" marR="5080" indent="-99695">
              <a:lnSpc>
                <a:spcPct val="114599"/>
              </a:lnSpc>
              <a:spcBef>
                <a:spcPts val="370"/>
              </a:spcBef>
              <a:buClr>
                <a:srgbClr val="22373A"/>
              </a:buClr>
              <a:buChar char="•"/>
              <a:tabLst>
                <a:tab pos="111760" algn="l"/>
              </a:tabLst>
            </a:pPr>
            <a:r>
              <a:rPr dirty="0" spc="10">
                <a:hlinkClick r:id="rId4"/>
              </a:rPr>
              <a:t>Time-Aware</a:t>
            </a:r>
            <a:r>
              <a:rPr dirty="0" spc="165">
                <a:hlinkClick r:id="rId4"/>
              </a:rPr>
              <a:t> </a:t>
            </a:r>
            <a:r>
              <a:rPr dirty="0" spc="10">
                <a:hlinkClick r:id="rId4"/>
              </a:rPr>
              <a:t>Weighted</a:t>
            </a:r>
            <a:r>
              <a:rPr dirty="0" spc="170">
                <a:hlinkClick r:id="rId4"/>
              </a:rPr>
              <a:t> </a:t>
            </a:r>
            <a:r>
              <a:rPr dirty="0" spc="10">
                <a:hlinkClick r:id="rId4"/>
              </a:rPr>
              <a:t>PageRank</a:t>
            </a:r>
            <a:r>
              <a:rPr dirty="0" spc="170">
                <a:hlinkClick r:id="rId4"/>
              </a:rPr>
              <a:t> </a:t>
            </a:r>
            <a:r>
              <a:rPr dirty="0" spc="10">
                <a:hlinkClick r:id="rId4"/>
              </a:rPr>
              <a:t>for</a:t>
            </a:r>
            <a:r>
              <a:rPr dirty="0" spc="170">
                <a:hlinkClick r:id="rId4"/>
              </a:rPr>
              <a:t> </a:t>
            </a:r>
            <a:r>
              <a:rPr dirty="0" spc="10">
                <a:hlinkClick r:id="rId4"/>
              </a:rPr>
              <a:t>Paper</a:t>
            </a:r>
            <a:r>
              <a:rPr dirty="0" spc="165">
                <a:hlinkClick r:id="rId4"/>
              </a:rPr>
              <a:t> </a:t>
            </a:r>
            <a:r>
              <a:rPr dirty="0" spc="10">
                <a:hlinkClick r:id="rId4"/>
              </a:rPr>
              <a:t>Ranking</a:t>
            </a:r>
            <a:r>
              <a:rPr dirty="0" spc="170">
                <a:hlinkClick r:id="rId4"/>
              </a:rPr>
              <a:t> </a:t>
            </a:r>
            <a:r>
              <a:rPr dirty="0" spc="10">
                <a:hlinkClick r:id="rId4"/>
              </a:rPr>
              <a:t>in</a:t>
            </a:r>
            <a:r>
              <a:rPr dirty="0" spc="170">
                <a:hlinkClick r:id="rId4"/>
              </a:rPr>
              <a:t> </a:t>
            </a:r>
            <a:r>
              <a:rPr dirty="0" spc="-10">
                <a:hlinkClick r:id="rId4"/>
              </a:rPr>
              <a:t>Academic</a:t>
            </a:r>
            <a:r>
              <a:rPr dirty="0" spc="-10"/>
              <a:t> </a:t>
            </a:r>
            <a:r>
              <a:rPr dirty="0" spc="-10">
                <a:hlinkClick r:id="rId4"/>
              </a:rPr>
              <a:t>Graphs</a:t>
            </a:r>
          </a:p>
          <a:p>
            <a:pPr marL="111760" indent="-99060">
              <a:lnSpc>
                <a:spcPct val="100000"/>
              </a:lnSpc>
              <a:spcBef>
                <a:spcPts val="540"/>
              </a:spcBef>
              <a:buClr>
                <a:srgbClr val="22373A"/>
              </a:buClr>
              <a:buChar char="•"/>
              <a:tabLst>
                <a:tab pos="111760" algn="l"/>
              </a:tabLst>
            </a:pPr>
            <a:r>
              <a:rPr dirty="0" spc="20">
                <a:hlinkClick r:id="rId5"/>
              </a:rPr>
              <a:t>PageRank</a:t>
            </a:r>
            <a:r>
              <a:rPr dirty="0" spc="180">
                <a:hlinkClick r:id="rId5"/>
              </a:rPr>
              <a:t> </a:t>
            </a:r>
            <a:r>
              <a:rPr dirty="0" spc="20">
                <a:hlinkClick r:id="rId5"/>
              </a:rPr>
              <a:t>for</a:t>
            </a:r>
            <a:r>
              <a:rPr dirty="0" spc="180">
                <a:hlinkClick r:id="rId5"/>
              </a:rPr>
              <a:t> </a:t>
            </a:r>
            <a:r>
              <a:rPr dirty="0" spc="20">
                <a:hlinkClick r:id="rId5"/>
              </a:rPr>
              <a:t>bibliographic</a:t>
            </a:r>
            <a:r>
              <a:rPr dirty="0" spc="180">
                <a:hlinkClick r:id="rId5"/>
              </a:rPr>
              <a:t> </a:t>
            </a:r>
            <a:r>
              <a:rPr dirty="0" spc="-10">
                <a:hlinkClick r:id="rId5"/>
              </a:rPr>
              <a:t>networks</a:t>
            </a:r>
          </a:p>
          <a:p>
            <a:pPr marL="111760" indent="-99060">
              <a:lnSpc>
                <a:spcPct val="100000"/>
              </a:lnSpc>
              <a:spcBef>
                <a:spcPts val="545"/>
              </a:spcBef>
              <a:buClr>
                <a:srgbClr val="22373A"/>
              </a:buClr>
              <a:buChar char="•"/>
              <a:tabLst>
                <a:tab pos="111760" algn="l"/>
              </a:tabLst>
            </a:pPr>
            <a:r>
              <a:rPr dirty="0" spc="20">
                <a:hlinkClick r:id="rId6"/>
              </a:rPr>
              <a:t>Bibliometric</a:t>
            </a:r>
            <a:r>
              <a:rPr dirty="0" spc="165">
                <a:hlinkClick r:id="rId6"/>
              </a:rPr>
              <a:t> </a:t>
            </a:r>
            <a:r>
              <a:rPr dirty="0" spc="20">
                <a:hlinkClick r:id="rId6"/>
              </a:rPr>
              <a:t>Measures</a:t>
            </a:r>
            <a:r>
              <a:rPr dirty="0" spc="165">
                <a:hlinkClick r:id="rId6"/>
              </a:rPr>
              <a:t> </a:t>
            </a:r>
            <a:r>
              <a:rPr dirty="0" spc="20">
                <a:hlinkClick r:id="rId6"/>
              </a:rPr>
              <a:t>in</a:t>
            </a:r>
            <a:r>
              <a:rPr dirty="0" spc="165">
                <a:hlinkClick r:id="rId6"/>
              </a:rPr>
              <a:t> </a:t>
            </a:r>
            <a:r>
              <a:rPr dirty="0" spc="20">
                <a:hlinkClick r:id="rId6"/>
              </a:rPr>
              <a:t>Citation-Tracking</a:t>
            </a:r>
            <a:r>
              <a:rPr dirty="0" spc="165">
                <a:hlinkClick r:id="rId6"/>
              </a:rPr>
              <a:t> </a:t>
            </a:r>
            <a:r>
              <a:rPr dirty="0" spc="-10">
                <a:hlinkClick r:id="rId6"/>
              </a:rPr>
              <a:t>Databases</a:t>
            </a:r>
          </a:p>
          <a:p>
            <a:pPr marL="111760" indent="-99060">
              <a:lnSpc>
                <a:spcPct val="100000"/>
              </a:lnSpc>
              <a:spcBef>
                <a:spcPts val="545"/>
              </a:spcBef>
              <a:buChar char="•"/>
              <a:tabLst>
                <a:tab pos="111760" algn="l"/>
              </a:tabLst>
            </a:pPr>
            <a:r>
              <a:rPr dirty="0">
                <a:solidFill>
                  <a:srgbClr val="22373A"/>
                </a:solidFill>
              </a:rPr>
              <a:t>Check</a:t>
            </a:r>
            <a:r>
              <a:rPr dirty="0" spc="175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</a:rPr>
              <a:t>out</a:t>
            </a:r>
            <a:r>
              <a:rPr dirty="0" spc="180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</a:rPr>
              <a:t>the</a:t>
            </a:r>
            <a:r>
              <a:rPr dirty="0" spc="180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</a:rPr>
              <a:t>code</a:t>
            </a:r>
            <a:r>
              <a:rPr dirty="0" spc="180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</a:rPr>
              <a:t>on</a:t>
            </a:r>
            <a:r>
              <a:rPr dirty="0" spc="180">
                <a:solidFill>
                  <a:srgbClr val="22373A"/>
                </a:solidFill>
              </a:rPr>
              <a:t> </a:t>
            </a:r>
            <a:r>
              <a:rPr dirty="0">
                <a:hlinkClick r:id="rId7"/>
              </a:rPr>
              <a:t>github</a:t>
            </a:r>
            <a:r>
              <a:rPr dirty="0" spc="180"/>
              <a:t> </a:t>
            </a:r>
            <a:r>
              <a:rPr dirty="0" spc="-50">
                <a:solidFill>
                  <a:srgbClr val="22373A"/>
                </a:solidFill>
              </a:rPr>
              <a:t>!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46833" y="1518600"/>
            <a:ext cx="9144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F9F9F9"/>
                </a:solidFill>
                <a:latin typeface="Lucida Sans Unicode"/>
                <a:cs typeface="Lucida Sans Unicode"/>
              </a:rPr>
              <a:t>Thank</a:t>
            </a:r>
            <a:r>
              <a:rPr dirty="0" sz="1400" spc="-3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70">
                <a:solidFill>
                  <a:srgbClr val="F9F9F9"/>
                </a:solidFill>
                <a:latin typeface="Lucida Sans Unicode"/>
                <a:cs typeface="Lucida Sans Unicode"/>
              </a:rPr>
              <a:t>You!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Introduction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401320" cy="5080"/>
            </a:xfrm>
            <a:custGeom>
              <a:avLst/>
              <a:gdLst/>
              <a:ahLst/>
              <a:cxnLst/>
              <a:rect l="l" t="t" r="r" b="b"/>
              <a:pathLst>
                <a:path w="401320" h="5079">
                  <a:moveTo>
                    <a:pt x="0" y="5060"/>
                  </a:moveTo>
                  <a:lnTo>
                    <a:pt x="0" y="0"/>
                  </a:lnTo>
                  <a:lnTo>
                    <a:pt x="400715" y="0"/>
                  </a:lnTo>
                  <a:lnTo>
                    <a:pt x="4007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485678"/>
            <a:ext cx="3913504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research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presents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novel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approach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ranking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court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cases</a:t>
            </a:r>
            <a:r>
              <a:rPr dirty="0" sz="10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using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time-aware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bibliographic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PageRank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algorithm,</a:t>
            </a:r>
            <a:r>
              <a:rPr dirty="0" sz="10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adapting</a:t>
            </a:r>
            <a:r>
              <a:rPr dirty="0" sz="10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Google’s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famous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algorithm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consider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factors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unique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legal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documents.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Motivation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601345" cy="5080"/>
            </a:xfrm>
            <a:custGeom>
              <a:avLst/>
              <a:gdLst/>
              <a:ahLst/>
              <a:cxnLst/>
              <a:rect l="l" t="t" r="r" b="b"/>
              <a:pathLst>
                <a:path w="601345" h="5079">
                  <a:moveTo>
                    <a:pt x="0" y="5060"/>
                  </a:moveTo>
                  <a:lnTo>
                    <a:pt x="0" y="0"/>
                  </a:lnTo>
                  <a:lnTo>
                    <a:pt x="601038" y="0"/>
                  </a:lnTo>
                  <a:lnTo>
                    <a:pt x="601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0773" y="1197604"/>
            <a:ext cx="3634104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259715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Traditional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bibliographic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measures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do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dirty="0" sz="1000" spc="1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account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 temporal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aspect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court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cases.</a:t>
            </a:r>
            <a:endParaRPr sz="1000">
              <a:latin typeface="Calibri"/>
              <a:cs typeface="Calibri"/>
            </a:endParaRPr>
          </a:p>
          <a:p>
            <a:pPr marL="111760" marR="5080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need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dynamic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ranking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system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dirty="0" sz="1000" spc="1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reflects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evolving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nature</a:t>
            </a:r>
            <a:r>
              <a:rPr dirty="0" sz="1000" spc="20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legal</a:t>
            </a:r>
            <a:r>
              <a:rPr dirty="0" sz="1000" spc="2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precedents.</a:t>
            </a:r>
            <a:endParaRPr sz="1000">
              <a:latin typeface="Calibri"/>
              <a:cs typeface="Calibri"/>
            </a:endParaRPr>
          </a:p>
          <a:p>
            <a:pPr marL="111760" marR="9779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1176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Enhance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legal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research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efficiency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providing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more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relevant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search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reference</a:t>
            </a:r>
            <a:r>
              <a:rPr dirty="0" sz="1000" spc="2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tools.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967"/>
            <a:ext cx="16764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PageRank</a:t>
            </a:r>
            <a:r>
              <a:rPr dirty="0" sz="1400" spc="-6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4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Algorithm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9690"/>
            <a:ext cx="2783840" cy="5080"/>
            <a:chOff x="912215" y="1789690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969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9690"/>
              <a:ext cx="363220" cy="5080"/>
            </a:xfrm>
            <a:custGeom>
              <a:avLst/>
              <a:gdLst/>
              <a:ahLst/>
              <a:cxnLst/>
              <a:rect l="l" t="t" r="r" b="b"/>
              <a:pathLst>
                <a:path w="363219" h="5080">
                  <a:moveTo>
                    <a:pt x="0" y="5060"/>
                  </a:moveTo>
                  <a:lnTo>
                    <a:pt x="0" y="0"/>
                  </a:lnTo>
                  <a:lnTo>
                    <a:pt x="363070" y="0"/>
                  </a:lnTo>
                  <a:lnTo>
                    <a:pt x="363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Google’s</a:t>
            </a:r>
            <a:r>
              <a:rPr dirty="0" spc="-25"/>
              <a:t> </a:t>
            </a:r>
            <a:r>
              <a:rPr dirty="0" spc="-55"/>
              <a:t>PageRank</a:t>
            </a:r>
            <a:r>
              <a:rPr dirty="0" spc="-20"/>
              <a:t> </a:t>
            </a:r>
            <a:r>
              <a:rPr dirty="0" spc="-55"/>
              <a:t>Algorithm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802005" cy="5080"/>
            </a:xfrm>
            <a:custGeom>
              <a:avLst/>
              <a:gdLst/>
              <a:ahLst/>
              <a:cxnLst/>
              <a:rect l="l" t="t" r="r" b="b"/>
              <a:pathLst>
                <a:path w="802005" h="5079">
                  <a:moveTo>
                    <a:pt x="0" y="5060"/>
                  </a:moveTo>
                  <a:lnTo>
                    <a:pt x="0" y="0"/>
                  </a:lnTo>
                  <a:lnTo>
                    <a:pt x="801432" y="0"/>
                  </a:lnTo>
                  <a:lnTo>
                    <a:pt x="8014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0773" y="990759"/>
            <a:ext cx="3548379" cy="8382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575"/>
              </a:spcBef>
              <a:buChar char="•"/>
              <a:tabLst>
                <a:tab pos="111760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Developed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by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Larry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Sergey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Brin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dirty="0" sz="10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1996.</a:t>
            </a:r>
            <a:endParaRPr sz="100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470"/>
              </a:spcBef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Ranks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web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based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dirty="0" sz="10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</a:t>
            </a:r>
            <a:r>
              <a:rPr dirty="0" sz="1000" spc="2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structures.</a:t>
            </a:r>
            <a:endParaRPr sz="1000">
              <a:latin typeface="Calibri"/>
              <a:cs typeface="Calibri"/>
            </a:endParaRPr>
          </a:p>
          <a:p>
            <a:pPr marL="111760" marR="508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11760" algn="l"/>
              </a:tabLst>
            </a:pP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Iteratively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transfers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rank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through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links,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alibri"/>
                <a:cs typeface="Calibri"/>
              </a:rPr>
              <a:t>simulating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”random surfer”.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905710"/>
            <a:ext cx="3520446" cy="41148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47294" y="2352565"/>
            <a:ext cx="1713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where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damping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factor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50169" y="3215820"/>
            <a:ext cx="717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2373A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1236"/>
            <a:ext cx="12293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Small</a:t>
            </a:r>
            <a:r>
              <a:rPr dirty="0" sz="1400" spc="-7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Lucida Sans Unicode"/>
                <a:cs typeface="Lucida Sans Unicode"/>
                <a:hlinkClick r:id="rId2" action="ppaction://hlinksldjump"/>
              </a:rPr>
              <a:t>Example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86959"/>
            <a:ext cx="2783840" cy="5080"/>
            <a:chOff x="912215" y="1786959"/>
            <a:chExt cx="278384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86959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86959"/>
              <a:ext cx="484505" cy="5080"/>
            </a:xfrm>
            <a:custGeom>
              <a:avLst/>
              <a:gdLst/>
              <a:ahLst/>
              <a:cxnLst/>
              <a:rect l="l" t="t" r="r" b="b"/>
              <a:pathLst>
                <a:path w="484505" h="5080">
                  <a:moveTo>
                    <a:pt x="0" y="5060"/>
                  </a:moveTo>
                  <a:lnTo>
                    <a:pt x="0" y="0"/>
                  </a:lnTo>
                  <a:lnTo>
                    <a:pt x="484122" y="0"/>
                  </a:lnTo>
                  <a:lnTo>
                    <a:pt x="4841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Simplified</a:t>
            </a:r>
            <a:r>
              <a:rPr dirty="0" spc="-30"/>
              <a:t> </a:t>
            </a:r>
            <a:r>
              <a:rPr dirty="0" spc="-55"/>
              <a:t>PageRank</a:t>
            </a:r>
            <a:r>
              <a:rPr dirty="0" spc="-25"/>
              <a:t> </a:t>
            </a:r>
            <a:r>
              <a:rPr dirty="0" spc="-50"/>
              <a:t>Calculation</a:t>
            </a:r>
            <a:r>
              <a:rPr dirty="0" spc="-25"/>
              <a:t> </a:t>
            </a:r>
            <a:r>
              <a:rPr dirty="0" spc="-3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1847"/>
              <a:ext cx="1002030" cy="5080"/>
            </a:xfrm>
            <a:custGeom>
              <a:avLst/>
              <a:gdLst/>
              <a:ahLst/>
              <a:cxnLst/>
              <a:rect l="l" t="t" r="r" b="b"/>
              <a:pathLst>
                <a:path w="1002030" h="5079">
                  <a:moveTo>
                    <a:pt x="0" y="5060"/>
                  </a:moveTo>
                  <a:lnTo>
                    <a:pt x="0" y="0"/>
                  </a:lnTo>
                  <a:lnTo>
                    <a:pt x="1001755" y="0"/>
                  </a:lnTo>
                  <a:lnTo>
                    <a:pt x="1001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722215"/>
            <a:ext cx="3773804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Lucida Sans Unicode"/>
                <a:cs typeface="Lucida Sans Unicode"/>
              </a:rPr>
              <a:t>Simple</a:t>
            </a:r>
            <a:r>
              <a:rPr dirty="0" sz="1000" spc="-4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ucida Sans Unicode"/>
                <a:cs typeface="Lucida Sans Unicode"/>
              </a:rPr>
              <a:t>Network:</a:t>
            </a:r>
            <a:endParaRPr sz="1000">
              <a:latin typeface="Lucida Sans Unicode"/>
              <a:cs typeface="Lucida Sans Unicode"/>
            </a:endParaRPr>
          </a:p>
          <a:p>
            <a:pPr marL="264795" indent="-99060">
              <a:lnSpc>
                <a:spcPct val="100000"/>
              </a:lnSpc>
              <a:spcBef>
                <a:spcPts val="969"/>
              </a:spcBef>
              <a:buChar char="•"/>
              <a:tabLst>
                <a:tab pos="264795" algn="l"/>
              </a:tabLst>
            </a:pP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Two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pages,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B,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linking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1000" spc="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10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  <a:p>
            <a:pPr marL="264795" indent="-99060">
              <a:lnSpc>
                <a:spcPct val="100000"/>
              </a:lnSpc>
              <a:spcBef>
                <a:spcPts val="475"/>
              </a:spcBef>
              <a:buChar char="•"/>
              <a:tabLst>
                <a:tab pos="264795" algn="l"/>
              </a:tabLst>
            </a:pP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Each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page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22373A"/>
                </a:solidFill>
                <a:latin typeface="Calibri"/>
                <a:cs typeface="Calibri"/>
              </a:rPr>
              <a:t>has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one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outgoing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link,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2373A"/>
                </a:solidFill>
                <a:latin typeface="Calibri"/>
                <a:cs typeface="Calibri"/>
              </a:rPr>
              <a:t>hence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10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10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Calibri"/>
                <a:cs typeface="Calibri"/>
              </a:rPr>
              <a:t>B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dirty="0" sz="1000" spc="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dirty="0" sz="1000" spc="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Calibri"/>
                <a:cs typeface="Calibri"/>
              </a:rPr>
              <a:t>1.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95314"/>
            <a:ext cx="1944005" cy="131372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Singh, 3rd year CS and Math major</dc:creator>
  <dc:title>Court Case Page Rank - Time-aware Bibliographic Ranking Algorithm for Court Cases based on Google PageRank Algorithm</dc:title>
  <dcterms:created xsi:type="dcterms:W3CDTF">2024-04-11T19:51:34Z</dcterms:created>
  <dcterms:modified xsi:type="dcterms:W3CDTF">2024-04-11T19:51:34Z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2024-04-11T00:00:00Z</vt:filetime>
  </property>
</Properties>
</file>