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8" d="100"/>
          <a:sy n="208" d="100"/>
        </p:scale>
        <p:origin x="174" y="4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527" y="469525"/>
            <a:ext cx="1831339" cy="616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893" y="1054577"/>
            <a:ext cx="5032913" cy="728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1150" y="276225"/>
            <a:ext cx="2679700" cy="25013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spc="20" dirty="0">
                <a:solidFill>
                  <a:srgbClr val="FFFFFF"/>
                </a:solidFill>
                <a:latin typeface="Palatino Linotype"/>
                <a:cs typeface="Palatino Linotype"/>
              </a:rPr>
              <a:t>Pneumonia </a:t>
            </a:r>
            <a:r>
              <a:rPr sz="3200" b="1" spc="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Palatino Linotype"/>
                <a:cs typeface="Palatino Linotype"/>
              </a:rPr>
              <a:t>Detection</a:t>
            </a:r>
            <a:endParaRPr lang="en-IN" sz="3200" b="1" spc="20" dirty="0">
              <a:solidFill>
                <a:srgbClr val="FFFFFF"/>
              </a:solidFill>
              <a:latin typeface="Palatino Linotype"/>
              <a:cs typeface="Palatino Linotype"/>
            </a:endParaRPr>
          </a:p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IN" sz="3200" b="1" spc="20" dirty="0">
                <a:solidFill>
                  <a:srgbClr val="FFFFFF"/>
                </a:solidFill>
                <a:latin typeface="Palatino Linotype"/>
                <a:cs typeface="Palatino Linotype"/>
              </a:rPr>
              <a:t>Using </a:t>
            </a:r>
          </a:p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IN" sz="3200" b="1" spc="20" dirty="0">
                <a:solidFill>
                  <a:srgbClr val="FFFFFF"/>
                </a:solidFill>
                <a:latin typeface="Palatino Linotype"/>
                <a:cs typeface="Palatino Linotype"/>
              </a:rPr>
              <a:t>Deep Learning</a:t>
            </a:r>
            <a:endParaRPr sz="3200" dirty="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07" y="365330"/>
            <a:ext cx="1637120" cy="2557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D437AF-2289-A01D-61A9-FAF8132F9660}"/>
              </a:ext>
            </a:extLst>
          </p:cNvPr>
          <p:cNvSpPr txBox="1"/>
          <p:nvPr/>
        </p:nvSpPr>
        <p:spPr>
          <a:xfrm>
            <a:off x="4339425" y="2810629"/>
            <a:ext cx="21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Krishnakumar R</a:t>
            </a:r>
          </a:p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CB.SC.P2CSE23025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94615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745"/>
              </a:spcBef>
            </a:pPr>
            <a:r>
              <a:rPr sz="1850" b="1" spc="25" dirty="0">
                <a:solidFill>
                  <a:srgbClr val="FFFFFF"/>
                </a:solidFill>
                <a:latin typeface="Cambria"/>
                <a:cs typeface="Cambria"/>
              </a:rPr>
              <a:t>Challenges</a:t>
            </a:r>
            <a:r>
              <a:rPr sz="1850" b="1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50" b="1" spc="5" dirty="0">
                <a:solidFill>
                  <a:srgbClr val="FFFFFF"/>
                </a:solidFill>
                <a:latin typeface="Cambria"/>
                <a:cs typeface="Cambria"/>
              </a:rPr>
              <a:t>Ahead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9750" y="1114425"/>
            <a:ext cx="2457450" cy="72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15500"/>
              </a:lnSpc>
              <a:spcBef>
                <a:spcPts val="95"/>
              </a:spcBef>
            </a:pPr>
            <a:r>
              <a:rPr sz="800" spc="5" dirty="0">
                <a:latin typeface="Verdana"/>
                <a:cs typeface="Verdana"/>
              </a:rPr>
              <a:t>Desp</a:t>
            </a:r>
            <a:r>
              <a:rPr sz="800" spc="-5" dirty="0">
                <a:latin typeface="Verdana"/>
                <a:cs typeface="Verdana"/>
              </a:rPr>
              <a:t>i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p</a:t>
            </a:r>
            <a:r>
              <a:rPr sz="800" spc="15" dirty="0">
                <a:latin typeface="Verdana"/>
                <a:cs typeface="Verdana"/>
              </a:rPr>
              <a:t>o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20" dirty="0">
                <a:latin typeface="Verdana"/>
                <a:cs typeface="Verdana"/>
              </a:rPr>
              <a:t>ntial,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ha</a:t>
            </a:r>
            <a:r>
              <a:rPr sz="800" spc="-15" dirty="0">
                <a:latin typeface="Verdana"/>
                <a:cs typeface="Verdana"/>
              </a:rPr>
              <a:t>l</a:t>
            </a:r>
            <a:r>
              <a:rPr sz="800" spc="5" dirty="0">
                <a:latin typeface="Verdana"/>
                <a:cs typeface="Verdana"/>
              </a:rPr>
              <a:t>lenges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su</a:t>
            </a:r>
            <a:r>
              <a:rPr sz="800" spc="-5" dirty="0">
                <a:latin typeface="Verdana"/>
                <a:cs typeface="Verdana"/>
              </a:rPr>
              <a:t>c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25" dirty="0">
                <a:latin typeface="Verdana"/>
                <a:cs typeface="Verdana"/>
              </a:rPr>
              <a:t>s  </a:t>
            </a:r>
            <a:r>
              <a:rPr sz="800" spc="-15" dirty="0">
                <a:latin typeface="Verdana"/>
                <a:cs typeface="Verdana"/>
              </a:rPr>
              <a:t>interpretability,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bias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mitigation,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and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data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privacy </a:t>
            </a:r>
            <a:r>
              <a:rPr sz="800" spc="-270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mu</a:t>
            </a:r>
            <a:r>
              <a:rPr sz="800" spc="5" dirty="0">
                <a:latin typeface="Verdana"/>
                <a:cs typeface="Verdana"/>
              </a:rPr>
              <a:t>st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be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15" dirty="0">
                <a:latin typeface="Verdana"/>
                <a:cs typeface="Verdana"/>
              </a:rPr>
              <a:t>dd</a:t>
            </a:r>
            <a:r>
              <a:rPr sz="800" spc="-5" dirty="0">
                <a:latin typeface="Verdana"/>
                <a:cs typeface="Verdana"/>
              </a:rPr>
              <a:t>ressed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nsu</a:t>
            </a:r>
            <a:r>
              <a:rPr sz="800" spc="-15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esponsible  </a:t>
            </a:r>
            <a:r>
              <a:rPr sz="800" spc="15" dirty="0">
                <a:latin typeface="Verdana"/>
                <a:cs typeface="Verdana"/>
              </a:rPr>
              <a:t>and </a:t>
            </a:r>
            <a:r>
              <a:rPr sz="800" spc="5" dirty="0">
                <a:latin typeface="Verdana"/>
                <a:cs typeface="Verdana"/>
              </a:rPr>
              <a:t>equitable </a:t>
            </a:r>
            <a:r>
              <a:rPr sz="800" spc="-5" dirty="0">
                <a:latin typeface="Verdana"/>
                <a:cs typeface="Verdana"/>
              </a:rPr>
              <a:t>use of </a:t>
            </a:r>
            <a:r>
              <a:rPr sz="800" spc="15" dirty="0">
                <a:latin typeface="Verdana"/>
                <a:cs typeface="Verdana"/>
              </a:rPr>
              <a:t>CNNs </a:t>
            </a:r>
            <a:r>
              <a:rPr sz="800" spc="10" dirty="0">
                <a:latin typeface="Verdana"/>
                <a:cs typeface="Verdana"/>
              </a:rPr>
              <a:t>in </a:t>
            </a:r>
            <a:r>
              <a:rPr sz="800" spc="15" dirty="0">
                <a:latin typeface="Verdana"/>
                <a:cs typeface="Verdana"/>
              </a:rPr>
              <a:t>pneumonia </a:t>
            </a:r>
            <a:r>
              <a:rPr sz="800" spc="2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detection.</a:t>
            </a:r>
            <a:endParaRPr sz="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39644" y="778825"/>
            <a:ext cx="216598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420" dirty="0">
                <a:latin typeface="Cambria"/>
                <a:cs typeface="Cambria"/>
              </a:rPr>
              <a:t>C</a:t>
            </a:r>
            <a:r>
              <a:rPr sz="3200" b="1" spc="-15" dirty="0">
                <a:latin typeface="Cambria"/>
                <a:cs typeface="Cambria"/>
              </a:rPr>
              <a:t>o</a:t>
            </a:r>
            <a:r>
              <a:rPr sz="3200" b="1" spc="30" dirty="0">
                <a:latin typeface="Cambria"/>
                <a:cs typeface="Cambria"/>
              </a:rPr>
              <a:t>n</a:t>
            </a:r>
            <a:r>
              <a:rPr sz="3200" b="1" spc="85" dirty="0">
                <a:latin typeface="Cambria"/>
                <a:cs typeface="Cambria"/>
              </a:rPr>
              <a:t>c</a:t>
            </a:r>
            <a:r>
              <a:rPr sz="3200" b="1" spc="15" dirty="0">
                <a:latin typeface="Cambria"/>
                <a:cs typeface="Cambria"/>
              </a:rPr>
              <a:t>l</a:t>
            </a:r>
            <a:r>
              <a:rPr sz="3200" b="1" spc="25" dirty="0">
                <a:latin typeface="Cambria"/>
                <a:cs typeface="Cambria"/>
              </a:rPr>
              <a:t>u</a:t>
            </a:r>
            <a:r>
              <a:rPr sz="3200" b="1" spc="5" dirty="0">
                <a:latin typeface="Cambria"/>
                <a:cs typeface="Cambria"/>
              </a:rPr>
              <a:t>s</a:t>
            </a:r>
            <a:r>
              <a:rPr sz="3200" b="1" spc="-5" dirty="0">
                <a:latin typeface="Cambria"/>
                <a:cs typeface="Cambria"/>
              </a:rPr>
              <a:t>i</a:t>
            </a:r>
            <a:r>
              <a:rPr sz="3200" b="1" spc="-10" dirty="0">
                <a:latin typeface="Cambria"/>
                <a:cs typeface="Cambria"/>
              </a:rPr>
              <a:t>o</a:t>
            </a:r>
            <a:r>
              <a:rPr sz="3200" b="1" spc="35" dirty="0">
                <a:latin typeface="Cambria"/>
                <a:cs typeface="Cambria"/>
              </a:rPr>
              <a:t>n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5456" y="1439539"/>
            <a:ext cx="3134360" cy="633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0"/>
              </a:spcBef>
            </a:pPr>
            <a:r>
              <a:rPr sz="800" spc="-35" dirty="0">
                <a:latin typeface="Verdana"/>
                <a:cs typeface="Verdana"/>
              </a:rPr>
              <a:t>In </a:t>
            </a:r>
            <a:r>
              <a:rPr sz="800" spc="-5" dirty="0">
                <a:latin typeface="Verdana"/>
                <a:cs typeface="Verdana"/>
              </a:rPr>
              <a:t>conclusion, leveraging Convolutional </a:t>
            </a:r>
            <a:r>
              <a:rPr sz="800" dirty="0">
                <a:latin typeface="Verdana"/>
                <a:cs typeface="Verdana"/>
              </a:rPr>
              <a:t>Neural </a:t>
            </a:r>
            <a:r>
              <a:rPr sz="800" spc="-5" dirty="0">
                <a:latin typeface="Verdana"/>
                <a:cs typeface="Verdana"/>
              </a:rPr>
              <a:t>Networks </a:t>
            </a:r>
            <a:r>
              <a:rPr sz="800" spc="-15" dirty="0">
                <a:latin typeface="Verdana"/>
                <a:cs typeface="Verdana"/>
              </a:rPr>
              <a:t>for 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pneumonia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detection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holds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promise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for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improving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diagnostic </a:t>
            </a:r>
            <a:r>
              <a:rPr sz="800" spc="-27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accuracy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and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patient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outcomes.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With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continued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research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and </a:t>
            </a:r>
            <a:r>
              <a:rPr sz="800" spc="-26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collaboration, </a:t>
            </a:r>
            <a:r>
              <a:rPr sz="800" spc="15" dirty="0">
                <a:latin typeface="Verdana"/>
                <a:cs typeface="Verdana"/>
              </a:rPr>
              <a:t>CNNs </a:t>
            </a:r>
            <a:r>
              <a:rPr sz="800" spc="10" dirty="0">
                <a:latin typeface="Verdana"/>
                <a:cs typeface="Verdana"/>
              </a:rPr>
              <a:t>can </a:t>
            </a:r>
            <a:r>
              <a:rPr sz="800" spc="-10" dirty="0">
                <a:latin typeface="Verdana"/>
                <a:cs typeface="Verdana"/>
              </a:rPr>
              <a:t>revolutionize </a:t>
            </a:r>
            <a:r>
              <a:rPr sz="800" spc="10" dirty="0">
                <a:latin typeface="Verdana"/>
                <a:cs typeface="Verdana"/>
              </a:rPr>
              <a:t>the </a:t>
            </a:r>
            <a:r>
              <a:rPr sz="800" spc="15" dirty="0">
                <a:latin typeface="Verdana"/>
                <a:cs typeface="Verdana"/>
              </a:rPr>
              <a:t>ﬁeld </a:t>
            </a:r>
            <a:r>
              <a:rPr sz="800" spc="-5" dirty="0">
                <a:latin typeface="Verdana"/>
                <a:cs typeface="Verdana"/>
              </a:rPr>
              <a:t>of </a:t>
            </a:r>
            <a:r>
              <a:rPr sz="800" spc="-15" dirty="0">
                <a:latin typeface="Verdana"/>
                <a:cs typeface="Verdana"/>
              </a:rPr>
              <a:t>respiratory 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healthcare.</a:t>
            </a:r>
            <a:endParaRPr sz="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574" y="469525"/>
            <a:ext cx="1464310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b="1" spc="10" dirty="0">
                <a:latin typeface="Cambria"/>
                <a:cs typeface="Cambria"/>
              </a:rPr>
              <a:t>Introduction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950" y="1038225"/>
            <a:ext cx="2151997" cy="9891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marR="5080" indent="-2540">
              <a:lnSpc>
                <a:spcPct val="115399"/>
              </a:lnSpc>
              <a:spcBef>
                <a:spcPts val="95"/>
              </a:spcBef>
            </a:pPr>
            <a:r>
              <a:rPr sz="800" spc="-100" dirty="0">
                <a:latin typeface="Verdana"/>
                <a:cs typeface="Verdana"/>
              </a:rPr>
              <a:t>I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this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ntatio</a:t>
            </a:r>
            <a:r>
              <a:rPr sz="800" spc="-50" dirty="0">
                <a:latin typeface="Verdana"/>
                <a:cs typeface="Verdana"/>
              </a:rPr>
              <a:t>n,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will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10" dirty="0">
                <a:latin typeface="Verdana"/>
                <a:cs typeface="Verdana"/>
              </a:rPr>
              <a:t>xplo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 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5" dirty="0">
                <a:latin typeface="Verdana"/>
                <a:cs typeface="Verdana"/>
              </a:rPr>
              <a:t>d</a:t>
            </a:r>
            <a:r>
              <a:rPr sz="800" spc="-20" dirty="0">
                <a:latin typeface="Verdana"/>
                <a:cs typeface="Verdana"/>
              </a:rPr>
              <a:t>v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dirty="0">
                <a:latin typeface="Verdana"/>
                <a:cs typeface="Verdana"/>
              </a:rPr>
              <a:t>ents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pn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40" dirty="0">
                <a:latin typeface="Verdana"/>
                <a:cs typeface="Verdana"/>
              </a:rPr>
              <a:t>um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dirty="0">
                <a:latin typeface="Verdana"/>
                <a:cs typeface="Verdana"/>
              </a:rPr>
              <a:t>nia</a:t>
            </a:r>
            <a:r>
              <a:rPr lang="en-IN" sz="800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detection </a:t>
            </a:r>
            <a:r>
              <a:rPr sz="800" spc="10" dirty="0">
                <a:latin typeface="Verdana"/>
                <a:cs typeface="Verdana"/>
              </a:rPr>
              <a:t>through the </a:t>
            </a:r>
            <a:r>
              <a:rPr sz="800" spc="-5" dirty="0">
                <a:latin typeface="Verdana"/>
                <a:cs typeface="Verdana"/>
              </a:rPr>
              <a:t>use of </a:t>
            </a:r>
            <a:r>
              <a:rPr lang="en-IN" sz="800" dirty="0">
                <a:latin typeface="Verdana"/>
                <a:cs typeface="Verdana"/>
              </a:rPr>
              <a:t> </a:t>
            </a:r>
            <a:r>
              <a:rPr lang="en-IN" sz="800" spc="-5" dirty="0">
                <a:latin typeface="Verdana"/>
                <a:cs typeface="Verdana"/>
              </a:rPr>
              <a:t>Convolutional</a:t>
            </a:r>
            <a:r>
              <a:rPr lang="en-IN" sz="800" spc="-70" dirty="0">
                <a:latin typeface="Verdana"/>
                <a:cs typeface="Verdana"/>
              </a:rPr>
              <a:t> </a:t>
            </a:r>
            <a:r>
              <a:rPr lang="en-IN" sz="800" dirty="0">
                <a:latin typeface="Verdana"/>
                <a:cs typeface="Verdana"/>
              </a:rPr>
              <a:t>Neural</a:t>
            </a:r>
            <a:r>
              <a:rPr lang="en-IN" sz="800" spc="-65" dirty="0">
                <a:latin typeface="Verdana"/>
                <a:cs typeface="Verdana"/>
              </a:rPr>
              <a:t> </a:t>
            </a:r>
            <a:r>
              <a:rPr lang="en-IN" sz="800" spc="-5" dirty="0">
                <a:latin typeface="Verdana"/>
                <a:cs typeface="Verdana"/>
              </a:rPr>
              <a:t>Networks</a:t>
            </a:r>
            <a:r>
              <a:rPr lang="en-IN" sz="800" spc="-6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(CNNs). </a:t>
            </a:r>
            <a:r>
              <a:rPr sz="800" spc="-26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We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will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discuss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the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potential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impact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 </a:t>
            </a:r>
            <a:r>
              <a:rPr sz="800" spc="-26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this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25" dirty="0">
                <a:latin typeface="Verdana"/>
                <a:cs typeface="Verdana"/>
              </a:rPr>
              <a:t>hn</a:t>
            </a:r>
            <a:r>
              <a:rPr sz="800" dirty="0">
                <a:latin typeface="Verdana"/>
                <a:cs typeface="Verdana"/>
              </a:rPr>
              <a:t>olo</a:t>
            </a:r>
            <a:r>
              <a:rPr sz="800" spc="-5" dirty="0">
                <a:latin typeface="Verdana"/>
                <a:cs typeface="Verdana"/>
              </a:rPr>
              <a:t>gy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15" dirty="0">
                <a:latin typeface="Verdana"/>
                <a:cs typeface="Verdana"/>
              </a:rPr>
              <a:t>eal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spc="-5" dirty="0">
                <a:latin typeface="Verdana"/>
                <a:cs typeface="Verdana"/>
              </a:rPr>
              <a:t>ca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lang="en-IN" sz="800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ha</a:t>
            </a:r>
            <a:r>
              <a:rPr sz="800" spc="-15" dirty="0">
                <a:latin typeface="Verdana"/>
                <a:cs typeface="Verdana"/>
              </a:rPr>
              <a:t>l</a:t>
            </a:r>
            <a:r>
              <a:rPr sz="800" spc="5" dirty="0">
                <a:latin typeface="Verdana"/>
                <a:cs typeface="Verdana"/>
              </a:rPr>
              <a:t>lenges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that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lie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15" dirty="0">
                <a:latin typeface="Verdana"/>
                <a:cs typeface="Verdana"/>
              </a:rPr>
              <a:t>ea</a:t>
            </a:r>
            <a:r>
              <a:rPr sz="800" spc="-45" dirty="0">
                <a:latin typeface="Verdana"/>
                <a:cs typeface="Verdana"/>
              </a:rPr>
              <a:t>d.</a:t>
            </a:r>
            <a:endParaRPr sz="800" dirty="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07" y="365330"/>
              <a:ext cx="2067138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5909" y="490239"/>
            <a:ext cx="169862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b="1" spc="20" dirty="0">
                <a:latin typeface="Trebuchet MS"/>
                <a:cs typeface="Trebuchet MS"/>
              </a:rPr>
              <a:t>Understanding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7326" y="872479"/>
            <a:ext cx="2535862" cy="118096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63500" marR="44450">
              <a:lnSpc>
                <a:spcPct val="81300"/>
              </a:lnSpc>
              <a:spcBef>
                <a:spcPts val="545"/>
              </a:spcBef>
            </a:pP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</a:rPr>
              <a:t>Pneumonia is a common respiratory  infection that can be life-threatening, especially for vulnerable populations.  Early and accurate detection is crucial  for effective treatment and improved  patient outcomes.</a:t>
            </a:r>
          </a:p>
          <a:p>
            <a:pPr marL="63500" marR="44450">
              <a:lnSpc>
                <a:spcPct val="81300"/>
              </a:lnSpc>
              <a:spcBef>
                <a:spcPts val="545"/>
              </a:spcBef>
            </a:pPr>
            <a:endParaRPr sz="10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8"/>
            <a:ext cx="2596871" cy="32879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9461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745"/>
              </a:spcBef>
            </a:pPr>
            <a:r>
              <a:rPr sz="1850" b="1" spc="25" dirty="0">
                <a:solidFill>
                  <a:srgbClr val="FFFFFF"/>
                </a:solidFill>
                <a:latin typeface="Cambria"/>
                <a:cs typeface="Cambria"/>
              </a:rPr>
              <a:t>Challenges</a:t>
            </a:r>
            <a:r>
              <a:rPr sz="1850" b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50" b="1" spc="15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850" b="1" spc="10" dirty="0">
                <a:solidFill>
                  <a:srgbClr val="FFFFFF"/>
                </a:solidFill>
                <a:latin typeface="Cambria"/>
                <a:cs typeface="Cambria"/>
              </a:rPr>
              <a:t> Detection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7952" y="1190625"/>
            <a:ext cx="2478405" cy="588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15700"/>
              </a:lnSpc>
              <a:spcBef>
                <a:spcPts val="90"/>
              </a:spcBef>
            </a:pPr>
            <a:r>
              <a:rPr sz="800" spc="-10" dirty="0">
                <a:latin typeface="Verdana"/>
                <a:cs typeface="Verdana"/>
              </a:rPr>
              <a:t>Traditional </a:t>
            </a:r>
            <a:r>
              <a:rPr sz="800" spc="15" dirty="0">
                <a:latin typeface="Verdana"/>
                <a:cs typeface="Verdana"/>
              </a:rPr>
              <a:t>pneumonia </a:t>
            </a:r>
            <a:r>
              <a:rPr sz="800" spc="5" dirty="0">
                <a:latin typeface="Verdana"/>
                <a:cs typeface="Verdana"/>
              </a:rPr>
              <a:t>detection </a:t>
            </a:r>
            <a:r>
              <a:rPr sz="800" spc="15" dirty="0">
                <a:latin typeface="Verdana"/>
                <a:cs typeface="Verdana"/>
              </a:rPr>
              <a:t>methods </a:t>
            </a:r>
            <a:r>
              <a:rPr sz="800" spc="-25" dirty="0">
                <a:latin typeface="Verdana"/>
                <a:cs typeface="Verdana"/>
              </a:rPr>
              <a:t>rely 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5" dirty="0">
                <a:latin typeface="Verdana"/>
                <a:cs typeface="Verdana"/>
              </a:rPr>
              <a:t>m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5" dirty="0">
                <a:latin typeface="Verdana"/>
                <a:cs typeface="Verdana"/>
              </a:rPr>
              <a:t>nual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in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5" dirty="0">
                <a:latin typeface="Verdana"/>
                <a:cs typeface="Verdana"/>
              </a:rPr>
              <a:t>tation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5" dirty="0">
                <a:latin typeface="Verdana"/>
                <a:cs typeface="Verdana"/>
              </a:rPr>
              <a:t>dical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</a:t>
            </a:r>
            <a:r>
              <a:rPr sz="800" spc="35" dirty="0">
                <a:latin typeface="Verdana"/>
                <a:cs typeface="Verdana"/>
              </a:rPr>
              <a:t>m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0" dirty="0">
                <a:latin typeface="Verdana"/>
                <a:cs typeface="Verdana"/>
              </a:rPr>
              <a:t>gin</a:t>
            </a:r>
            <a:r>
              <a:rPr sz="800" spc="-35" dirty="0">
                <a:latin typeface="Verdana"/>
                <a:cs typeface="Verdana"/>
              </a:rPr>
              <a:t>g,  </a:t>
            </a:r>
            <a:r>
              <a:rPr sz="800" spc="-5" dirty="0">
                <a:latin typeface="Verdana"/>
                <a:cs typeface="Verdana"/>
              </a:rPr>
              <a:t>l</a:t>
            </a:r>
            <a:r>
              <a:rPr sz="800" spc="-20" dirty="0">
                <a:latin typeface="Verdana"/>
                <a:cs typeface="Verdana"/>
              </a:rPr>
              <a:t>e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0" dirty="0">
                <a:latin typeface="Verdana"/>
                <a:cs typeface="Verdana"/>
              </a:rPr>
              <a:t>din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subj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25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30" dirty="0">
                <a:latin typeface="Verdana"/>
                <a:cs typeface="Verdana"/>
              </a:rPr>
              <a:t>iv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-45" dirty="0">
                <a:latin typeface="Verdana"/>
                <a:cs typeface="Verdana"/>
              </a:rPr>
              <a:t>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human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10" dirty="0">
                <a:latin typeface="Verdana"/>
                <a:cs typeface="Verdana"/>
              </a:rPr>
              <a:t>or</a:t>
            </a:r>
            <a:r>
              <a:rPr sz="800" spc="-125" dirty="0">
                <a:latin typeface="Verdana"/>
                <a:cs typeface="Verdana"/>
              </a:rPr>
              <a:t>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his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c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0" dirty="0">
                <a:latin typeface="Verdana"/>
                <a:cs typeface="Verdana"/>
              </a:rPr>
              <a:t>n 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esul</a:t>
            </a:r>
            <a:r>
              <a:rPr sz="800" spc="5" dirty="0">
                <a:latin typeface="Verdana"/>
                <a:cs typeface="Verdana"/>
              </a:rPr>
              <a:t>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del</a:t>
            </a:r>
            <a:r>
              <a:rPr sz="800" spc="-5" dirty="0">
                <a:latin typeface="Verdana"/>
                <a:cs typeface="Verdana"/>
              </a:rPr>
              <a:t>a</a:t>
            </a:r>
            <a:r>
              <a:rPr sz="800" spc="-60" dirty="0">
                <a:latin typeface="Verdana"/>
                <a:cs typeface="Verdana"/>
              </a:rPr>
              <a:t>y</a:t>
            </a:r>
            <a:r>
              <a:rPr sz="800" spc="15" dirty="0">
                <a:latin typeface="Verdana"/>
                <a:cs typeface="Verdana"/>
              </a:rPr>
              <a:t>ed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d</a:t>
            </a:r>
            <a:r>
              <a:rPr sz="800" dirty="0">
                <a:latin typeface="Verdana"/>
                <a:cs typeface="Verdana"/>
              </a:rPr>
              <a:t>i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35" dirty="0">
                <a:latin typeface="Verdana"/>
                <a:cs typeface="Verdana"/>
              </a:rPr>
              <a:t>gn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25" dirty="0">
                <a:latin typeface="Verdana"/>
                <a:cs typeface="Verdana"/>
              </a:rPr>
              <a:t>sis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ea</a:t>
            </a:r>
            <a:r>
              <a:rPr sz="800" spc="30" dirty="0">
                <a:latin typeface="Verdana"/>
                <a:cs typeface="Verdana"/>
              </a:rPr>
              <a:t>tm</a:t>
            </a:r>
            <a:r>
              <a:rPr sz="800" spc="10" dirty="0">
                <a:latin typeface="Verdana"/>
                <a:cs typeface="Verdana"/>
              </a:rPr>
              <a:t>ent</a:t>
            </a:r>
            <a:r>
              <a:rPr sz="800" spc="-125" dirty="0">
                <a:latin typeface="Verdana"/>
                <a:cs typeface="Verdana"/>
              </a:rPr>
              <a:t>.</a:t>
            </a:r>
            <a:endParaRPr sz="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690" y="651392"/>
            <a:ext cx="124269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spc="-20" dirty="0">
                <a:solidFill>
                  <a:srgbClr val="FFFFFF"/>
                </a:solidFill>
                <a:latin typeface="Cambria"/>
                <a:cs typeface="Cambria"/>
              </a:rPr>
              <a:t>Role </a:t>
            </a:r>
            <a:r>
              <a:rPr sz="1600" b="1" spc="1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600" b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70" dirty="0">
                <a:solidFill>
                  <a:srgbClr val="FFFFFF"/>
                </a:solidFill>
                <a:latin typeface="Cambria"/>
                <a:cs typeface="Cambria"/>
              </a:rPr>
              <a:t>CNNs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4664" y="1038225"/>
            <a:ext cx="1722120" cy="998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solidFill>
                  <a:schemeClr val="bg1"/>
                </a:solidFill>
                <a:latin typeface="Verdana"/>
                <a:cs typeface="Verdana"/>
              </a:rPr>
              <a:t>Convolutional </a:t>
            </a:r>
            <a:r>
              <a:rPr sz="800" dirty="0">
                <a:solidFill>
                  <a:schemeClr val="bg1"/>
                </a:solidFill>
                <a:latin typeface="Verdana"/>
                <a:cs typeface="Verdana"/>
              </a:rPr>
              <a:t>Neural </a:t>
            </a:r>
            <a:r>
              <a:rPr sz="800" spc="-5" dirty="0">
                <a:solidFill>
                  <a:schemeClr val="bg1"/>
                </a:solidFill>
                <a:latin typeface="Verdana"/>
                <a:cs typeface="Verdana"/>
              </a:rPr>
              <a:t>Networks </a:t>
            </a:r>
            <a:r>
              <a:rPr sz="8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Verdana"/>
                <a:cs typeface="Verdana"/>
              </a:rPr>
              <a:t>of</a:t>
            </a:r>
            <a:r>
              <a:rPr sz="800" spc="-1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800" spc="-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800" spc="2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80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chemeClr val="bg1"/>
                </a:solidFill>
                <a:latin typeface="Verdana"/>
                <a:cs typeface="Verdana"/>
              </a:rPr>
              <a:t>po</a:t>
            </a:r>
            <a:r>
              <a:rPr sz="800" spc="-1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800" dirty="0">
                <a:solidFill>
                  <a:schemeClr val="bg1"/>
                </a:solidFill>
                <a:latin typeface="Verdana"/>
                <a:cs typeface="Verdana"/>
              </a:rPr>
              <a:t>ential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80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800" spc="-1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800" spc="15" dirty="0">
                <a:solidFill>
                  <a:schemeClr val="bg1"/>
                </a:solidFill>
                <a:latin typeface="Verdana"/>
                <a:cs typeface="Verdana"/>
              </a:rPr>
              <a:t>oma</a:t>
            </a:r>
            <a:r>
              <a:rPr sz="800" spc="-1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800" dirty="0">
                <a:solidFill>
                  <a:schemeClr val="bg1"/>
                </a:solidFill>
                <a:latin typeface="Verdana"/>
                <a:cs typeface="Verdana"/>
              </a:rPr>
              <a:t>e  </a:t>
            </a:r>
            <a:r>
              <a:rPr sz="800" spc="30" dirty="0">
                <a:solidFill>
                  <a:schemeClr val="bg1"/>
                </a:solidFill>
                <a:latin typeface="Verdana"/>
                <a:cs typeface="Verdana"/>
              </a:rPr>
              <a:t>pn</a:t>
            </a:r>
            <a:r>
              <a:rPr sz="800" spc="25" dirty="0">
                <a:solidFill>
                  <a:schemeClr val="bg1"/>
                </a:solidFill>
                <a:latin typeface="Verdana"/>
                <a:cs typeface="Verdana"/>
              </a:rPr>
              <a:t>eum</a:t>
            </a:r>
            <a:r>
              <a:rPr sz="800" dirty="0">
                <a:solidFill>
                  <a:schemeClr val="bg1"/>
                </a:solidFill>
                <a:latin typeface="Verdana"/>
                <a:cs typeface="Verdana"/>
              </a:rPr>
              <a:t>onia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chemeClr val="bg1"/>
                </a:solidFill>
                <a:latin typeface="Verdana"/>
                <a:cs typeface="Verdana"/>
              </a:rPr>
              <a:t>de</a:t>
            </a:r>
            <a:r>
              <a:rPr sz="800" spc="-5" dirty="0">
                <a:solidFill>
                  <a:schemeClr val="bg1"/>
                </a:solidFill>
                <a:latin typeface="Verdana"/>
                <a:cs typeface="Verdana"/>
              </a:rPr>
              <a:t>te</a:t>
            </a:r>
            <a:r>
              <a:rPr sz="800" spc="2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800" spc="5" dirty="0">
                <a:solidFill>
                  <a:schemeClr val="bg1"/>
                </a:solidFill>
                <a:latin typeface="Verdana"/>
                <a:cs typeface="Verdana"/>
              </a:rPr>
              <a:t>tion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4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800" spc="-4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800" spc="5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800" spc="40" dirty="0">
                <a:solidFill>
                  <a:schemeClr val="bg1"/>
                </a:solidFill>
                <a:latin typeface="Verdana"/>
                <a:cs typeface="Verdana"/>
              </a:rPr>
              <a:t>m  m</a:t>
            </a:r>
            <a:r>
              <a:rPr sz="800" spc="-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chemeClr val="bg1"/>
                </a:solidFill>
                <a:latin typeface="Verdana"/>
                <a:cs typeface="Verdana"/>
              </a:rPr>
              <a:t>dical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800" spc="20" dirty="0">
                <a:solidFill>
                  <a:schemeClr val="bg1"/>
                </a:solidFill>
                <a:latin typeface="Verdana"/>
                <a:cs typeface="Verdana"/>
              </a:rPr>
              <a:t>magin</a:t>
            </a:r>
            <a:r>
              <a:rPr sz="800" spc="40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chemeClr val="bg1"/>
                </a:solidFill>
                <a:latin typeface="Verdana"/>
                <a:cs typeface="Verdana"/>
              </a:rPr>
              <a:t>with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sz="80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800" spc="25" dirty="0">
                <a:solidFill>
                  <a:schemeClr val="bg1"/>
                </a:solidFill>
                <a:latin typeface="Verdana"/>
                <a:cs typeface="Verdana"/>
              </a:rPr>
              <a:t>gh  </a:t>
            </a:r>
            <a:r>
              <a:rPr sz="8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800" spc="10" dirty="0">
                <a:solidFill>
                  <a:schemeClr val="bg1"/>
                </a:solidFill>
                <a:latin typeface="Verdana"/>
                <a:cs typeface="Verdana"/>
              </a:rPr>
              <a:t>cu</a:t>
            </a:r>
            <a:r>
              <a:rPr sz="800" spc="-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800" spc="1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800" spc="-4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800" spc="-125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chemeClr val="bg1"/>
                </a:solidFill>
                <a:latin typeface="Verdana"/>
                <a:cs typeface="Verdana"/>
              </a:rPr>
              <a:t>By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800" spc="-1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800" spc="-60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800" spc="-1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800" spc="20" dirty="0">
                <a:solidFill>
                  <a:schemeClr val="bg1"/>
                </a:solidFill>
                <a:latin typeface="Verdana"/>
                <a:cs typeface="Verdana"/>
              </a:rPr>
              <a:t>gin</a:t>
            </a:r>
            <a:r>
              <a:rPr sz="800" spc="40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800" spc="1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800" spc="15" dirty="0">
                <a:solidFill>
                  <a:schemeClr val="bg1"/>
                </a:solidFill>
                <a:latin typeface="Verdana"/>
                <a:cs typeface="Verdana"/>
              </a:rPr>
              <a:t>ep  </a:t>
            </a:r>
            <a:r>
              <a:rPr sz="800" spc="-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800" spc="-2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800" spc="-3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800" spc="15" dirty="0">
                <a:solidFill>
                  <a:schemeClr val="bg1"/>
                </a:solidFill>
                <a:latin typeface="Verdana"/>
                <a:cs typeface="Verdana"/>
              </a:rPr>
              <a:t>nin</a:t>
            </a:r>
            <a:r>
              <a:rPr sz="800" spc="-40" dirty="0">
                <a:solidFill>
                  <a:schemeClr val="bg1"/>
                </a:solidFill>
                <a:latin typeface="Verdana"/>
                <a:cs typeface="Verdana"/>
              </a:rPr>
              <a:t>g,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chemeClr val="bg1"/>
                </a:solidFill>
                <a:latin typeface="Verdana"/>
                <a:cs typeface="Verdana"/>
              </a:rPr>
              <a:t>CNNs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chemeClr val="bg1"/>
                </a:solidFill>
                <a:latin typeface="Verdana"/>
                <a:cs typeface="Verdana"/>
              </a:rPr>
              <a:t>can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Verdana"/>
                <a:cs typeface="Verdana"/>
              </a:rPr>
              <a:t>anal</a:t>
            </a:r>
            <a:r>
              <a:rPr sz="800" spc="-2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800" spc="-30" dirty="0">
                <a:solidFill>
                  <a:schemeClr val="bg1"/>
                </a:solidFill>
                <a:latin typeface="Verdana"/>
                <a:cs typeface="Verdana"/>
              </a:rPr>
              <a:t>z</a:t>
            </a:r>
            <a:r>
              <a:rPr sz="80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chemeClr val="bg1"/>
                </a:solidFill>
                <a:latin typeface="Verdana"/>
                <a:cs typeface="Verdana"/>
              </a:rPr>
              <a:t>la</a:t>
            </a:r>
            <a:r>
              <a:rPr sz="800" spc="-3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800" spc="15" dirty="0">
                <a:solidFill>
                  <a:schemeClr val="bg1"/>
                </a:solidFill>
                <a:latin typeface="Verdana"/>
                <a:cs typeface="Verdana"/>
              </a:rPr>
              <a:t>ge  </a:t>
            </a:r>
            <a:r>
              <a:rPr sz="800" dirty="0">
                <a:solidFill>
                  <a:schemeClr val="bg1"/>
                </a:solidFill>
                <a:latin typeface="Verdana"/>
                <a:cs typeface="Verdana"/>
              </a:rPr>
              <a:t>data</a:t>
            </a:r>
            <a:r>
              <a:rPr sz="800" spc="-1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800" spc="-2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800" spc="-15" dirty="0">
                <a:solidFill>
                  <a:schemeClr val="bg1"/>
                </a:solidFill>
                <a:latin typeface="Verdana"/>
                <a:cs typeface="Verdana"/>
              </a:rPr>
              <a:t>ts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800" spc="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800" spc="3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chemeClr val="bg1"/>
                </a:solidFill>
                <a:latin typeface="Verdana"/>
                <a:cs typeface="Verdana"/>
              </a:rPr>
              <a:t>ide</a:t>
            </a:r>
            <a:r>
              <a:rPr sz="800" spc="2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80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chemeClr val="bg1"/>
                </a:solidFill>
                <a:latin typeface="Verdana"/>
                <a:cs typeface="Verdana"/>
              </a:rPr>
              <a:t>if</a:t>
            </a:r>
            <a:r>
              <a:rPr sz="800" spc="-4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chemeClr val="bg1"/>
                </a:solidFill>
                <a:latin typeface="Verdana"/>
                <a:cs typeface="Verdana"/>
              </a:rPr>
              <a:t>subtle  </a:t>
            </a:r>
            <a:r>
              <a:rPr sz="800" spc="3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800" spc="-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800" spc="-2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chemeClr val="bg1"/>
                </a:solidFill>
                <a:latin typeface="Verdana"/>
                <a:cs typeface="Verdana"/>
              </a:rPr>
              <a:t>te</a:t>
            </a:r>
            <a:r>
              <a:rPr sz="800" spc="-2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chemeClr val="bg1"/>
                </a:solidFill>
                <a:latin typeface="Verdana"/>
                <a:cs typeface="Verdana"/>
              </a:rPr>
              <a:t>ns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chemeClr val="bg1"/>
                </a:solidFill>
                <a:latin typeface="Verdana"/>
                <a:cs typeface="Verdana"/>
              </a:rPr>
              <a:t>in</a:t>
            </a:r>
            <a:r>
              <a:rPr sz="800" spc="2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800" spc="-10" dirty="0">
                <a:solidFill>
                  <a:schemeClr val="bg1"/>
                </a:solidFill>
                <a:latin typeface="Verdana"/>
                <a:cs typeface="Verdana"/>
              </a:rPr>
              <a:t>cati</a:t>
            </a:r>
            <a:r>
              <a:rPr sz="800" spc="-25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80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chemeClr val="bg1"/>
                </a:solidFill>
                <a:latin typeface="Verdana"/>
                <a:cs typeface="Verdana"/>
              </a:rPr>
              <a:t>of</a:t>
            </a:r>
            <a:r>
              <a:rPr sz="8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chemeClr val="bg1"/>
                </a:solidFill>
                <a:latin typeface="Verdana"/>
                <a:cs typeface="Verdana"/>
              </a:rPr>
              <a:t>pn</a:t>
            </a:r>
            <a:r>
              <a:rPr sz="800" spc="-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800" spc="40" dirty="0">
                <a:solidFill>
                  <a:schemeClr val="bg1"/>
                </a:solidFill>
                <a:latin typeface="Verdana"/>
                <a:cs typeface="Verdana"/>
              </a:rPr>
              <a:t>um</a:t>
            </a:r>
            <a:r>
              <a:rPr sz="800" spc="10" dirty="0">
                <a:solidFill>
                  <a:schemeClr val="bg1"/>
                </a:solidFill>
                <a:latin typeface="Verdana"/>
                <a:cs typeface="Verdana"/>
              </a:rPr>
              <a:t>on</a:t>
            </a:r>
            <a:r>
              <a:rPr sz="80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8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800" spc="-125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endParaRPr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8"/>
            <a:ext cx="2922614" cy="3287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94615" rIns="0" bIns="0" rtlCol="0">
            <a:spAutoFit/>
          </a:bodyPr>
          <a:lstStyle/>
          <a:p>
            <a:pPr marL="610870">
              <a:lnSpc>
                <a:spcPct val="100000"/>
              </a:lnSpc>
              <a:spcBef>
                <a:spcPts val="745"/>
              </a:spcBef>
            </a:pPr>
            <a:r>
              <a:rPr sz="1850" b="1" spc="20" dirty="0">
                <a:solidFill>
                  <a:srgbClr val="FFFFFF"/>
                </a:solidFill>
                <a:latin typeface="Cambria"/>
                <a:cs typeface="Cambria"/>
              </a:rPr>
              <a:t>Training</a:t>
            </a:r>
            <a:r>
              <a:rPr sz="1850" b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50" b="1" spc="15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9750" y="1190625"/>
            <a:ext cx="2439670" cy="72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5500"/>
              </a:lnSpc>
              <a:spcBef>
                <a:spcPts val="95"/>
              </a:spcBef>
            </a:pPr>
            <a:r>
              <a:rPr sz="800" spc="-5" dirty="0">
                <a:latin typeface="Verdana"/>
                <a:cs typeface="Verdana"/>
              </a:rPr>
              <a:t>Access </a:t>
            </a:r>
            <a:r>
              <a:rPr sz="800" dirty="0">
                <a:latin typeface="Verdana"/>
                <a:cs typeface="Verdana"/>
              </a:rPr>
              <a:t>to </a:t>
            </a:r>
            <a:r>
              <a:rPr sz="800" spc="-15" dirty="0">
                <a:latin typeface="Verdana"/>
                <a:cs typeface="Verdana"/>
              </a:rPr>
              <a:t>diverse </a:t>
            </a:r>
            <a:r>
              <a:rPr sz="800" spc="15" dirty="0">
                <a:latin typeface="Verdana"/>
                <a:cs typeface="Verdana"/>
              </a:rPr>
              <a:t>and </a:t>
            </a:r>
            <a:r>
              <a:rPr sz="800" spc="5" dirty="0">
                <a:latin typeface="Verdana"/>
                <a:cs typeface="Verdana"/>
              </a:rPr>
              <a:t>annotated </a:t>
            </a:r>
            <a:r>
              <a:rPr sz="800" spc="-10" dirty="0">
                <a:latin typeface="Verdana"/>
                <a:cs typeface="Verdana"/>
              </a:rPr>
              <a:t>datasets </a:t>
            </a:r>
            <a:r>
              <a:rPr sz="800" spc="-20" dirty="0">
                <a:latin typeface="Verdana"/>
                <a:cs typeface="Verdana"/>
              </a:rPr>
              <a:t>is 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crucial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-10" dirty="0">
                <a:latin typeface="Verdana"/>
                <a:cs typeface="Verdana"/>
              </a:rPr>
              <a:t>or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ain</a:t>
            </a:r>
            <a:r>
              <a:rPr sz="800" spc="-5" dirty="0">
                <a:latin typeface="Verdana"/>
                <a:cs typeface="Verdana"/>
              </a:rPr>
              <a:t>i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CNNs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20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u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a</a:t>
            </a:r>
            <a:r>
              <a:rPr sz="800" spc="-2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ly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de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ec</a:t>
            </a:r>
            <a:r>
              <a:rPr sz="800" spc="5" dirty="0">
                <a:latin typeface="Verdana"/>
                <a:cs typeface="Verdana"/>
              </a:rPr>
              <a:t>t  </a:t>
            </a:r>
            <a:r>
              <a:rPr sz="800" spc="30" dirty="0">
                <a:latin typeface="Verdana"/>
                <a:cs typeface="Verdana"/>
              </a:rPr>
              <a:t>pn</a:t>
            </a:r>
            <a:r>
              <a:rPr sz="800" spc="25" dirty="0">
                <a:latin typeface="Verdana"/>
                <a:cs typeface="Verdana"/>
              </a:rPr>
              <a:t>eum</a:t>
            </a:r>
            <a:r>
              <a:rPr sz="800" dirty="0">
                <a:latin typeface="Verdana"/>
                <a:cs typeface="Verdana"/>
              </a:rPr>
              <a:t>onia</a:t>
            </a:r>
            <a:r>
              <a:rPr sz="800" spc="-125" dirty="0">
                <a:latin typeface="Verdana"/>
                <a:cs typeface="Verdana"/>
              </a:rPr>
              <a:t>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T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qua</a:t>
            </a:r>
            <a:r>
              <a:rPr sz="800" spc="-15" dirty="0">
                <a:latin typeface="Verdana"/>
                <a:cs typeface="Verdana"/>
              </a:rPr>
              <a:t>l</a:t>
            </a:r>
            <a:r>
              <a:rPr sz="800" spc="-5" dirty="0">
                <a:latin typeface="Verdana"/>
                <a:cs typeface="Verdana"/>
              </a:rPr>
              <a:t>i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-45" dirty="0">
                <a:latin typeface="Verdana"/>
                <a:cs typeface="Verdana"/>
              </a:rPr>
              <a:t>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quanti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-45" dirty="0">
                <a:latin typeface="Verdana"/>
                <a:cs typeface="Verdana"/>
              </a:rPr>
              <a:t>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ainin</a:t>
            </a:r>
            <a:r>
              <a:rPr sz="800" spc="30" dirty="0">
                <a:latin typeface="Verdana"/>
                <a:cs typeface="Verdana"/>
              </a:rPr>
              <a:t>g  </a:t>
            </a:r>
            <a:r>
              <a:rPr sz="800" dirty="0">
                <a:latin typeface="Verdana"/>
                <a:cs typeface="Verdana"/>
              </a:rPr>
              <a:t>data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di</a:t>
            </a:r>
            <a:r>
              <a:rPr sz="800" spc="-15" dirty="0">
                <a:latin typeface="Verdana"/>
                <a:cs typeface="Verdana"/>
              </a:rPr>
              <a:t>r</a:t>
            </a:r>
            <a:r>
              <a:rPr sz="800" spc="10" dirty="0">
                <a:latin typeface="Verdana"/>
                <a:cs typeface="Verdana"/>
              </a:rPr>
              <a:t>ec</a:t>
            </a:r>
            <a:r>
              <a:rPr sz="800" spc="-20" dirty="0">
                <a:latin typeface="Verdana"/>
                <a:cs typeface="Verdana"/>
              </a:rPr>
              <a:t>tly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30" dirty="0">
                <a:latin typeface="Verdana"/>
                <a:cs typeface="Verdana"/>
              </a:rPr>
              <a:t>p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per</a:t>
            </a:r>
            <a:r>
              <a:rPr sz="800" spc="-10" dirty="0">
                <a:latin typeface="Verdana"/>
                <a:cs typeface="Verdana"/>
              </a:rPr>
              <a:t>fo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25" dirty="0">
                <a:latin typeface="Verdana"/>
                <a:cs typeface="Verdana"/>
              </a:rPr>
              <a:t>man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nd 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10" dirty="0">
                <a:latin typeface="Verdana"/>
                <a:cs typeface="Verdana"/>
              </a:rPr>
              <a:t>l</a:t>
            </a:r>
            <a:r>
              <a:rPr sz="800" spc="-15" dirty="0">
                <a:latin typeface="Verdana"/>
                <a:cs typeface="Verdana"/>
              </a:rPr>
              <a:t>ia</a:t>
            </a:r>
            <a:r>
              <a:rPr sz="800" spc="20" dirty="0">
                <a:latin typeface="Verdana"/>
                <a:cs typeface="Verdana"/>
              </a:rPr>
              <a:t>b</a:t>
            </a:r>
            <a:r>
              <a:rPr sz="800" dirty="0">
                <a:latin typeface="Verdana"/>
                <a:cs typeface="Verdana"/>
              </a:rPr>
              <a:t>i</a:t>
            </a:r>
            <a:r>
              <a:rPr sz="800" spc="-5" dirty="0">
                <a:latin typeface="Verdana"/>
                <a:cs typeface="Verdana"/>
              </a:rPr>
              <a:t>li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-45" dirty="0">
                <a:latin typeface="Verdana"/>
                <a:cs typeface="Verdana"/>
              </a:rPr>
              <a:t>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15" dirty="0">
                <a:latin typeface="Verdana"/>
                <a:cs typeface="Verdana"/>
              </a:rPr>
              <a:t>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25" dirty="0">
                <a:latin typeface="Verdana"/>
                <a:cs typeface="Verdana"/>
              </a:rPr>
              <a:t>del.</a:t>
            </a:r>
            <a:endParaRPr sz="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839117" y="359926"/>
            <a:ext cx="2764790" cy="676673"/>
          </a:xfrm>
          <a:custGeom>
            <a:avLst/>
            <a:gdLst/>
            <a:ahLst/>
            <a:cxnLst/>
            <a:rect l="l" t="t" r="r" b="b"/>
            <a:pathLst>
              <a:path w="2764790" h="560705">
                <a:moveTo>
                  <a:pt x="2764298" y="0"/>
                </a:moveTo>
                <a:lnTo>
                  <a:pt x="0" y="0"/>
                </a:lnTo>
                <a:lnTo>
                  <a:pt x="0" y="560176"/>
                </a:lnTo>
                <a:lnTo>
                  <a:pt x="2764298" y="560176"/>
                </a:lnTo>
                <a:lnTo>
                  <a:pt x="2764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91804" y="439699"/>
            <a:ext cx="1447800" cy="5969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8430" marR="5080" indent="-126364">
              <a:lnSpc>
                <a:spcPct val="101499"/>
              </a:lnSpc>
              <a:spcBef>
                <a:spcPts val="85"/>
              </a:spcBef>
            </a:pPr>
            <a:r>
              <a:rPr sz="1850" b="1" spc="3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850" b="1" spc="-5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850" b="1" spc="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850" b="1" spc="1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850" b="1" spc="2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850" b="1" spc="20" dirty="0">
                <a:solidFill>
                  <a:srgbClr val="FFFFFF"/>
                </a:solidFill>
                <a:latin typeface="Cambria"/>
                <a:cs typeface="Cambria"/>
              </a:rPr>
              <a:t>anc</a:t>
            </a:r>
            <a:r>
              <a:rPr sz="1850" b="1" spc="-25" dirty="0">
                <a:solidFill>
                  <a:srgbClr val="FFFFFF"/>
                </a:solidFill>
                <a:latin typeface="Cambria"/>
                <a:cs typeface="Cambria"/>
              </a:rPr>
              <a:t>e  </a:t>
            </a:r>
            <a:r>
              <a:rPr sz="1850" b="1" spc="5" dirty="0">
                <a:solidFill>
                  <a:srgbClr val="FFFFFF"/>
                </a:solidFill>
                <a:latin typeface="Cambria"/>
                <a:cs typeface="Cambria"/>
              </a:rPr>
              <a:t>Evaluation</a:t>
            </a:r>
            <a:endParaRPr sz="185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3550" y="1266825"/>
            <a:ext cx="2456180" cy="869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5399"/>
              </a:lnSpc>
              <a:spcBef>
                <a:spcPts val="95"/>
              </a:spcBef>
            </a:pPr>
            <a:r>
              <a:rPr sz="800" spc="-40" dirty="0">
                <a:latin typeface="Verdana"/>
                <a:cs typeface="Verdana"/>
              </a:rPr>
              <a:t>V</a:t>
            </a:r>
            <a:r>
              <a:rPr sz="800" spc="-15" dirty="0">
                <a:latin typeface="Verdana"/>
                <a:cs typeface="Verdana"/>
              </a:rPr>
              <a:t>al</a:t>
            </a:r>
            <a:r>
              <a:rPr sz="800" spc="5" dirty="0">
                <a:latin typeface="Verdana"/>
                <a:cs typeface="Verdana"/>
              </a:rPr>
              <a:t>ida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per</a:t>
            </a:r>
            <a:r>
              <a:rPr sz="800" spc="-10" dirty="0">
                <a:latin typeface="Verdana"/>
                <a:cs typeface="Verdana"/>
              </a:rPr>
              <a:t>fo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25" dirty="0">
                <a:latin typeface="Verdana"/>
                <a:cs typeface="Verdana"/>
              </a:rPr>
              <a:t>man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CNNs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25" dirty="0">
                <a:latin typeface="Verdana"/>
                <a:cs typeface="Verdana"/>
              </a:rPr>
              <a:t>r  </a:t>
            </a:r>
            <a:r>
              <a:rPr sz="800" spc="15" dirty="0">
                <a:latin typeface="Verdana"/>
                <a:cs typeface="Verdana"/>
              </a:rPr>
              <a:t>pneumonia </a:t>
            </a:r>
            <a:r>
              <a:rPr sz="800" spc="5" dirty="0">
                <a:latin typeface="Verdana"/>
                <a:cs typeface="Verdana"/>
              </a:rPr>
              <a:t>detection </a:t>
            </a:r>
            <a:r>
              <a:rPr sz="800" spc="-10" dirty="0">
                <a:latin typeface="Verdana"/>
                <a:cs typeface="Verdana"/>
              </a:rPr>
              <a:t>requires </a:t>
            </a:r>
            <a:r>
              <a:rPr sz="800" spc="-5" dirty="0">
                <a:latin typeface="Verdana"/>
                <a:cs typeface="Verdana"/>
              </a:rPr>
              <a:t>rigorous 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dirty="0">
                <a:latin typeface="Verdana"/>
                <a:cs typeface="Verdana"/>
              </a:rPr>
              <a:t>luat</a:t>
            </a:r>
            <a:r>
              <a:rPr sz="800" spc="-5" dirty="0">
                <a:latin typeface="Verdana"/>
                <a:cs typeface="Verdana"/>
              </a:rPr>
              <a:t>i</a:t>
            </a:r>
            <a:r>
              <a:rPr sz="800" spc="15" dirty="0">
                <a:latin typeface="Verdana"/>
                <a:cs typeface="Verdana"/>
              </a:rPr>
              <a:t>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ics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su</a:t>
            </a:r>
            <a:r>
              <a:rPr sz="800" spc="-5" dirty="0">
                <a:latin typeface="Verdana"/>
                <a:cs typeface="Verdana"/>
              </a:rPr>
              <a:t>c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s</a:t>
            </a:r>
            <a:r>
              <a:rPr sz="800" spc="-25" dirty="0">
                <a:latin typeface="Verdana"/>
                <a:cs typeface="Verdana"/>
              </a:rPr>
              <a:t>e</a:t>
            </a:r>
            <a:r>
              <a:rPr sz="800" spc="-5" dirty="0">
                <a:latin typeface="Verdana"/>
                <a:cs typeface="Verdana"/>
              </a:rPr>
              <a:t>nsit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-45" dirty="0">
                <a:latin typeface="Verdana"/>
                <a:cs typeface="Verdana"/>
              </a:rPr>
              <a:t>v</a:t>
            </a:r>
            <a:r>
              <a:rPr sz="800" spc="-5" dirty="0">
                <a:latin typeface="Verdana"/>
                <a:cs typeface="Verdana"/>
              </a:rPr>
              <a:t>i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-75" dirty="0">
                <a:latin typeface="Verdana"/>
                <a:cs typeface="Verdana"/>
              </a:rPr>
              <a:t>y</a:t>
            </a:r>
            <a:r>
              <a:rPr sz="800" spc="-125" dirty="0">
                <a:latin typeface="Verdana"/>
                <a:cs typeface="Verdana"/>
              </a:rPr>
              <a:t>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spe</a:t>
            </a:r>
            <a:r>
              <a:rPr sz="800" dirty="0">
                <a:latin typeface="Verdana"/>
                <a:cs typeface="Verdana"/>
              </a:rPr>
              <a:t>c</a:t>
            </a:r>
            <a:r>
              <a:rPr sz="800" spc="15" dirty="0">
                <a:latin typeface="Verdana"/>
                <a:cs typeface="Verdana"/>
              </a:rPr>
              <a:t>iﬁ</a:t>
            </a:r>
            <a:r>
              <a:rPr sz="800" spc="20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i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-45" dirty="0">
                <a:latin typeface="Verdana"/>
                <a:cs typeface="Verdana"/>
              </a:rPr>
              <a:t>y</a:t>
            </a:r>
            <a:r>
              <a:rPr sz="800" spc="-125" dirty="0">
                <a:latin typeface="Verdana"/>
                <a:cs typeface="Verdana"/>
              </a:rPr>
              <a:t>,  </a:t>
            </a:r>
            <a:r>
              <a:rPr sz="800" spc="15" dirty="0">
                <a:latin typeface="Verdana"/>
                <a:cs typeface="Verdana"/>
              </a:rPr>
              <a:t>and </a:t>
            </a:r>
            <a:r>
              <a:rPr sz="800" spc="-25" dirty="0">
                <a:latin typeface="Verdana"/>
                <a:cs typeface="Verdana"/>
              </a:rPr>
              <a:t>area </a:t>
            </a:r>
            <a:r>
              <a:rPr sz="800" spc="10" dirty="0">
                <a:latin typeface="Verdana"/>
                <a:cs typeface="Verdana"/>
              </a:rPr>
              <a:t>under the </a:t>
            </a:r>
            <a:r>
              <a:rPr sz="800" spc="-5" dirty="0">
                <a:latin typeface="Verdana"/>
                <a:cs typeface="Verdana"/>
              </a:rPr>
              <a:t>curve </a:t>
            </a:r>
            <a:r>
              <a:rPr sz="800" spc="-50" dirty="0">
                <a:latin typeface="Verdana"/>
                <a:cs typeface="Verdana"/>
              </a:rPr>
              <a:t>(AUC). </a:t>
            </a:r>
            <a:r>
              <a:rPr sz="800" spc="-10" dirty="0">
                <a:latin typeface="Verdana"/>
                <a:cs typeface="Verdana"/>
              </a:rPr>
              <a:t>These </a:t>
            </a:r>
            <a:r>
              <a:rPr sz="800" dirty="0">
                <a:latin typeface="Verdana"/>
                <a:cs typeface="Verdana"/>
              </a:rPr>
              <a:t>metrics 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assess </a:t>
            </a:r>
            <a:r>
              <a:rPr sz="800" spc="10" dirty="0">
                <a:latin typeface="Verdana"/>
                <a:cs typeface="Verdana"/>
              </a:rPr>
              <a:t>the </a:t>
            </a:r>
            <a:r>
              <a:rPr sz="800" dirty="0">
                <a:latin typeface="Verdana"/>
                <a:cs typeface="Verdana"/>
              </a:rPr>
              <a:t>model's </a:t>
            </a:r>
            <a:r>
              <a:rPr sz="800" spc="-10" dirty="0">
                <a:latin typeface="Verdana"/>
                <a:cs typeface="Verdana"/>
              </a:rPr>
              <a:t>ability </a:t>
            </a:r>
            <a:r>
              <a:rPr sz="800" spc="-5" dirty="0">
                <a:latin typeface="Verdana"/>
                <a:cs typeface="Verdana"/>
              </a:rPr>
              <a:t>to </a:t>
            </a:r>
            <a:r>
              <a:rPr sz="800" spc="-10" dirty="0">
                <a:latin typeface="Verdana"/>
                <a:cs typeface="Verdana"/>
              </a:rPr>
              <a:t>accurately </a:t>
            </a:r>
            <a:r>
              <a:rPr sz="800" dirty="0">
                <a:latin typeface="Verdana"/>
                <a:cs typeface="Verdana"/>
              </a:rPr>
              <a:t>identify 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pn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40" dirty="0">
                <a:latin typeface="Verdana"/>
                <a:cs typeface="Verdana"/>
              </a:rPr>
              <a:t>um</a:t>
            </a:r>
            <a:r>
              <a:rPr sz="800" spc="10" dirty="0">
                <a:latin typeface="Verdana"/>
                <a:cs typeface="Verdana"/>
              </a:rPr>
              <a:t>on</a:t>
            </a:r>
            <a:r>
              <a:rPr sz="800" dirty="0">
                <a:latin typeface="Verdana"/>
                <a:cs typeface="Verdana"/>
              </a:rPr>
              <a:t>i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c</a:t>
            </a:r>
            <a:r>
              <a:rPr sz="800" spc="-15" dirty="0">
                <a:latin typeface="Verdana"/>
                <a:cs typeface="Verdana"/>
              </a:rPr>
              <a:t>as</a:t>
            </a:r>
            <a:r>
              <a:rPr sz="800" spc="-2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125" dirty="0">
                <a:latin typeface="Verdana"/>
                <a:cs typeface="Verdana"/>
              </a:rPr>
              <a:t>.</a:t>
            </a:r>
            <a:endParaRPr sz="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2750" y="1190625"/>
            <a:ext cx="2133600" cy="1009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384">
              <a:lnSpc>
                <a:spcPct val="115399"/>
              </a:lnSpc>
              <a:spcBef>
                <a:spcPts val="95"/>
              </a:spcBef>
            </a:pPr>
            <a:r>
              <a:rPr sz="800" spc="5" dirty="0">
                <a:latin typeface="Verdana"/>
                <a:cs typeface="Verdana"/>
              </a:rPr>
              <a:t>detection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into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clinical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practice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requires </a:t>
            </a:r>
            <a:r>
              <a:rPr sz="800" spc="-26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ollabo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15" dirty="0">
                <a:latin typeface="Verdana"/>
                <a:cs typeface="Verdana"/>
              </a:rPr>
              <a:t>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b</a:t>
            </a:r>
            <a:r>
              <a:rPr sz="800" spc="10" dirty="0">
                <a:latin typeface="Verdana"/>
                <a:cs typeface="Verdana"/>
              </a:rPr>
              <a:t>e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15" dirty="0">
                <a:latin typeface="Verdana"/>
                <a:cs typeface="Verdana"/>
              </a:rPr>
              <a:t>eal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spc="-5" dirty="0">
                <a:latin typeface="Verdana"/>
                <a:cs typeface="Verdana"/>
              </a:rPr>
              <a:t>ca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e  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10" dirty="0">
                <a:latin typeface="Verdana"/>
                <a:cs typeface="Verdana"/>
              </a:rPr>
              <a:t>si</a:t>
            </a:r>
            <a:r>
              <a:rPr sz="800" spc="-20" dirty="0">
                <a:latin typeface="Verdana"/>
                <a:cs typeface="Verdana"/>
              </a:rPr>
              <a:t>o</a:t>
            </a:r>
            <a:r>
              <a:rPr sz="800" spc="-10" dirty="0">
                <a:latin typeface="Verdana"/>
                <a:cs typeface="Verdana"/>
              </a:rPr>
              <a:t>nals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data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sci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-5" dirty="0">
                <a:latin typeface="Verdana"/>
                <a:cs typeface="Verdana"/>
              </a:rPr>
              <a:t>ntists</a:t>
            </a:r>
            <a:r>
              <a:rPr sz="800" spc="-125" dirty="0">
                <a:latin typeface="Verdana"/>
                <a:cs typeface="Verdana"/>
              </a:rPr>
              <a:t>.  </a:t>
            </a:r>
            <a:r>
              <a:rPr sz="800" spc="15" dirty="0">
                <a:latin typeface="Verdana"/>
                <a:cs typeface="Verdana"/>
              </a:rPr>
              <a:t>Add</a:t>
            </a:r>
            <a:r>
              <a:rPr sz="800" spc="-5" dirty="0">
                <a:latin typeface="Verdana"/>
                <a:cs typeface="Verdana"/>
              </a:rPr>
              <a:t>re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5" dirty="0">
                <a:latin typeface="Verdana"/>
                <a:cs typeface="Verdana"/>
              </a:rPr>
              <a:t>sin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10" dirty="0">
                <a:latin typeface="Verdana"/>
                <a:cs typeface="Verdana"/>
              </a:rPr>
              <a:t>gula</a:t>
            </a:r>
            <a:r>
              <a:rPr sz="800" spc="-10" dirty="0">
                <a:latin typeface="Verdana"/>
                <a:cs typeface="Verdana"/>
              </a:rPr>
              <a:t>to</a:t>
            </a:r>
            <a:r>
              <a:rPr sz="800" dirty="0">
                <a:latin typeface="Verdana"/>
                <a:cs typeface="Verdana"/>
              </a:rPr>
              <a:t>r</a:t>
            </a:r>
            <a:r>
              <a:rPr sz="800" spc="-45" dirty="0">
                <a:latin typeface="Verdana"/>
                <a:cs typeface="Verdana"/>
              </a:rPr>
              <a:t>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20" dirty="0">
                <a:latin typeface="Verdana"/>
                <a:cs typeface="Verdana"/>
              </a:rPr>
              <a:t>eq</a:t>
            </a:r>
            <a:r>
              <a:rPr sz="800" spc="15" dirty="0">
                <a:latin typeface="Verdana"/>
                <a:cs typeface="Verdana"/>
              </a:rPr>
              <a:t>u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30" dirty="0">
                <a:latin typeface="Verdana"/>
                <a:cs typeface="Verdana"/>
              </a:rPr>
              <a:t>em</a:t>
            </a:r>
            <a:r>
              <a:rPr sz="800" dirty="0">
                <a:latin typeface="Verdana"/>
                <a:cs typeface="Verdana"/>
              </a:rPr>
              <a:t>ents 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ensu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ethi</a:t>
            </a:r>
            <a:r>
              <a:rPr sz="800" spc="5" dirty="0">
                <a:latin typeface="Verdana"/>
                <a:cs typeface="Verdana"/>
              </a:rPr>
              <a:t>c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10" dirty="0">
                <a:latin typeface="Verdana"/>
                <a:cs typeface="Verdana"/>
              </a:rPr>
              <a:t>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onside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dirty="0">
                <a:latin typeface="Verdana"/>
                <a:cs typeface="Verdana"/>
              </a:rPr>
              <a:t>ti</a:t>
            </a:r>
            <a:r>
              <a:rPr sz="800" spc="-5" dirty="0">
                <a:latin typeface="Verdana"/>
                <a:cs typeface="Verdana"/>
              </a:rPr>
              <a:t>ons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a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e  </a:t>
            </a:r>
            <a:r>
              <a:rPr sz="800" spc="-15" dirty="0">
                <a:latin typeface="Verdana"/>
                <a:cs typeface="Verdana"/>
              </a:rPr>
              <a:t>ess</a:t>
            </a:r>
            <a:r>
              <a:rPr sz="800" spc="-2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ntial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-10" dirty="0">
                <a:latin typeface="Verdana"/>
                <a:cs typeface="Verdana"/>
              </a:rPr>
              <a:t>or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saf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ef</a:t>
            </a:r>
            <a:r>
              <a:rPr sz="800" spc="-20" dirty="0">
                <a:latin typeface="Verdana"/>
                <a:cs typeface="Verdana"/>
              </a:rPr>
              <a:t>f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25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20" dirty="0">
                <a:latin typeface="Verdana"/>
                <a:cs typeface="Verdana"/>
              </a:rPr>
              <a:t>i</a:t>
            </a:r>
            <a:r>
              <a:rPr sz="800" spc="-55" dirty="0">
                <a:latin typeface="Verdana"/>
                <a:cs typeface="Verdana"/>
              </a:rPr>
              <a:t>v</a:t>
            </a:r>
            <a:r>
              <a:rPr sz="800" dirty="0">
                <a:latin typeface="Verdana"/>
                <a:cs typeface="Verdana"/>
              </a:rPr>
              <a:t>e</a:t>
            </a:r>
          </a:p>
          <a:p>
            <a:pPr marR="508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latin typeface="Verdana"/>
                <a:cs typeface="Verdana"/>
              </a:rPr>
              <a:t>deployment.</a:t>
            </a:r>
            <a:endParaRPr sz="800" dirty="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B44C3C8-7561-7DDC-DCF4-5573EAE8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27" y="469525"/>
            <a:ext cx="1831339" cy="338554"/>
          </a:xfrm>
        </p:spPr>
        <p:txBody>
          <a:bodyPr/>
          <a:lstStyle/>
          <a:p>
            <a:pPr algn="r"/>
            <a:r>
              <a:rPr lang="en-IN" sz="1100" b="1" dirty="0"/>
              <a:t>Clinical Implementation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560" y="469525"/>
            <a:ext cx="194500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b="1" spc="20" dirty="0">
                <a:latin typeface="Trebuchet MS"/>
                <a:cs typeface="Trebuchet MS"/>
              </a:rPr>
              <a:t>Futu</a:t>
            </a:r>
            <a:r>
              <a:rPr sz="1900" b="1" spc="-15" dirty="0">
                <a:latin typeface="Trebuchet MS"/>
                <a:cs typeface="Trebuchet MS"/>
              </a:rPr>
              <a:t>r</a:t>
            </a:r>
            <a:r>
              <a:rPr sz="1900" b="1" spc="-130" dirty="0">
                <a:latin typeface="Trebuchet MS"/>
                <a:cs typeface="Trebuchet MS"/>
              </a:rPr>
              <a:t>e </a:t>
            </a:r>
            <a:r>
              <a:rPr sz="1900" b="1" spc="110" dirty="0">
                <a:latin typeface="Trebuchet MS"/>
                <a:cs typeface="Trebuchet MS"/>
              </a:rPr>
              <a:t>P</a:t>
            </a:r>
            <a:r>
              <a:rPr sz="1900" b="1" spc="50" dirty="0">
                <a:latin typeface="Trebuchet MS"/>
                <a:cs typeface="Trebuchet MS"/>
              </a:rPr>
              <a:t>r</a:t>
            </a:r>
            <a:r>
              <a:rPr sz="1900" b="1" spc="40" dirty="0">
                <a:latin typeface="Trebuchet MS"/>
                <a:cs typeface="Trebuchet MS"/>
              </a:rPr>
              <a:t>o</a:t>
            </a:r>
            <a:r>
              <a:rPr sz="1900" b="1" spc="25" dirty="0">
                <a:latin typeface="Trebuchet MS"/>
                <a:cs typeface="Trebuchet MS"/>
              </a:rPr>
              <a:t>s</a:t>
            </a:r>
            <a:r>
              <a:rPr sz="1900" b="1" spc="40" dirty="0">
                <a:latin typeface="Trebuchet MS"/>
                <a:cs typeface="Trebuchet MS"/>
              </a:rPr>
              <a:t>p</a:t>
            </a:r>
            <a:r>
              <a:rPr sz="1900" b="1" spc="-135" dirty="0">
                <a:latin typeface="Trebuchet MS"/>
                <a:cs typeface="Trebuchet MS"/>
              </a:rPr>
              <a:t>e</a:t>
            </a:r>
            <a:r>
              <a:rPr sz="1900" b="1" spc="-50" dirty="0">
                <a:latin typeface="Trebuchet MS"/>
                <a:cs typeface="Trebuchet MS"/>
              </a:rPr>
              <a:t>ct</a:t>
            </a:r>
            <a:r>
              <a:rPr sz="1900" b="1" spc="65" dirty="0">
                <a:latin typeface="Trebuchet MS"/>
                <a:cs typeface="Trebuchet MS"/>
              </a:rPr>
              <a:t>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560" y="962025"/>
            <a:ext cx="1994535" cy="86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 marR="5080" indent="-48260" algn="r">
              <a:lnSpc>
                <a:spcPct val="114900"/>
              </a:lnSpc>
              <a:spcBef>
                <a:spcPts val="100"/>
              </a:spcBef>
            </a:pPr>
            <a:r>
              <a:rPr sz="800" spc="-5" dirty="0">
                <a:latin typeface="Verdana"/>
                <a:cs typeface="Verdana"/>
              </a:rPr>
              <a:t>The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future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pneumonia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detection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lies </a:t>
            </a:r>
            <a:r>
              <a:rPr sz="800" spc="-26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enhan</a:t>
            </a:r>
            <a:r>
              <a:rPr sz="800" spc="20" dirty="0">
                <a:latin typeface="Verdana"/>
                <a:cs typeface="Verdana"/>
              </a:rPr>
              <a:t>c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CNN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15" dirty="0">
                <a:latin typeface="Verdana"/>
                <a:cs typeface="Verdana"/>
              </a:rPr>
              <a:t>od</a:t>
            </a:r>
            <a:r>
              <a:rPr sz="800" spc="10" dirty="0">
                <a:latin typeface="Verdana"/>
                <a:cs typeface="Verdana"/>
              </a:rPr>
              <a:t>e</a:t>
            </a:r>
            <a:r>
              <a:rPr sz="800" spc="-20" dirty="0">
                <a:latin typeface="Verdana"/>
                <a:cs typeface="Verdana"/>
              </a:rPr>
              <a:t>ls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wi</a:t>
            </a:r>
            <a:r>
              <a:rPr sz="800" spc="5" dirty="0">
                <a:latin typeface="Verdana"/>
                <a:cs typeface="Verdana"/>
              </a:rPr>
              <a:t>t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mul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35" dirty="0">
                <a:latin typeface="Verdana"/>
                <a:cs typeface="Verdana"/>
              </a:rPr>
              <a:t>i-  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5" dirty="0">
                <a:latin typeface="Verdana"/>
                <a:cs typeface="Verdana"/>
              </a:rPr>
              <a:t>odal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data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ea</a:t>
            </a:r>
            <a:r>
              <a:rPr sz="800" spc="-30" dirty="0">
                <a:latin typeface="Verdana"/>
                <a:cs typeface="Verdana"/>
              </a:rPr>
              <a:t>l</a:t>
            </a:r>
            <a:r>
              <a:rPr sz="800" spc="-40" dirty="0">
                <a:latin typeface="Verdana"/>
                <a:cs typeface="Verdana"/>
              </a:rPr>
              <a:t>-</a:t>
            </a:r>
            <a:r>
              <a:rPr sz="800" spc="20" dirty="0">
                <a:latin typeface="Verdana"/>
                <a:cs typeface="Verdana"/>
              </a:rPr>
              <a:t>tim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anal</a:t>
            </a:r>
            <a:r>
              <a:rPr sz="800" spc="-20" dirty="0">
                <a:latin typeface="Verdana"/>
                <a:cs typeface="Verdana"/>
              </a:rPr>
              <a:t>y</a:t>
            </a:r>
            <a:r>
              <a:rPr sz="800" spc="-25" dirty="0">
                <a:latin typeface="Verdana"/>
                <a:cs typeface="Verdana"/>
              </a:rPr>
              <a:t>sis</a:t>
            </a:r>
            <a:r>
              <a:rPr sz="800" spc="-125" dirty="0">
                <a:latin typeface="Verdana"/>
                <a:cs typeface="Verdana"/>
              </a:rPr>
              <a:t>.</a:t>
            </a:r>
            <a:endParaRPr sz="800" dirty="0">
              <a:latin typeface="Verdana"/>
              <a:cs typeface="Verdana"/>
            </a:endParaRPr>
          </a:p>
          <a:p>
            <a:pPr marL="12700" marR="5080" indent="452120" algn="just">
              <a:lnSpc>
                <a:spcPct val="114900"/>
              </a:lnSpc>
              <a:spcBef>
                <a:spcPts val="25"/>
              </a:spcBef>
            </a:pPr>
            <a:r>
              <a:rPr sz="800" spc="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dd</a:t>
            </a:r>
            <a:r>
              <a:rPr sz="800" spc="5" dirty="0">
                <a:latin typeface="Verdana"/>
                <a:cs typeface="Verdana"/>
              </a:rPr>
              <a:t>itiona</a:t>
            </a:r>
            <a:r>
              <a:rPr sz="800" spc="-15" dirty="0">
                <a:latin typeface="Verdana"/>
                <a:cs typeface="Verdana"/>
              </a:rPr>
              <a:t>l</a:t>
            </a:r>
            <a:r>
              <a:rPr sz="800" spc="-20" dirty="0">
                <a:latin typeface="Verdana"/>
                <a:cs typeface="Verdana"/>
              </a:rPr>
              <a:t>l</a:t>
            </a:r>
            <a:r>
              <a:rPr sz="800" spc="-70" dirty="0">
                <a:latin typeface="Verdana"/>
                <a:cs typeface="Verdana"/>
              </a:rPr>
              <a:t>y</a:t>
            </a:r>
            <a:r>
              <a:rPr sz="800" spc="-125" dirty="0">
                <a:latin typeface="Verdana"/>
                <a:cs typeface="Verdana"/>
              </a:rPr>
              <a:t>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5" dirty="0">
                <a:latin typeface="Verdana"/>
                <a:cs typeface="Verdana"/>
              </a:rPr>
              <a:t>d</a:t>
            </a:r>
            <a:r>
              <a:rPr sz="800" spc="-20" dirty="0">
                <a:latin typeface="Verdana"/>
                <a:cs typeface="Verdana"/>
              </a:rPr>
              <a:t>v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nts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20" dirty="0">
                <a:latin typeface="Verdana"/>
                <a:cs typeface="Verdana"/>
              </a:rPr>
              <a:t>n  </a:t>
            </a:r>
            <a:r>
              <a:rPr sz="800" spc="-5" dirty="0">
                <a:latin typeface="Verdana"/>
                <a:cs typeface="Verdana"/>
              </a:rPr>
              <a:t>explainable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AI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can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provide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insights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into </a:t>
            </a:r>
            <a:r>
              <a:rPr sz="800" spc="-270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d</a:t>
            </a:r>
            <a:r>
              <a:rPr sz="800" spc="5" dirty="0">
                <a:latin typeface="Verdana"/>
                <a:cs typeface="Verdana"/>
              </a:rPr>
              <a:t>ec</a:t>
            </a:r>
            <a:r>
              <a:rPr sz="800" spc="-5" dirty="0">
                <a:latin typeface="Verdana"/>
                <a:cs typeface="Verdana"/>
              </a:rPr>
              <a:t>i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dirty="0">
                <a:latin typeface="Verdana"/>
                <a:cs typeface="Verdana"/>
              </a:rPr>
              <a:t>on-ma</a:t>
            </a:r>
            <a:r>
              <a:rPr sz="800" spc="-10" dirty="0">
                <a:latin typeface="Verdana"/>
                <a:cs typeface="Verdana"/>
              </a:rPr>
              <a:t>k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20" dirty="0">
                <a:latin typeface="Verdana"/>
                <a:cs typeface="Verdana"/>
              </a:rPr>
              <a:t>o</a:t>
            </a:r>
            <a:r>
              <a:rPr sz="800" spc="5" dirty="0">
                <a:latin typeface="Verdana"/>
                <a:cs typeface="Verdana"/>
              </a:rPr>
              <a:t>c</a:t>
            </a:r>
            <a:r>
              <a:rPr sz="800" spc="-20" dirty="0">
                <a:latin typeface="Verdana"/>
                <a:cs typeface="Verdana"/>
              </a:rPr>
              <a:t>ess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CNNs.</a:t>
            </a:r>
            <a:endParaRPr sz="80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363</Words>
  <Application>Microsoft Office PowerPoint</Application>
  <PresentationFormat>Custom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Cambria</vt:lpstr>
      <vt:lpstr>Palatino Linotype</vt:lpstr>
      <vt:lpstr>Times New Roman</vt:lpstr>
      <vt:lpstr>Trebuchet MS</vt:lpstr>
      <vt:lpstr>Verdana</vt:lpstr>
      <vt:lpstr>Office Theme</vt:lpstr>
      <vt:lpstr>PowerPoint Presentation</vt:lpstr>
      <vt:lpstr>Introduction</vt:lpstr>
      <vt:lpstr>Understanding</vt:lpstr>
      <vt:lpstr>Challenges in Detection</vt:lpstr>
      <vt:lpstr>Role of CNNs</vt:lpstr>
      <vt:lpstr>Training Data</vt:lpstr>
      <vt:lpstr>Performance  Evaluation</vt:lpstr>
      <vt:lpstr>Clinical Implementation</vt:lpstr>
      <vt:lpstr>Future Prospects</vt:lpstr>
      <vt:lpstr>Challenges Ahead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KRISHNAKUMAR R</dc:creator>
  <cp:lastModifiedBy>KRISHNAKUMAR R</cp:lastModifiedBy>
  <cp:revision>2</cp:revision>
  <dcterms:created xsi:type="dcterms:W3CDTF">2023-12-02T10:57:11Z</dcterms:created>
  <dcterms:modified xsi:type="dcterms:W3CDTF">2023-12-02T11:10:34Z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2023-12-02T00:00:00Z</vt:filetime>
  </property>
  <property fmtid="{D5CDD505-2E9C-101B-9397-08002B2CF9AE}" pid="3" name="LastSaved">
    <vt:filetime>2023-12-02T00:00:00Z</vt:filetime>
  </property>
</Properties>
</file>