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224215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393522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2359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3301589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0223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1052829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3837862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403918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275589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9D43-89FC-447C-B5A6-6139C4385A5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207928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19D43-89FC-447C-B5A6-6139C4385A5B}"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230760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19D43-89FC-447C-B5A6-6139C4385A5B}" type="datetimeFigureOut">
              <a:rPr lang="en-IN" smtClean="0"/>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192140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19D43-89FC-447C-B5A6-6139C4385A5B}" type="datetimeFigureOut">
              <a:rPr lang="en-IN" smtClean="0"/>
              <a:t>29-04-2022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266860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19D43-89FC-447C-B5A6-6139C4385A5B}" type="datetimeFigureOut">
              <a:rPr lang="en-IN" smtClean="0"/>
              <a:t>29-04-2022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176635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19D43-89FC-447C-B5A6-6139C4385A5B}"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247352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19D43-89FC-447C-B5A6-6139C4385A5B}"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81CE8-12EA-4710-BA4B-BBA27FB6F62F}" type="slidenum">
              <a:rPr lang="en-IN" smtClean="0"/>
              <a:t>‹#›</a:t>
            </a:fld>
            <a:endParaRPr lang="en-IN"/>
          </a:p>
        </p:txBody>
      </p:sp>
    </p:spTree>
    <p:extLst>
      <p:ext uri="{BB962C8B-B14F-4D97-AF65-F5344CB8AC3E}">
        <p14:creationId xmlns:p14="http://schemas.microsoft.com/office/powerpoint/2010/main" val="211326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119D43-89FC-447C-B5A6-6139C4385A5B}" type="datetimeFigureOut">
              <a:rPr lang="en-IN" smtClean="0"/>
              <a:t>29-04-2022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281CE8-12EA-4710-BA4B-BBA27FB6F62F}" type="slidenum">
              <a:rPr lang="en-IN" smtClean="0"/>
              <a:t>‹#›</a:t>
            </a:fld>
            <a:endParaRPr lang="en-IN"/>
          </a:p>
        </p:txBody>
      </p:sp>
    </p:spTree>
    <p:extLst>
      <p:ext uri="{BB962C8B-B14F-4D97-AF65-F5344CB8AC3E}">
        <p14:creationId xmlns:p14="http://schemas.microsoft.com/office/powerpoint/2010/main" val="240694485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de/gl%C3%A4ser-champagner-wein-toasten-1255887/" TargetMode="External"/><Relationship Id="rId7" Type="http://schemas.openxmlformats.org/officeDocument/2006/relationships/hyperlink" Target="https://www.reputationsciences.com/coronavirus-economic-impact/"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ourfiniteworld.com/2018/01/09/will-the-world-economy-continue-to-roll-along-in-2018/comment-page-19/"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B629-3AD9-4EFD-ADE0-E8000961CA33}"/>
              </a:ext>
            </a:extLst>
          </p:cNvPr>
          <p:cNvSpPr>
            <a:spLocks noGrp="1"/>
          </p:cNvSpPr>
          <p:nvPr>
            <p:ph type="ctrTitle"/>
          </p:nvPr>
        </p:nvSpPr>
        <p:spPr>
          <a:xfrm>
            <a:off x="647698" y="1899709"/>
            <a:ext cx="9096375" cy="164630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a:r>
              <a:rPr lang="en-IN" sz="3000" b="1" dirty="0"/>
              <a:t>Machine Learning Model for prediction of Wine quality</a:t>
            </a:r>
          </a:p>
        </p:txBody>
      </p:sp>
      <p:pic>
        <p:nvPicPr>
          <p:cNvPr id="8" name="Picture 7">
            <a:extLst>
              <a:ext uri="{FF2B5EF4-FFF2-40B4-BE49-F238E27FC236}">
                <a16:creationId xmlns:a16="http://schemas.microsoft.com/office/drawing/2014/main" id="{8508E3F3-2190-45B2-9369-636CD01A1F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90747" y="4050836"/>
            <a:ext cx="2410279" cy="1916925"/>
          </a:xfrm>
          <a:prstGeom prst="rect">
            <a:avLst/>
          </a:prstGeom>
        </p:spPr>
      </p:pic>
      <p:pic>
        <p:nvPicPr>
          <p:cNvPr id="10" name="Picture 9">
            <a:extLst>
              <a:ext uri="{FF2B5EF4-FFF2-40B4-BE49-F238E27FC236}">
                <a16:creationId xmlns:a16="http://schemas.microsoft.com/office/drawing/2014/main" id="{ACEC899B-6386-4621-88BA-D45BC1F0130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247989" y="4152206"/>
            <a:ext cx="1714183" cy="1714183"/>
          </a:xfrm>
          <a:prstGeom prst="rect">
            <a:avLst/>
          </a:prstGeom>
          <a:effectLst>
            <a:glow rad="228600">
              <a:schemeClr val="accent3">
                <a:satMod val="175000"/>
                <a:alpha val="40000"/>
              </a:schemeClr>
            </a:glow>
          </a:effectLst>
        </p:spPr>
      </p:pic>
      <p:pic>
        <p:nvPicPr>
          <p:cNvPr id="13" name="Picture 12">
            <a:extLst>
              <a:ext uri="{FF2B5EF4-FFF2-40B4-BE49-F238E27FC236}">
                <a16:creationId xmlns:a16="http://schemas.microsoft.com/office/drawing/2014/main" id="{5BB608C3-71FA-40EA-BD9B-572CA2C1387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429601" y="4416377"/>
            <a:ext cx="1933349" cy="1450012"/>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8791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104-43E3-4E8E-BFE1-3D81B318C7C5}"/>
              </a:ext>
            </a:extLst>
          </p:cNvPr>
          <p:cNvSpPr>
            <a:spLocks noGrp="1"/>
          </p:cNvSpPr>
          <p:nvPr>
            <p:ph type="title"/>
          </p:nvPr>
        </p:nvSpPr>
        <p:spPr>
          <a:xfrm>
            <a:off x="315384" y="95250"/>
            <a:ext cx="8596668" cy="466725"/>
          </a:xfrm>
          <a:solidFill>
            <a:schemeClr val="accent2">
              <a:lumMod val="50000"/>
            </a:schemeClr>
          </a:solidFill>
          <a:ln>
            <a:solidFill>
              <a:schemeClr val="accent2">
                <a:lumMod val="75000"/>
              </a:schemeClr>
            </a:solidFill>
          </a:ln>
          <a:effectLst>
            <a:softEdge rad="31750"/>
          </a:effectLst>
        </p:spPr>
        <p:txBody>
          <a:bodyPr>
            <a:noAutofit/>
          </a:bodyPr>
          <a:lstStyle/>
          <a:p>
            <a:r>
              <a:rPr lang="en-IN" sz="2500" dirty="0">
                <a:solidFill>
                  <a:schemeClr val="accent2">
                    <a:lumMod val="40000"/>
                    <a:lumOff val="60000"/>
                  </a:schemeClr>
                </a:solidFill>
              </a:rPr>
              <a:t>A) Problem statement</a:t>
            </a:r>
          </a:p>
        </p:txBody>
      </p:sp>
      <p:sp>
        <p:nvSpPr>
          <p:cNvPr id="3" name="Content Placeholder 2">
            <a:extLst>
              <a:ext uri="{FF2B5EF4-FFF2-40B4-BE49-F238E27FC236}">
                <a16:creationId xmlns:a16="http://schemas.microsoft.com/office/drawing/2014/main" id="{BBA79628-688C-473F-94EF-F76498DE2C3B}"/>
              </a:ext>
            </a:extLst>
          </p:cNvPr>
          <p:cNvSpPr>
            <a:spLocks noGrp="1"/>
          </p:cNvSpPr>
          <p:nvPr>
            <p:ph idx="1"/>
          </p:nvPr>
        </p:nvSpPr>
        <p:spPr>
          <a:xfrm>
            <a:off x="315384" y="607220"/>
            <a:ext cx="8596668" cy="744536"/>
          </a:xfrm>
        </p:spPr>
        <p:txBody>
          <a:bodyPr/>
          <a:lstStyle/>
          <a:p>
            <a:pPr algn="just"/>
            <a:r>
              <a:rPr lang="en-IN" dirty="0"/>
              <a:t>Testing wine quality can be an expensive and tedious process. The presence of various parameters makes it challenging for QC to be performed efficiently.</a:t>
            </a:r>
          </a:p>
        </p:txBody>
      </p:sp>
      <p:sp>
        <p:nvSpPr>
          <p:cNvPr id="5" name="Content Placeholder 2">
            <a:extLst>
              <a:ext uri="{FF2B5EF4-FFF2-40B4-BE49-F238E27FC236}">
                <a16:creationId xmlns:a16="http://schemas.microsoft.com/office/drawing/2014/main" id="{3226F1C0-8116-4DC9-9140-0490EA32512A}"/>
              </a:ext>
            </a:extLst>
          </p:cNvPr>
          <p:cNvSpPr txBox="1">
            <a:spLocks/>
          </p:cNvSpPr>
          <p:nvPr/>
        </p:nvSpPr>
        <p:spPr>
          <a:xfrm>
            <a:off x="315384" y="2003427"/>
            <a:ext cx="8596668" cy="7445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a:t>To perform analysis on quality of wine using machine learning classifiers, making it cheaper and more efficient with minimal human interaction.</a:t>
            </a:r>
          </a:p>
        </p:txBody>
      </p:sp>
      <p:sp>
        <p:nvSpPr>
          <p:cNvPr id="6" name="Title 1">
            <a:extLst>
              <a:ext uri="{FF2B5EF4-FFF2-40B4-BE49-F238E27FC236}">
                <a16:creationId xmlns:a16="http://schemas.microsoft.com/office/drawing/2014/main" id="{44E1F60F-F412-446E-BF8E-E9F708F68EE6}"/>
              </a:ext>
            </a:extLst>
          </p:cNvPr>
          <p:cNvSpPr txBox="1">
            <a:spLocks/>
          </p:cNvSpPr>
          <p:nvPr/>
        </p:nvSpPr>
        <p:spPr>
          <a:xfrm>
            <a:off x="315384" y="1412083"/>
            <a:ext cx="8596668" cy="466725"/>
          </a:xfrm>
          <a:prstGeom prst="rect">
            <a:avLst/>
          </a:prstGeom>
          <a:solidFill>
            <a:schemeClr val="accent2">
              <a:lumMod val="50000"/>
            </a:schemeClr>
          </a:solidFill>
          <a:ln>
            <a:solidFill>
              <a:schemeClr val="accent2">
                <a:lumMod val="75000"/>
              </a:schemeClr>
            </a:solidFill>
          </a:ln>
          <a:effectLst>
            <a:softEdge rad="31750"/>
          </a:effectLst>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dirty="0">
                <a:solidFill>
                  <a:schemeClr val="accent2">
                    <a:lumMod val="40000"/>
                    <a:lumOff val="60000"/>
                  </a:schemeClr>
                </a:solidFill>
              </a:rPr>
              <a:t>B) My understanding</a:t>
            </a:r>
          </a:p>
        </p:txBody>
      </p:sp>
      <p:sp>
        <p:nvSpPr>
          <p:cNvPr id="7" name="Title 1">
            <a:extLst>
              <a:ext uri="{FF2B5EF4-FFF2-40B4-BE49-F238E27FC236}">
                <a16:creationId xmlns:a16="http://schemas.microsoft.com/office/drawing/2014/main" id="{E327C8E1-0160-44D5-A6E1-B982D60180D6}"/>
              </a:ext>
            </a:extLst>
          </p:cNvPr>
          <p:cNvSpPr txBox="1">
            <a:spLocks/>
          </p:cNvSpPr>
          <p:nvPr/>
        </p:nvSpPr>
        <p:spPr>
          <a:xfrm>
            <a:off x="315384" y="2838451"/>
            <a:ext cx="8596668" cy="466725"/>
          </a:xfrm>
          <a:prstGeom prst="rect">
            <a:avLst/>
          </a:prstGeom>
          <a:solidFill>
            <a:schemeClr val="accent2">
              <a:lumMod val="50000"/>
            </a:schemeClr>
          </a:solidFill>
          <a:ln>
            <a:solidFill>
              <a:schemeClr val="accent2">
                <a:lumMod val="75000"/>
              </a:schemeClr>
            </a:solidFill>
          </a:ln>
          <a:effectLst>
            <a:softEdge rad="31750"/>
          </a:effectLst>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dirty="0">
                <a:solidFill>
                  <a:schemeClr val="accent2">
                    <a:lumMod val="40000"/>
                    <a:lumOff val="60000"/>
                  </a:schemeClr>
                </a:solidFill>
              </a:rPr>
              <a:t>C) EDA Steps Done</a:t>
            </a:r>
          </a:p>
        </p:txBody>
      </p:sp>
      <p:sp>
        <p:nvSpPr>
          <p:cNvPr id="8" name="Content Placeholder 2">
            <a:extLst>
              <a:ext uri="{FF2B5EF4-FFF2-40B4-BE49-F238E27FC236}">
                <a16:creationId xmlns:a16="http://schemas.microsoft.com/office/drawing/2014/main" id="{92A7BBA8-9259-429E-93B3-CD6F14D0627A}"/>
              </a:ext>
            </a:extLst>
          </p:cNvPr>
          <p:cNvSpPr txBox="1">
            <a:spLocks/>
          </p:cNvSpPr>
          <p:nvPr/>
        </p:nvSpPr>
        <p:spPr>
          <a:xfrm>
            <a:off x="315384" y="3429000"/>
            <a:ext cx="8596668" cy="2716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a:t>Analysed the overall 5-point summary of the dataset to get a glimpse of the distribution of data for each independent variable.</a:t>
            </a:r>
          </a:p>
          <a:p>
            <a:pPr algn="just"/>
            <a:r>
              <a:rPr lang="en-IN" dirty="0"/>
              <a:t>Checked for missing values in the dataset.</a:t>
            </a:r>
          </a:p>
          <a:p>
            <a:pPr algn="just"/>
            <a:r>
              <a:rPr lang="en-IN" dirty="0"/>
              <a:t>Treated outliers present in each independent variable using Interquartile range (IQR) values. Examined the distributions of variables before and after elimination of outliers.</a:t>
            </a:r>
          </a:p>
          <a:p>
            <a:pPr algn="just"/>
            <a:r>
              <a:rPr lang="en-IN" dirty="0"/>
              <a:t>Further scrutinized the dataset for multi-collinearity; checked the correlation between independent variables and visualized the same using heatmaps.</a:t>
            </a:r>
          </a:p>
        </p:txBody>
      </p:sp>
    </p:spTree>
    <p:extLst>
      <p:ext uri="{BB962C8B-B14F-4D97-AF65-F5344CB8AC3E}">
        <p14:creationId xmlns:p14="http://schemas.microsoft.com/office/powerpoint/2010/main" val="300031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B99952-6218-4BFB-8B4A-388B73D78780}"/>
              </a:ext>
            </a:extLst>
          </p:cNvPr>
          <p:cNvSpPr txBox="1">
            <a:spLocks/>
          </p:cNvSpPr>
          <p:nvPr/>
        </p:nvSpPr>
        <p:spPr>
          <a:xfrm>
            <a:off x="334434" y="152400"/>
            <a:ext cx="8596668" cy="466725"/>
          </a:xfrm>
          <a:prstGeom prst="rect">
            <a:avLst/>
          </a:prstGeom>
          <a:solidFill>
            <a:schemeClr val="accent2">
              <a:lumMod val="50000"/>
            </a:schemeClr>
          </a:solidFill>
          <a:ln>
            <a:solidFill>
              <a:schemeClr val="accent2">
                <a:lumMod val="75000"/>
              </a:schemeClr>
            </a:solidFill>
          </a:ln>
          <a:effectLst>
            <a:softEdge rad="31750"/>
          </a:effectLst>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dirty="0">
                <a:solidFill>
                  <a:schemeClr val="accent2">
                    <a:lumMod val="40000"/>
                    <a:lumOff val="60000"/>
                  </a:schemeClr>
                </a:solidFill>
              </a:rPr>
              <a:t>D) Pre-processing Steps Done</a:t>
            </a:r>
          </a:p>
        </p:txBody>
      </p:sp>
      <p:sp>
        <p:nvSpPr>
          <p:cNvPr id="8" name="Content Placeholder 7">
            <a:extLst>
              <a:ext uri="{FF2B5EF4-FFF2-40B4-BE49-F238E27FC236}">
                <a16:creationId xmlns:a16="http://schemas.microsoft.com/office/drawing/2014/main" id="{8EB0CD12-56A5-4E01-A6F6-289280B81733}"/>
              </a:ext>
            </a:extLst>
          </p:cNvPr>
          <p:cNvSpPr>
            <a:spLocks noGrp="1"/>
          </p:cNvSpPr>
          <p:nvPr>
            <p:ph idx="1"/>
          </p:nvPr>
        </p:nvSpPr>
        <p:spPr>
          <a:xfrm>
            <a:off x="334434" y="750889"/>
            <a:ext cx="8596668" cy="3880773"/>
          </a:xfrm>
        </p:spPr>
        <p:txBody>
          <a:bodyPr/>
          <a:lstStyle/>
          <a:p>
            <a:pPr algn="just"/>
            <a:r>
              <a:rPr lang="en-IN" dirty="0"/>
              <a:t>Created a new column ‘grade’ replacing ‘quality’ to scale down the end-result to a binary representation (good or bad).</a:t>
            </a:r>
          </a:p>
          <a:p>
            <a:pPr algn="just"/>
            <a:r>
              <a:rPr lang="en-IN" dirty="0"/>
              <a:t>Extracted and assigned values to independent as well as dependent variables using </a:t>
            </a:r>
            <a:r>
              <a:rPr lang="en-IN" dirty="0" err="1"/>
              <a:t>iloc</a:t>
            </a:r>
            <a:r>
              <a:rPr lang="en-IN" dirty="0"/>
              <a:t> method.</a:t>
            </a:r>
          </a:p>
          <a:p>
            <a:pPr algn="just"/>
            <a:r>
              <a:rPr lang="en-IN" dirty="0"/>
              <a:t>Normalized the overall scale of variables with the help of Standard scaler.</a:t>
            </a:r>
          </a:p>
          <a:p>
            <a:pPr algn="just"/>
            <a:r>
              <a:rPr lang="en-IN" dirty="0"/>
              <a:t>Initialized Train-Test split with a test size of 20%.</a:t>
            </a:r>
          </a:p>
        </p:txBody>
      </p:sp>
      <p:sp>
        <p:nvSpPr>
          <p:cNvPr id="9" name="Title 1">
            <a:extLst>
              <a:ext uri="{FF2B5EF4-FFF2-40B4-BE49-F238E27FC236}">
                <a16:creationId xmlns:a16="http://schemas.microsoft.com/office/drawing/2014/main" id="{4495B6D1-6049-4558-84F1-5BB0529EB5B3}"/>
              </a:ext>
            </a:extLst>
          </p:cNvPr>
          <p:cNvSpPr txBox="1">
            <a:spLocks/>
          </p:cNvSpPr>
          <p:nvPr/>
        </p:nvSpPr>
        <p:spPr>
          <a:xfrm>
            <a:off x="334434" y="2969087"/>
            <a:ext cx="8596668" cy="466725"/>
          </a:xfrm>
          <a:prstGeom prst="rect">
            <a:avLst/>
          </a:prstGeom>
          <a:solidFill>
            <a:schemeClr val="accent2">
              <a:lumMod val="50000"/>
            </a:schemeClr>
          </a:solidFill>
          <a:ln>
            <a:solidFill>
              <a:schemeClr val="accent2">
                <a:lumMod val="75000"/>
              </a:schemeClr>
            </a:solidFill>
          </a:ln>
          <a:effectLst>
            <a:softEdge rad="31750"/>
          </a:effectLst>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dirty="0">
                <a:solidFill>
                  <a:schemeClr val="accent2">
                    <a:lumMod val="40000"/>
                    <a:lumOff val="60000"/>
                  </a:schemeClr>
                </a:solidFill>
              </a:rPr>
              <a:t>E) My observation on models used</a:t>
            </a:r>
          </a:p>
        </p:txBody>
      </p:sp>
      <p:sp>
        <p:nvSpPr>
          <p:cNvPr id="10" name="Content Placeholder 7">
            <a:extLst>
              <a:ext uri="{FF2B5EF4-FFF2-40B4-BE49-F238E27FC236}">
                <a16:creationId xmlns:a16="http://schemas.microsoft.com/office/drawing/2014/main" id="{D291812D-497D-408A-A2A3-340DC6C0F4B3}"/>
              </a:ext>
            </a:extLst>
          </p:cNvPr>
          <p:cNvSpPr txBox="1">
            <a:spLocks/>
          </p:cNvSpPr>
          <p:nvPr/>
        </p:nvSpPr>
        <p:spPr>
          <a:xfrm>
            <a:off x="334434" y="3549781"/>
            <a:ext cx="8596668" cy="2163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i="1" dirty="0"/>
              <a:t>For a wine manufacturing firm relying on absolutes (good for production or bad), I feel an ML model based on Logistic Regression would help their cause more . If the firm is striving for perfection in quality and are not willing to settle for anything less, they would be looking to classify wine either ‘ok’ or ‘not ok’, even if some groups of wine quality data are borderline.</a:t>
            </a:r>
            <a:r>
              <a:rPr lang="en-IN" dirty="0"/>
              <a:t> </a:t>
            </a:r>
          </a:p>
        </p:txBody>
      </p:sp>
    </p:spTree>
    <p:extLst>
      <p:ext uri="{BB962C8B-B14F-4D97-AF65-F5344CB8AC3E}">
        <p14:creationId xmlns:p14="http://schemas.microsoft.com/office/powerpoint/2010/main" val="195138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88E5B-039A-4878-95A3-70F3E047CB56}"/>
              </a:ext>
            </a:extLst>
          </p:cNvPr>
          <p:cNvSpPr>
            <a:spLocks noGrp="1"/>
          </p:cNvSpPr>
          <p:nvPr>
            <p:ph idx="1"/>
          </p:nvPr>
        </p:nvSpPr>
        <p:spPr>
          <a:xfrm>
            <a:off x="334434" y="827090"/>
            <a:ext cx="8596668" cy="1354136"/>
          </a:xfrm>
        </p:spPr>
        <p:txBody>
          <a:bodyPr/>
          <a:lstStyle/>
          <a:p>
            <a:r>
              <a:rPr lang="en-IN" dirty="0"/>
              <a:t>I am still finding my way through all the python coding needed to plot visualization tools such as ROC curves with the right set of parameters.</a:t>
            </a:r>
          </a:p>
          <a:p>
            <a:r>
              <a:rPr lang="en-IN" dirty="0"/>
              <a:t>Checking for multi-collinearity took me a lot of time. Figured out the code only after a fair number of trials.</a:t>
            </a:r>
          </a:p>
        </p:txBody>
      </p:sp>
      <p:sp>
        <p:nvSpPr>
          <p:cNvPr id="4" name="Title 1">
            <a:extLst>
              <a:ext uri="{FF2B5EF4-FFF2-40B4-BE49-F238E27FC236}">
                <a16:creationId xmlns:a16="http://schemas.microsoft.com/office/drawing/2014/main" id="{2D39C01D-1F48-4B37-A7D5-0E69C1A4EDB8}"/>
              </a:ext>
            </a:extLst>
          </p:cNvPr>
          <p:cNvSpPr txBox="1">
            <a:spLocks/>
          </p:cNvSpPr>
          <p:nvPr/>
        </p:nvSpPr>
        <p:spPr>
          <a:xfrm>
            <a:off x="334434" y="152400"/>
            <a:ext cx="8596668" cy="466725"/>
          </a:xfrm>
          <a:prstGeom prst="rect">
            <a:avLst/>
          </a:prstGeom>
          <a:solidFill>
            <a:schemeClr val="accent2">
              <a:lumMod val="50000"/>
            </a:schemeClr>
          </a:solidFill>
          <a:ln>
            <a:solidFill>
              <a:schemeClr val="accent2">
                <a:lumMod val="75000"/>
              </a:schemeClr>
            </a:solidFill>
          </a:ln>
          <a:effectLst>
            <a:softEdge rad="31750"/>
          </a:effectLst>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dirty="0">
                <a:solidFill>
                  <a:schemeClr val="accent2">
                    <a:lumMod val="40000"/>
                    <a:lumOff val="60000"/>
                  </a:schemeClr>
                </a:solidFill>
              </a:rPr>
              <a:t>E) Difficulties faced</a:t>
            </a:r>
          </a:p>
        </p:txBody>
      </p:sp>
      <p:sp>
        <p:nvSpPr>
          <p:cNvPr id="5" name="Title 1">
            <a:extLst>
              <a:ext uri="{FF2B5EF4-FFF2-40B4-BE49-F238E27FC236}">
                <a16:creationId xmlns:a16="http://schemas.microsoft.com/office/drawing/2014/main" id="{8331E3AA-3B18-4F27-85FB-7D28EAE374F3}"/>
              </a:ext>
            </a:extLst>
          </p:cNvPr>
          <p:cNvSpPr txBox="1">
            <a:spLocks/>
          </p:cNvSpPr>
          <p:nvPr/>
        </p:nvSpPr>
        <p:spPr>
          <a:xfrm>
            <a:off x="334434" y="2562225"/>
            <a:ext cx="8596668" cy="466725"/>
          </a:xfrm>
          <a:prstGeom prst="rect">
            <a:avLst/>
          </a:prstGeom>
          <a:solidFill>
            <a:schemeClr val="accent2">
              <a:lumMod val="50000"/>
            </a:schemeClr>
          </a:solidFill>
          <a:ln>
            <a:solidFill>
              <a:schemeClr val="accent2">
                <a:lumMod val="75000"/>
              </a:schemeClr>
            </a:solidFill>
          </a:ln>
          <a:effectLst>
            <a:softEdge rad="31750"/>
          </a:effectLst>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dirty="0">
                <a:solidFill>
                  <a:schemeClr val="accent2">
                    <a:lumMod val="40000"/>
                    <a:lumOff val="60000"/>
                  </a:schemeClr>
                </a:solidFill>
              </a:rPr>
              <a:t>F) Summary</a:t>
            </a:r>
          </a:p>
        </p:txBody>
      </p:sp>
      <p:sp>
        <p:nvSpPr>
          <p:cNvPr id="6" name="Content Placeholder 2">
            <a:extLst>
              <a:ext uri="{FF2B5EF4-FFF2-40B4-BE49-F238E27FC236}">
                <a16:creationId xmlns:a16="http://schemas.microsoft.com/office/drawing/2014/main" id="{D364E37F-07A5-46DC-93E7-D795FC25B2F0}"/>
              </a:ext>
            </a:extLst>
          </p:cNvPr>
          <p:cNvSpPr txBox="1">
            <a:spLocks/>
          </p:cNvSpPr>
          <p:nvPr/>
        </p:nvSpPr>
        <p:spPr>
          <a:xfrm>
            <a:off x="334434" y="3151982"/>
            <a:ext cx="8596668" cy="239156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Algorithm used: Logistic Regression</a:t>
            </a:r>
          </a:p>
          <a:p>
            <a:r>
              <a:rPr lang="en-IN" dirty="0"/>
              <a:t>Shape before EDA: 1599 x 12</a:t>
            </a:r>
          </a:p>
          <a:p>
            <a:r>
              <a:rPr lang="en-IN" dirty="0"/>
              <a:t>Shape after EDA: 1297 x 12</a:t>
            </a:r>
          </a:p>
          <a:p>
            <a:r>
              <a:rPr lang="en-IN" dirty="0"/>
              <a:t>Accuracy of Model: 0.76</a:t>
            </a:r>
          </a:p>
          <a:p>
            <a:r>
              <a:rPr lang="en-IN" dirty="0"/>
              <a:t>Precision: 0.33</a:t>
            </a:r>
          </a:p>
          <a:p>
            <a:r>
              <a:rPr lang="en-IN" dirty="0"/>
              <a:t>Recall: 0.87</a:t>
            </a:r>
          </a:p>
          <a:p>
            <a:r>
              <a:rPr lang="en-IN" dirty="0"/>
              <a:t>AUC ~ 0.9</a:t>
            </a:r>
          </a:p>
        </p:txBody>
      </p:sp>
    </p:spTree>
    <p:extLst>
      <p:ext uri="{BB962C8B-B14F-4D97-AF65-F5344CB8AC3E}">
        <p14:creationId xmlns:p14="http://schemas.microsoft.com/office/powerpoint/2010/main" val="1273965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387</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Machine Learning Model for prediction of Wine quality</vt:lpstr>
      <vt:lpstr>A) Problem statement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for prediction of Wine quality</dc:title>
  <dc:creator>Krishna Rao</dc:creator>
  <cp:lastModifiedBy>Krishna Rao</cp:lastModifiedBy>
  <cp:revision>10</cp:revision>
  <dcterms:created xsi:type="dcterms:W3CDTF">2022-04-28T22:26:26Z</dcterms:created>
  <dcterms:modified xsi:type="dcterms:W3CDTF">2022-04-29T00:06:36Z</dcterms:modified>
</cp:coreProperties>
</file>