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tif"/><Relationship Id="rId3" Type="http://schemas.openxmlformats.org/officeDocument/2006/relationships/image" Target="../media/image17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tif"/><Relationship Id="rId3" Type="http://schemas.openxmlformats.org/officeDocument/2006/relationships/image" Target="../media/image19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tif"/><Relationship Id="rId3" Type="http://schemas.openxmlformats.org/officeDocument/2006/relationships/image" Target="../media/image22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.Navaneetha Krishna &amp; Swapnil Mish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A.Navaneetha Krishna &amp; Swapnil Mishra</a:t>
            </a:r>
          </a:p>
        </p:txBody>
      </p:sp>
      <p:sp>
        <p:nvSpPr>
          <p:cNvPr id="152" name="LENDING CLUB CASE STUDY"/>
          <p:cNvSpPr txBox="1"/>
          <p:nvPr>
            <p:ph type="ctrTitle"/>
          </p:nvPr>
        </p:nvSpPr>
        <p:spPr>
          <a:xfrm>
            <a:off x="1219200" y="3531215"/>
            <a:ext cx="21945600" cy="4267201"/>
          </a:xfrm>
          <a:prstGeom prst="rect">
            <a:avLst/>
          </a:prstGeom>
        </p:spPr>
        <p:txBody>
          <a:bodyPr/>
          <a:lstStyle>
            <a:lvl1pPr defTabSz="2340863">
              <a:defRPr spc="-122" sz="12288"/>
            </a:lvl1pPr>
          </a:lstStyle>
          <a:p>
            <a:pPr/>
            <a:r>
              <a:t>LENDING CLUB CASE STUDY</a:t>
            </a:r>
          </a:p>
        </p:txBody>
      </p:sp>
      <p:sp>
        <p:nvSpPr>
          <p:cNvPr id="153" name="Loan Lend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Loan Lending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8835" y="3008671"/>
            <a:ext cx="11466330" cy="5708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3009900"/>
            <a:ext cx="17729200" cy="769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3009900"/>
            <a:ext cx="17729200" cy="769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2743200"/>
            <a:ext cx="1772920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399" y="3436077"/>
            <a:ext cx="177292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2508250"/>
            <a:ext cx="17729200" cy="869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2616200"/>
            <a:ext cx="17729200" cy="848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585" y="2771486"/>
            <a:ext cx="12519319" cy="4205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5711" y="2535145"/>
            <a:ext cx="73406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257" y="2567081"/>
            <a:ext cx="17475201" cy="453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45815" y="3117064"/>
            <a:ext cx="5648397" cy="5175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499" y="2956163"/>
            <a:ext cx="9296401" cy="486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37816" y="2695462"/>
            <a:ext cx="7353301" cy="586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56" name="Determine criteria or factors indicating a higher likelihood of loan repayment.…"/>
          <p:cNvSpPr txBox="1"/>
          <p:nvPr>
            <p:ph type="body" sz="half" idx="1"/>
          </p:nvPr>
        </p:nvSpPr>
        <p:spPr>
          <a:xfrm>
            <a:off x="1217711" y="3269697"/>
            <a:ext cx="21948578" cy="3380492"/>
          </a:xfrm>
          <a:prstGeom prst="rect">
            <a:avLst/>
          </a:prstGeom>
        </p:spPr>
        <p:txBody>
          <a:bodyPr/>
          <a:lstStyle/>
          <a:p>
            <a:pPr/>
            <a:r>
              <a:t>Determine criteria or factors indicating a higher likelihood of loan repayment.</a:t>
            </a:r>
          </a:p>
          <a:p>
            <a:pPr/>
            <a:r>
              <a:t>Use the analysis to make informed decisions on approving loan applications.</a:t>
            </a:r>
          </a:p>
          <a:p>
            <a:pPr/>
            <a:r>
              <a:t>Reduce the risk of finacial loss by identifying applicants likely to repay the loan.</a:t>
            </a:r>
          </a:p>
        </p:txBody>
      </p:sp>
      <p:sp>
        <p:nvSpPr>
          <p:cNvPr id="157" name="Loan Approval:"/>
          <p:cNvSpPr txBox="1"/>
          <p:nvPr/>
        </p:nvSpPr>
        <p:spPr>
          <a:xfrm>
            <a:off x="1219200" y="2384648"/>
            <a:ext cx="21945602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Loan Approval:</a:t>
            </a:r>
          </a:p>
        </p:txBody>
      </p:sp>
      <p:sp>
        <p:nvSpPr>
          <p:cNvPr id="158" name="Risk Assessment:"/>
          <p:cNvSpPr txBox="1"/>
          <p:nvPr/>
        </p:nvSpPr>
        <p:spPr>
          <a:xfrm>
            <a:off x="1219199" y="6954997"/>
            <a:ext cx="21945602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Risk Assessment:</a:t>
            </a:r>
          </a:p>
        </p:txBody>
      </p:sp>
      <p:sp>
        <p:nvSpPr>
          <p:cNvPr id="159" name="Identify consumer and loan attributes that strongly influence default tendencies…"/>
          <p:cNvSpPr txBox="1"/>
          <p:nvPr/>
        </p:nvSpPr>
        <p:spPr>
          <a:xfrm>
            <a:off x="1217711" y="8274891"/>
            <a:ext cx="22664309" cy="4867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0638" indent="-540638" algn="l" defTabSz="2413955">
              <a:spcBef>
                <a:spcPts val="2300"/>
              </a:spcBef>
              <a:buSzPct val="150000"/>
              <a:buChar char="•"/>
              <a:defRPr sz="4356"/>
            </a:pPr>
            <a:r>
              <a:t>Identify consumer and loan attributes that strongly influence default tendencies</a:t>
            </a:r>
          </a:p>
          <a:p>
            <a:pPr marL="540638" indent="-540638" algn="l" defTabSz="2413955">
              <a:spcBef>
                <a:spcPts val="2300"/>
              </a:spcBef>
              <a:buSzPct val="150000"/>
              <a:buChar char="•"/>
              <a:defRPr sz="4356"/>
            </a:pPr>
            <a:r>
              <a:t>Asses the risk associated with each loan columns</a:t>
            </a:r>
          </a:p>
          <a:p>
            <a:pPr marL="540638" indent="-540638" algn="l" defTabSz="2413955">
              <a:spcBef>
                <a:spcPts val="2300"/>
              </a:spcBef>
              <a:buSzPct val="150000"/>
              <a:buChar char="•"/>
              <a:defRPr sz="4356"/>
            </a:pPr>
            <a:r>
              <a:t>Classify the Applicants into low, medium or high risk categories</a:t>
            </a:r>
          </a:p>
          <a:p>
            <a:pPr marL="540638" indent="-540638" algn="l" defTabSz="2413955">
              <a:spcBef>
                <a:spcPts val="2300"/>
              </a:spcBef>
              <a:buSzPct val="150000"/>
              <a:buChar char="•"/>
              <a:defRPr sz="4356"/>
            </a:pPr>
            <a:r>
              <a:t>Make decision based on risk assessment, such as approving,adjusting loan or charging. Higher interest rates for risker applicants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3832" y="2891985"/>
            <a:ext cx="7816434" cy="2591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7405" y="3013037"/>
            <a:ext cx="7493001" cy="687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550" y="2994238"/>
            <a:ext cx="8216901" cy="830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6688" y="2990699"/>
            <a:ext cx="8216901" cy="445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32953" y="2753214"/>
            <a:ext cx="75438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4969" y="3163981"/>
            <a:ext cx="8596816" cy="3806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evelop a predictive model to estimate the likelihood of loan default.…"/>
          <p:cNvSpPr txBox="1"/>
          <p:nvPr>
            <p:ph type="body" sz="half" idx="1"/>
          </p:nvPr>
        </p:nvSpPr>
        <p:spPr>
          <a:xfrm>
            <a:off x="1024801" y="2122668"/>
            <a:ext cx="21948577" cy="4794924"/>
          </a:xfrm>
          <a:prstGeom prst="rect">
            <a:avLst/>
          </a:prstGeom>
        </p:spPr>
        <p:txBody>
          <a:bodyPr/>
          <a:lstStyle/>
          <a:p>
            <a:pPr marL="535177" indent="-535177" defTabSz="2389572">
              <a:spcBef>
                <a:spcPts val="2300"/>
              </a:spcBef>
              <a:defRPr sz="4312"/>
            </a:pPr>
            <a:r>
              <a:t>Develop a predictive model to estimate the likelihood of loan default.</a:t>
            </a:r>
          </a:p>
          <a:p>
            <a:pPr marL="535177" indent="-535177" defTabSz="2389572">
              <a:spcBef>
                <a:spcPts val="2300"/>
              </a:spcBef>
              <a:defRPr sz="4312"/>
            </a:pPr>
            <a:r>
              <a:t>Use available attributes to accurately predict default probability.</a:t>
            </a:r>
          </a:p>
          <a:p>
            <a:pPr marL="535177" indent="-535177" defTabSz="2389572">
              <a:spcBef>
                <a:spcPts val="2300"/>
              </a:spcBef>
              <a:defRPr sz="4312"/>
            </a:pPr>
            <a:r>
              <a:t>Evaluate new loan applications and assign a probability of default.</a:t>
            </a:r>
          </a:p>
          <a:p>
            <a:pPr marL="535177" indent="-535177" defTabSz="2389572">
              <a:spcBef>
                <a:spcPts val="2300"/>
              </a:spcBef>
              <a:defRPr sz="4312"/>
            </a:pPr>
            <a:r>
              <a:t>Make decisions on loan approval or additional risk mitigation measures based on prediction.</a:t>
            </a:r>
          </a:p>
        </p:txBody>
      </p:sp>
      <p:sp>
        <p:nvSpPr>
          <p:cNvPr id="162" name="Default Prediction:"/>
          <p:cNvSpPr txBox="1"/>
          <p:nvPr>
            <p:ph type="body" idx="21"/>
          </p:nvPr>
        </p:nvSpPr>
        <p:spPr>
          <a:xfrm>
            <a:off x="1026288" y="908661"/>
            <a:ext cx="21945603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Default Prediction:</a:t>
            </a:r>
          </a:p>
        </p:txBody>
      </p:sp>
      <p:sp>
        <p:nvSpPr>
          <p:cNvPr id="163" name="Process Improvement:"/>
          <p:cNvSpPr txBox="1"/>
          <p:nvPr/>
        </p:nvSpPr>
        <p:spPr>
          <a:xfrm>
            <a:off x="1026288" y="7080285"/>
            <a:ext cx="21945603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Process Improvement:</a:t>
            </a:r>
          </a:p>
        </p:txBody>
      </p:sp>
      <p:sp>
        <p:nvSpPr>
          <p:cNvPr id="164" name="Evaluate the existing loan approval policies and processes.…"/>
          <p:cNvSpPr txBox="1"/>
          <p:nvPr/>
        </p:nvSpPr>
        <p:spPr>
          <a:xfrm>
            <a:off x="1024801" y="8244256"/>
            <a:ext cx="21948577" cy="4794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35177" indent="-535177" algn="l" defTabSz="2389572">
              <a:spcBef>
                <a:spcPts val="2300"/>
              </a:spcBef>
              <a:buSzPct val="150000"/>
              <a:buChar char="•"/>
              <a:defRPr sz="4312"/>
            </a:pPr>
            <a:r>
              <a:t>Evaluate the existing loan approval policies and processes.</a:t>
            </a:r>
          </a:p>
          <a:p>
            <a:pPr marL="535177" indent="-535177" algn="l" defTabSz="2389572">
              <a:spcBef>
                <a:spcPts val="2300"/>
              </a:spcBef>
              <a:buSzPct val="150000"/>
              <a:buChar char="•"/>
              <a:defRPr sz="4312"/>
            </a:pPr>
            <a:r>
              <a:t>Use analysis results to identify areas for improvement.</a:t>
            </a:r>
          </a:p>
          <a:p>
            <a:pPr marL="535177" indent="-535177" algn="l" defTabSz="2389572">
              <a:spcBef>
                <a:spcPts val="2300"/>
              </a:spcBef>
              <a:buSzPct val="150000"/>
              <a:buChar char="•"/>
              <a:defRPr sz="4312"/>
            </a:pPr>
            <a:r>
              <a:t>Minimise default risk and optimise loan approval decision-making processes.</a:t>
            </a:r>
          </a:p>
          <a:p>
            <a:pPr marL="535177" indent="-535177" algn="l" defTabSz="2389572">
              <a:spcBef>
                <a:spcPts val="2300"/>
              </a:spcBef>
              <a:buSzPct val="150000"/>
              <a:buChar char="•"/>
              <a:defRPr sz="4312"/>
            </a:pPr>
            <a:r>
              <a:t>Identify the patterns in default rates across different loan types,  amounts, interest rates, or demographics.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DA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Process</a:t>
            </a:r>
          </a:p>
        </p:txBody>
      </p:sp>
      <p:sp>
        <p:nvSpPr>
          <p:cNvPr id="167" name="Understand the loan dataset, including variables and their meanings.…"/>
          <p:cNvSpPr txBox="1"/>
          <p:nvPr>
            <p:ph type="body" sz="quarter" idx="1"/>
          </p:nvPr>
        </p:nvSpPr>
        <p:spPr>
          <a:xfrm>
            <a:off x="1217711" y="3459018"/>
            <a:ext cx="21948578" cy="2476356"/>
          </a:xfrm>
          <a:prstGeom prst="rect">
            <a:avLst/>
          </a:prstGeom>
        </p:spPr>
        <p:txBody>
          <a:bodyPr/>
          <a:lstStyle/>
          <a:p>
            <a:pPr/>
            <a:r>
              <a:t>Understand the loan dataset, including variables and their meanings.</a:t>
            </a:r>
          </a:p>
          <a:p>
            <a:pPr/>
            <a:r>
              <a:t>Identify the target vehicles, likely to be the loan status.</a:t>
            </a:r>
          </a:p>
        </p:txBody>
      </p:sp>
      <p:sp>
        <p:nvSpPr>
          <p:cNvPr id="168" name="Data Understanding: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Data Understanding:</a:t>
            </a:r>
          </a:p>
        </p:txBody>
      </p:sp>
      <p:sp>
        <p:nvSpPr>
          <p:cNvPr id="169" name="Data Cleaning:"/>
          <p:cNvSpPr txBox="1"/>
          <p:nvPr/>
        </p:nvSpPr>
        <p:spPr>
          <a:xfrm>
            <a:off x="1219199" y="5631280"/>
            <a:ext cx="21945602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Data Cleaning:</a:t>
            </a:r>
          </a:p>
        </p:txBody>
      </p:sp>
      <p:sp>
        <p:nvSpPr>
          <p:cNvPr id="170" name="Handle missing value, duplicates, and inconsistencies in the data set.…"/>
          <p:cNvSpPr txBox="1"/>
          <p:nvPr/>
        </p:nvSpPr>
        <p:spPr>
          <a:xfrm>
            <a:off x="1217711" y="6597876"/>
            <a:ext cx="21948578" cy="2476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Handle missing value, duplicates, and inconsistencies in the data set.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Ensure data reliability and analysis readiness.</a:t>
            </a:r>
          </a:p>
        </p:txBody>
      </p:sp>
      <p:sp>
        <p:nvSpPr>
          <p:cNvPr id="171" name="Univariate Analysis:"/>
          <p:cNvSpPr txBox="1"/>
          <p:nvPr/>
        </p:nvSpPr>
        <p:spPr>
          <a:xfrm>
            <a:off x="1219199" y="8890612"/>
            <a:ext cx="21945602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Univariate Analysis:</a:t>
            </a:r>
          </a:p>
        </p:txBody>
      </p:sp>
      <p:sp>
        <p:nvSpPr>
          <p:cNvPr id="172" name="Analyse variables individually to understand distributions, summary statistics, and outliers.…"/>
          <p:cNvSpPr txBox="1"/>
          <p:nvPr/>
        </p:nvSpPr>
        <p:spPr>
          <a:xfrm>
            <a:off x="1217711" y="9736733"/>
            <a:ext cx="21948578" cy="247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7873" indent="-507873" algn="l" defTabSz="2267655">
              <a:spcBef>
                <a:spcPts val="2200"/>
              </a:spcBef>
              <a:buSzPct val="150000"/>
              <a:buChar char="•"/>
              <a:defRPr sz="4092"/>
            </a:pPr>
            <a:r>
              <a:t>Analyse variables individually to understand distributions, summary statistics, and outliers.</a:t>
            </a:r>
          </a:p>
          <a:p>
            <a:pPr marL="507873" indent="-507873" algn="l" defTabSz="2267655">
              <a:spcBef>
                <a:spcPts val="2200"/>
              </a:spcBef>
              <a:buSzPct val="150000"/>
              <a:buChar char="•"/>
              <a:defRPr sz="4092"/>
            </a:pPr>
            <a:r>
              <a:t>Identify Potential issues and gain insights into variables characteristics.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DA Process"/>
          <p:cNvSpPr txBox="1"/>
          <p:nvPr>
            <p:ph type="title"/>
          </p:nvPr>
        </p:nvSpPr>
        <p:spPr>
          <a:xfrm>
            <a:off x="1219200" y="770025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EDA Process</a:t>
            </a:r>
          </a:p>
        </p:txBody>
      </p:sp>
      <p:sp>
        <p:nvSpPr>
          <p:cNvPr id="175" name="Create new features or transform existing ones based on domain knowledge and analysis insights.…"/>
          <p:cNvSpPr txBox="1"/>
          <p:nvPr>
            <p:ph type="body" sz="half" idx="1"/>
          </p:nvPr>
        </p:nvSpPr>
        <p:spPr>
          <a:xfrm>
            <a:off x="1109332" y="3591755"/>
            <a:ext cx="22165336" cy="3266687"/>
          </a:xfrm>
          <a:prstGeom prst="rect">
            <a:avLst/>
          </a:prstGeom>
        </p:spPr>
        <p:txBody>
          <a:bodyPr/>
          <a:lstStyle/>
          <a:p>
            <a:pPr marL="507873" indent="-507873" defTabSz="2267655">
              <a:spcBef>
                <a:spcPts val="2200"/>
              </a:spcBef>
              <a:defRPr sz="4092"/>
            </a:pPr>
            <a:r>
              <a:t>Create new features or transform existing ones based on domain knowledge and analysis insights.</a:t>
            </a:r>
          </a:p>
          <a:p>
            <a:pPr marL="507873" indent="-507873" defTabSz="2267655">
              <a:spcBef>
                <a:spcPts val="2200"/>
              </a:spcBef>
              <a:defRPr sz="4092"/>
            </a:pPr>
            <a:r>
              <a:t>Examples include debt-to-income ratio, loan amount to total income ratio, or employment length</a:t>
            </a:r>
          </a:p>
        </p:txBody>
      </p:sp>
      <p:sp>
        <p:nvSpPr>
          <p:cNvPr id="176" name="Feature Engineering:"/>
          <p:cNvSpPr txBox="1"/>
          <p:nvPr>
            <p:ph type="body" idx="21"/>
          </p:nvPr>
        </p:nvSpPr>
        <p:spPr>
          <a:xfrm>
            <a:off x="1219200" y="2628184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Feature Engineering:</a:t>
            </a:r>
          </a:p>
        </p:txBody>
      </p:sp>
      <p:sp>
        <p:nvSpPr>
          <p:cNvPr id="177" name="Missing Data Imputation:"/>
          <p:cNvSpPr txBox="1"/>
          <p:nvPr/>
        </p:nvSpPr>
        <p:spPr>
          <a:xfrm>
            <a:off x="1219199" y="7245636"/>
            <a:ext cx="21945602" cy="832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Missing Data Imputation:</a:t>
            </a:r>
          </a:p>
        </p:txBody>
      </p:sp>
      <p:sp>
        <p:nvSpPr>
          <p:cNvPr id="178" name="Address missing data by filling in or imputing values to maintain data completeness…"/>
          <p:cNvSpPr txBox="1"/>
          <p:nvPr/>
        </p:nvSpPr>
        <p:spPr>
          <a:xfrm>
            <a:off x="1217711" y="8645939"/>
            <a:ext cx="21948578" cy="247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Address missing data by filling in or imputing values to maintain data completeness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/>
            </a:pPr>
            <a:r>
              <a:t>Ensure data quality and integrity for accurate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nalysis Process"/>
          <p:cNvSpPr txBox="1"/>
          <p:nvPr>
            <p:ph type="title"/>
          </p:nvPr>
        </p:nvSpPr>
        <p:spPr>
          <a:xfrm>
            <a:off x="1219200" y="461466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Analysis Process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7223" y="2740302"/>
            <a:ext cx="11629554" cy="5739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8753" y="2651514"/>
            <a:ext cx="13306494" cy="6567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3030" y="2672044"/>
            <a:ext cx="12477940" cy="5926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Title"/>
          <p:cNvSpPr txBox="1"/>
          <p:nvPr>
            <p:ph type="title"/>
          </p:nvPr>
        </p:nvSpPr>
        <p:spPr>
          <a:xfrm>
            <a:off x="1219200" y="533751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9133" y="2564727"/>
            <a:ext cx="13085734" cy="5839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