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Mono SemiBold"/>
      <p:regular r:id="rId12"/>
      <p:bold r:id="rId13"/>
      <p:italic r:id="rId14"/>
      <p:boldItalic r:id="rId15"/>
    </p:embeddedFon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font" Target="fonts/RobotoMonoSemiBold-bold.fntdata"/><Relationship Id="rId12" Type="http://schemas.openxmlformats.org/officeDocument/2006/relationships/font" Target="fonts/RobotoMono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SemiBold-boldItalic.fntdata"/><Relationship Id="rId14" Type="http://schemas.openxmlformats.org/officeDocument/2006/relationships/font" Target="fonts/RobotoMonoSemiBold-italic.fntdata"/><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3f8483e9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3f8483e9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3f8483e9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3f8483e9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3f8483e9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3f8483e9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3f8483e9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3f8483e9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73f8483e9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73f8483e9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73f8483e9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73f8483e9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sz="3800">
                <a:latin typeface="Roboto Mono SemiBold"/>
                <a:ea typeface="Roboto Mono SemiBold"/>
                <a:cs typeface="Roboto Mono SemiBold"/>
                <a:sym typeface="Roboto Mono SemiBold"/>
              </a:rPr>
              <a:t>GUVI(HCL)Project</a:t>
            </a:r>
            <a:endParaRPr b="0" sz="3800">
              <a:latin typeface="Roboto Mono SemiBold"/>
              <a:ea typeface="Roboto Mono SemiBold"/>
              <a:cs typeface="Roboto Mono SemiBold"/>
              <a:sym typeface="Roboto Mono SemiBold"/>
            </a:endParaRPr>
          </a:p>
          <a:p>
            <a:pPr indent="0" lvl="0" marL="0" rtl="0" algn="l">
              <a:spcBef>
                <a:spcPts val="0"/>
              </a:spcBef>
              <a:spcAft>
                <a:spcPts val="0"/>
              </a:spcAft>
              <a:buNone/>
            </a:pPr>
            <a:r>
              <a:t/>
            </a:r>
            <a:endParaRPr/>
          </a:p>
        </p:txBody>
      </p:sp>
      <p:sp>
        <p:nvSpPr>
          <p:cNvPr id="67" name="Google Shape;67;p1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Problem Statement - 1: Student Marks and Grades Summary</a:t>
            </a:r>
            <a:endParaRPr b="1" sz="17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Description:</a:t>
            </a:r>
            <a:endParaRPr b="1" sz="17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Design a Python program to calculate and summarize student marks and grades using basic</a:t>
            </a:r>
            <a:endParaRPr b="1" sz="17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programming concepts.</a:t>
            </a:r>
            <a:endParaRPr b="1" sz="17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ExpectedOutput</a:t>
            </a:r>
            <a:endParaRPr b="1" sz="17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 Total and average for each student</a:t>
            </a:r>
            <a:endParaRPr b="1" sz="17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 Grade assignment</a:t>
            </a:r>
            <a:endParaRPr b="1" sz="17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 Class average and topper</a:t>
            </a:r>
            <a:endParaRPr b="1" sz="17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Input:</a:t>
            </a:r>
            <a:endParaRPr b="1" sz="17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GB" sz="1700">
                <a:solidFill>
                  <a:srgbClr val="222222"/>
                </a:solidFill>
                <a:highlight>
                  <a:srgbClr val="FFFFFF"/>
                </a:highlight>
                <a:latin typeface="Arial"/>
                <a:ea typeface="Arial"/>
                <a:cs typeface="Arial"/>
                <a:sym typeface="Arial"/>
              </a:rPr>
              <a:t>Student Names, Marks in 3 Subjects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Project Description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GB" sz="2600"/>
              <a:t>The purpose of this Python-based project is to gather, process, and evaluate student grades in three different subjects. It determines the class average, determines the class topper, assigns grades according to predetermined standards, and computes the total and average score for each student. </a:t>
            </a:r>
            <a:endParaRPr b="1"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Tools &amp; Libraries Used</a:t>
            </a:r>
            <a:endParaRPr/>
          </a:p>
        </p:txBody>
      </p:sp>
      <p:sp>
        <p:nvSpPr>
          <p:cNvPr id="79" name="Google Shape;79;p15"/>
          <p:cNvSpPr txBox="1"/>
          <p:nvPr>
            <p:ph idx="1" type="body"/>
          </p:nvPr>
        </p:nvSpPr>
        <p:spPr>
          <a:xfrm>
            <a:off x="311700" y="1266325"/>
            <a:ext cx="8520600" cy="330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GB" sz="2609"/>
              <a:t>Python</a:t>
            </a:r>
            <a:br>
              <a:rPr b="1" lang="en-GB" sz="2609"/>
            </a:br>
            <a:endParaRPr b="1" sz="2609"/>
          </a:p>
          <a:p>
            <a:pPr indent="-286190" lvl="0" marL="457200" rtl="0" algn="l">
              <a:spcBef>
                <a:spcPts val="1200"/>
              </a:spcBef>
              <a:spcAft>
                <a:spcPts val="0"/>
              </a:spcAft>
              <a:buClr>
                <a:srgbClr val="000000"/>
              </a:buClr>
              <a:buSzPct val="73173"/>
              <a:buFont typeface="Arial"/>
              <a:buChar char="●"/>
            </a:pPr>
            <a:r>
              <a:rPr b="1" lang="en-GB" sz="2609"/>
              <a:t>Core programming language used to write the entire program</a:t>
            </a:r>
            <a:br>
              <a:rPr b="1" lang="en-GB" sz="2609"/>
            </a:br>
            <a:endParaRPr b="1" sz="2609"/>
          </a:p>
          <a:p>
            <a:pPr indent="-286190" lvl="0" marL="457200" rtl="0" algn="l">
              <a:spcBef>
                <a:spcPts val="0"/>
              </a:spcBef>
              <a:spcAft>
                <a:spcPts val="0"/>
              </a:spcAft>
              <a:buClr>
                <a:srgbClr val="000000"/>
              </a:buClr>
              <a:buSzPct val="73173"/>
              <a:buFont typeface="Arial"/>
              <a:buChar char="●"/>
            </a:pPr>
            <a:r>
              <a:rPr b="1" lang="en-GB" sz="2609"/>
              <a:t>Used for data processing, logic, and user interaction</a:t>
            </a:r>
            <a:br>
              <a:rPr b="1" lang="en-GB" sz="2609"/>
            </a:br>
            <a:endParaRPr b="1" sz="2609"/>
          </a:p>
          <a:p>
            <a:pPr indent="0" lvl="0" marL="0" rtl="0" algn="l">
              <a:spcBef>
                <a:spcPts val="1200"/>
              </a:spcBef>
              <a:spcAft>
                <a:spcPts val="0"/>
              </a:spcAft>
              <a:buNone/>
            </a:pPr>
            <a:r>
              <a:rPr b="1" lang="en-GB" sz="2609"/>
              <a:t>Matplotlib</a:t>
            </a:r>
            <a:br>
              <a:rPr b="1" lang="en-GB" sz="2609"/>
            </a:br>
            <a:endParaRPr b="1" sz="2609"/>
          </a:p>
          <a:p>
            <a:pPr indent="-286190" lvl="0" marL="457200" rtl="0" algn="l">
              <a:spcBef>
                <a:spcPts val="1200"/>
              </a:spcBef>
              <a:spcAft>
                <a:spcPts val="0"/>
              </a:spcAft>
              <a:buClr>
                <a:srgbClr val="000000"/>
              </a:buClr>
              <a:buSzPct val="73173"/>
              <a:buFont typeface="Arial"/>
              <a:buChar char="●"/>
            </a:pPr>
            <a:r>
              <a:rPr b="1" lang="en-GB" sz="2609"/>
              <a:t>A popular Python library used for creating static visualizations</a:t>
            </a:r>
            <a:br>
              <a:rPr b="1" lang="en-GB" sz="2609"/>
            </a:br>
            <a:endParaRPr b="1" sz="2609"/>
          </a:p>
          <a:p>
            <a:pPr indent="-286190" lvl="0" marL="457200" rtl="0" algn="l">
              <a:spcBef>
                <a:spcPts val="0"/>
              </a:spcBef>
              <a:spcAft>
                <a:spcPts val="0"/>
              </a:spcAft>
              <a:buClr>
                <a:srgbClr val="000000"/>
              </a:buClr>
              <a:buSzPct val="73173"/>
              <a:buFont typeface="Arial"/>
              <a:buChar char="●"/>
            </a:pPr>
            <a:r>
              <a:rPr b="1" lang="en-GB" sz="2609"/>
              <a:t>Used in this project to generate a bar chart showing student average marks and class average line</a:t>
            </a:r>
            <a:endParaRPr b="1" sz="2609"/>
          </a:p>
          <a:p>
            <a:pPr indent="0" lvl="0" marL="457200" rtl="0" algn="l">
              <a:spcBef>
                <a:spcPts val="1200"/>
              </a:spcBef>
              <a:spcAft>
                <a:spcPts val="1200"/>
              </a:spcAft>
              <a:buNone/>
            </a:pPr>
            <a:r>
              <a:rPr b="1" lang="en-GB" sz="2609">
                <a:solidFill>
                  <a:schemeClr val="lt1"/>
                </a:solidFill>
                <a:highlight>
                  <a:srgbClr val="FF0000"/>
                </a:highlight>
              </a:rPr>
              <a:t>ALL CODE IS IN THE GITHUB</a:t>
            </a:r>
            <a:endParaRPr b="1" sz="2609">
              <a:solidFill>
                <a:schemeClr val="lt1"/>
              </a:solidFill>
              <a:highlight>
                <a:srgbClr val="FF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940"/>
              <a:t>I will implement this code both manually and using a CSV file.</a:t>
            </a:r>
            <a:endParaRPr sz="2940"/>
          </a:p>
        </p:txBody>
      </p:sp>
      <p:sp>
        <p:nvSpPr>
          <p:cNvPr id="85" name="Google Shape;85;p16"/>
          <p:cNvSpPr txBox="1"/>
          <p:nvPr>
            <p:ph idx="1" type="body"/>
          </p:nvPr>
        </p:nvSpPr>
        <p:spPr>
          <a:xfrm>
            <a:off x="311700" y="1259075"/>
            <a:ext cx="8520600" cy="33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Output :- Manually</a:t>
            </a:r>
            <a:endParaRPr/>
          </a:p>
        </p:txBody>
      </p:sp>
      <p:pic>
        <p:nvPicPr>
          <p:cNvPr id="86" name="Google Shape;86;p16" title="1ST.PNG"/>
          <p:cNvPicPr preferRelativeResize="0"/>
          <p:nvPr/>
        </p:nvPicPr>
        <p:blipFill>
          <a:blip r:embed="rId3">
            <a:alphaModFix/>
          </a:blip>
          <a:stretch>
            <a:fillRect/>
          </a:stretch>
        </p:blipFill>
        <p:spPr>
          <a:xfrm>
            <a:off x="5061025" y="1152425"/>
            <a:ext cx="3940075" cy="3783475"/>
          </a:xfrm>
          <a:prstGeom prst="rect">
            <a:avLst/>
          </a:prstGeom>
          <a:noFill/>
          <a:ln>
            <a:noFill/>
          </a:ln>
        </p:spPr>
      </p:pic>
      <p:pic>
        <p:nvPicPr>
          <p:cNvPr id="87" name="Google Shape;87;p16" title="2ND.PNG"/>
          <p:cNvPicPr preferRelativeResize="0"/>
          <p:nvPr/>
        </p:nvPicPr>
        <p:blipFill>
          <a:blip r:embed="rId4">
            <a:alphaModFix/>
          </a:blip>
          <a:stretch>
            <a:fillRect/>
          </a:stretch>
        </p:blipFill>
        <p:spPr>
          <a:xfrm>
            <a:off x="171125" y="1837450"/>
            <a:ext cx="4708649" cy="306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311700" y="610000"/>
            <a:ext cx="8520600" cy="368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Output :-student(.csv)</a:t>
            </a:r>
            <a:endParaRPr/>
          </a:p>
        </p:txBody>
      </p:sp>
      <p:pic>
        <p:nvPicPr>
          <p:cNvPr id="93" name="Google Shape;93;p17" title="3RD.PNG"/>
          <p:cNvPicPr preferRelativeResize="0"/>
          <p:nvPr/>
        </p:nvPicPr>
        <p:blipFill>
          <a:blip r:embed="rId3">
            <a:alphaModFix/>
          </a:blip>
          <a:stretch>
            <a:fillRect/>
          </a:stretch>
        </p:blipFill>
        <p:spPr>
          <a:xfrm>
            <a:off x="199451" y="1264476"/>
            <a:ext cx="4185025" cy="3150200"/>
          </a:xfrm>
          <a:prstGeom prst="rect">
            <a:avLst/>
          </a:prstGeom>
          <a:noFill/>
          <a:ln>
            <a:noFill/>
          </a:ln>
        </p:spPr>
      </p:pic>
      <p:pic>
        <p:nvPicPr>
          <p:cNvPr id="94" name="Google Shape;94;p17" title="4RT.PNG"/>
          <p:cNvPicPr preferRelativeResize="0"/>
          <p:nvPr/>
        </p:nvPicPr>
        <p:blipFill>
          <a:blip r:embed="rId4">
            <a:alphaModFix/>
          </a:blip>
          <a:stretch>
            <a:fillRect/>
          </a:stretch>
        </p:blipFill>
        <p:spPr>
          <a:xfrm>
            <a:off x="4495800" y="1273675"/>
            <a:ext cx="4571999" cy="315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011825"/>
            <a:ext cx="8520600" cy="3302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GB" sz="4800">
                <a:solidFill>
                  <a:schemeClr val="dk1"/>
                </a:solidFill>
                <a:highlight>
                  <a:schemeClr val="lt1"/>
                </a:highlight>
              </a:rPr>
              <a:t>Thank You</a:t>
            </a:r>
            <a:endParaRPr b="1" sz="4800">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