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Montserrat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  <p:embeddedFont>
      <p:font typeface="Roboto Mon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22" Type="http://schemas.openxmlformats.org/officeDocument/2006/relationships/font" Target="fonts/Lato-bold.fntdata"/><Relationship Id="rId21" Type="http://schemas.openxmlformats.org/officeDocument/2006/relationships/font" Target="fonts/Lato-regular.fntdata"/><Relationship Id="rId24" Type="http://schemas.openxmlformats.org/officeDocument/2006/relationships/font" Target="fonts/Lato-boldItalic.fntdata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Mono-bold.fntdata"/><Relationship Id="rId25" Type="http://schemas.openxmlformats.org/officeDocument/2006/relationships/font" Target="fonts/RobotoMono-regular.fntdata"/><Relationship Id="rId28" Type="http://schemas.openxmlformats.org/officeDocument/2006/relationships/font" Target="fonts/RobotoMono-boldItalic.fntdata"/><Relationship Id="rId27" Type="http://schemas.openxmlformats.org/officeDocument/2006/relationships/font" Target="fonts/RobotoMon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regular.fntdata"/><Relationship Id="rId16" Type="http://schemas.openxmlformats.org/officeDocument/2006/relationships/slide" Target="slides/slide11.xml"/><Relationship Id="rId19" Type="http://schemas.openxmlformats.org/officeDocument/2006/relationships/font" Target="fonts/Montserrat-italic.fntdata"/><Relationship Id="rId18" Type="http://schemas.openxmlformats.org/officeDocument/2006/relationships/font" Target="fonts/Montserrat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7b3f335b5e_0_3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7b3f335b5e_0_3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7b3f335b5e_0_3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7b3f335b5e_0_3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73f8483e97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73f8483e97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73f8483e97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73f8483e97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73f8483e97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73f8483e97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73f8483e97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73f8483e97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73f8483e97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73f8483e97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73f8483e97_2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73f8483e97_2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7c45f6d6b5_0_4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7c45f6d6b5_0_4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73f9497dc7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73f9497dc7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7c45f6d6b5_0_4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7c45f6d6b5_0_4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github.com/Krishna18-Kunal/Guvi_project3.git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0000"/>
                </a:solidFill>
              </a:rPr>
              <a:t>Project Title</a:t>
            </a:r>
            <a:r>
              <a:rPr lang="en-GB"/>
              <a:t> - Heart_Diseases_Prediction</a:t>
            </a:r>
            <a:endParaRPr/>
          </a:p>
        </p:txBody>
      </p:sp>
      <p:sp>
        <p:nvSpPr>
          <p:cNvPr id="135" name="Google Shape;135;p13"/>
          <p:cNvSpPr txBox="1"/>
          <p:nvPr>
            <p:ph idx="1" type="body"/>
          </p:nvPr>
        </p:nvSpPr>
        <p:spPr>
          <a:xfrm>
            <a:off x="740350" y="1754700"/>
            <a:ext cx="5073000" cy="18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Name: KRISHNA KUNAL</a:t>
            </a:r>
            <a:endParaRPr sz="2800">
              <a:solidFill>
                <a:srgbClr val="1155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Roll no- 2312res340  </a:t>
            </a:r>
            <a:endParaRPr sz="2800">
              <a:solidFill>
                <a:srgbClr val="1155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800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Date: 07 September 2025</a:t>
            </a:r>
            <a:r>
              <a:rPr lang="en-GB" sz="2800">
                <a:latin typeface="Arial"/>
                <a:ea typeface="Arial"/>
                <a:cs typeface="Arial"/>
                <a:sym typeface="Arial"/>
              </a:rPr>
              <a:t> </a:t>
            </a: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solidFill>
                  <a:srgbClr val="EFEFEF"/>
                </a:solidFill>
              </a:rPr>
              <a:t>Github link:-</a:t>
            </a:r>
            <a:r>
              <a:rPr b="1" lang="en-GB" sz="3000" u="sng">
                <a:solidFill>
                  <a:schemeClr val="hlink"/>
                </a:solidFill>
                <a:hlinkClick r:id="rId3"/>
              </a:rPr>
              <a:t>https://github.com/Krishna18-Kunal/Guvi_project3.git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3"/>
          <p:cNvSpPr txBox="1"/>
          <p:nvPr>
            <p:ph idx="1" type="body"/>
          </p:nvPr>
        </p:nvSpPr>
        <p:spPr>
          <a:xfrm>
            <a:off x="311700" y="1011825"/>
            <a:ext cx="8520600" cy="33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-GB" sz="4800">
                <a:solidFill>
                  <a:srgbClr val="F6B26B"/>
                </a:solidFill>
                <a:highlight>
                  <a:srgbClr val="1F1F1F"/>
                </a:highlight>
                <a:latin typeface="Comic Sans MS"/>
                <a:ea typeface="Comic Sans MS"/>
                <a:cs typeface="Comic Sans MS"/>
                <a:sym typeface="Comic Sans MS"/>
              </a:rPr>
              <a:t>Thank You</a:t>
            </a:r>
            <a:endParaRPr b="1" sz="4800">
              <a:solidFill>
                <a:srgbClr val="F6B26B"/>
              </a:solidFill>
              <a:highlight>
                <a:srgbClr val="1F1F1F"/>
              </a:highlight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800">
                <a:latin typeface="Roboto Mono"/>
                <a:ea typeface="Roboto Mono"/>
                <a:cs typeface="Roboto Mono"/>
                <a:sym typeface="Roboto Mono"/>
              </a:rPr>
              <a:t>GUVI(HCL)Project:-3</a:t>
            </a:r>
            <a:endParaRPr b="1" sz="3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311700" y="1578125"/>
            <a:ext cx="8520600" cy="266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Heart_Diseases_Prediction</a:t>
            </a:r>
            <a:endParaRPr b="1" sz="300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F7F7F7"/>
                </a:solidFill>
                <a:highlight>
                  <a:srgbClr val="1F1F1F"/>
                </a:highlight>
                <a:latin typeface="Arial"/>
                <a:ea typeface="Arial"/>
                <a:cs typeface="Arial"/>
                <a:sym typeface="Arial"/>
              </a:rPr>
              <a:t>The project's main goal is to use machine learning techniques to predict heart disease.</a:t>
            </a:r>
            <a:endParaRPr b="1" sz="1500">
              <a:solidFill>
                <a:srgbClr val="F7F7F7"/>
              </a:solidFill>
              <a:highlight>
                <a:srgbClr val="1F1F1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F7F7F7"/>
                </a:solidFill>
                <a:highlight>
                  <a:srgbClr val="1F1F1F"/>
                </a:highlight>
                <a:latin typeface="Arial"/>
                <a:ea typeface="Arial"/>
                <a:cs typeface="Arial"/>
                <a:sym typeface="Arial"/>
              </a:rPr>
              <a:t>Preprocessing of the data, feature engineering, and visualisation (confusing matrix, bar plots, and pairplots) were done.</a:t>
            </a:r>
            <a:endParaRPr b="1" sz="1500">
              <a:solidFill>
                <a:srgbClr val="F7F7F7"/>
              </a:solidFill>
              <a:highlight>
                <a:srgbClr val="1F1F1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F7F7F7"/>
                </a:solidFill>
                <a:highlight>
                  <a:srgbClr val="1F1F1F"/>
                </a:highlight>
                <a:latin typeface="Arial"/>
                <a:ea typeface="Arial"/>
                <a:cs typeface="Arial"/>
                <a:sym typeface="Arial"/>
              </a:rPr>
              <a:t>We trained and assessed models such as Random Forest, XGBoost, SVC, and Logistic Regression.</a:t>
            </a:r>
            <a:endParaRPr b="1" sz="1500">
              <a:solidFill>
                <a:srgbClr val="F7F7F7"/>
              </a:solidFill>
              <a:highlight>
                <a:srgbClr val="1F1F1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F7F7F7"/>
              </a:solidFill>
              <a:highlight>
                <a:srgbClr val="1F1F1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F7F7F7"/>
                </a:solidFill>
                <a:highlight>
                  <a:srgbClr val="1F1F1F"/>
                </a:highlight>
                <a:latin typeface="Arial"/>
                <a:ea typeface="Arial"/>
                <a:cs typeface="Arial"/>
                <a:sym typeface="Arial"/>
              </a:rPr>
              <a:t>Heatmaps of the accuracy and confusion matrices were used to compare the performance of the models.</a:t>
            </a:r>
            <a:endParaRPr b="1" sz="1500">
              <a:solidFill>
                <a:srgbClr val="F7F7F7"/>
              </a:solidFill>
              <a:highlight>
                <a:srgbClr val="1F1F1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552275" y="497625"/>
            <a:ext cx="8222100" cy="7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It Includes—-&gt;</a:t>
            </a:r>
            <a:endParaRPr b="1"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311700" y="135460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●"/>
            </a:pPr>
            <a:r>
              <a:rPr lang="en-GB" sz="180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Data Heart Diseases implementation</a:t>
            </a:r>
            <a:endParaRPr sz="180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●"/>
            </a:pPr>
            <a:r>
              <a:rPr lang="en-GB" sz="180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Training Feature ENGINEERING &amp; MODEL BUILDING AND EVALUATION</a:t>
            </a:r>
            <a:endParaRPr sz="180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●"/>
            </a:pPr>
            <a:r>
              <a:rPr lang="en-GB" sz="180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Model evaluation with accuracy, LOGISTIC REGRESSION</a:t>
            </a:r>
            <a:endParaRPr sz="180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●"/>
            </a:pPr>
            <a:r>
              <a:rPr lang="en-GB" sz="180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Visualizations </a:t>
            </a:r>
            <a:r>
              <a:rPr lang="en-GB" sz="180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(pairplot, confusion matrix heatmap, Bar Plot)</a:t>
            </a:r>
            <a:endParaRPr sz="180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●"/>
            </a:pPr>
            <a:r>
              <a:rPr lang="en-GB" sz="180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Saving/loading trained models</a:t>
            </a:r>
            <a:endParaRPr sz="180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●"/>
            </a:pPr>
            <a:r>
              <a:rPr lang="en-GB" sz="180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Example predictions</a:t>
            </a:r>
            <a:endParaRPr sz="180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●"/>
            </a:pPr>
            <a:r>
              <a:rPr lang="en-GB" sz="180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XGBOOST,RANDOM FOREST,SVC etc</a:t>
            </a:r>
            <a:endParaRPr sz="180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2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Tools &amp; Libraries Used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57012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b="1" lang="en-GB" sz="2609"/>
              <a:t>Python</a:t>
            </a:r>
            <a:endParaRPr b="1" sz="2609"/>
          </a:p>
          <a:p>
            <a:pPr indent="0" lvl="0" marL="0" rtl="0" algn="l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2050"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import pandas as pd</a:t>
            </a:r>
            <a:endParaRPr b="1" sz="2050"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50"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import numpy as np</a:t>
            </a:r>
            <a:endParaRPr b="1" sz="2050"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50"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import matplotlib.pyplot as plt</a:t>
            </a:r>
            <a:endParaRPr b="1" sz="2050"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50"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import seaborn as sns</a:t>
            </a:r>
            <a:endParaRPr b="1" sz="2050"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25"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from sklearn.model_selection import train_test_split</a:t>
            </a:r>
            <a:endParaRPr b="1" sz="2025"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9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GB" sz="2609">
                <a:solidFill>
                  <a:schemeClr val="lt1"/>
                </a:solidFill>
                <a:highlight>
                  <a:srgbClr val="FF0000"/>
                </a:highlight>
              </a:rPr>
              <a:t>ALL CODE IS IN THE GITHUB</a:t>
            </a:r>
            <a:endParaRPr b="1" sz="2609">
              <a:solidFill>
                <a:schemeClr val="lt1"/>
              </a:solidFill>
              <a:highlight>
                <a:srgbClr val="FF0000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404650" y="2865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300"/>
              </a:spcBef>
              <a:spcAft>
                <a:spcPts val="1200"/>
              </a:spcAft>
              <a:buNone/>
            </a:pPr>
            <a:r>
              <a:rPr lang="en-GB" sz="370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VISUALIZATIONS</a:t>
            </a:r>
            <a:endParaRPr sz="4840"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70600" y="1299275"/>
            <a:ext cx="4898700" cy="33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Gender is represented by the X-axis (sex), where 0 denotes female and 1 denotes male in medical datasets.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The average age of people is shown on the Y-axis (age).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The heart disease outcome is represented by the hue (target) (0 = no heart disease, 1 = has heart disease).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Bars: Display the average age by target outcome for each sex group.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0" name="Google Shape;160;p17" title="on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5264" y="908675"/>
            <a:ext cx="4098000" cy="370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18" title="sec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0000" y="393500"/>
            <a:ext cx="7640749" cy="369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19" title="third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5625" y="1157000"/>
            <a:ext cx="6705600" cy="26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/>
          <p:nvPr>
            <p:ph idx="1" type="body"/>
          </p:nvPr>
        </p:nvSpPr>
        <p:spPr>
          <a:xfrm>
            <a:off x="311700" y="10557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3200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8544">
                <a:solidFill>
                  <a:srgbClr val="F6B26B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Future Scope</a:t>
            </a:r>
            <a:endParaRPr sz="8544">
              <a:solidFill>
                <a:srgbClr val="F6B26B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344"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5344"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Improved Accuracy</a:t>
            </a:r>
            <a:r>
              <a:rPr lang="en-GB" sz="5344"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– Future work can involve using more advanced machine learning/deep learning models to improve prediction accuracy.</a:t>
            </a:r>
            <a:endParaRPr sz="5344"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344"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5344"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Real-Time Prediction</a:t>
            </a:r>
            <a:r>
              <a:rPr lang="en-GB" sz="5344"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– Integrating the model into mobile or web applications for real-time health monitoring.</a:t>
            </a:r>
            <a:endParaRPr sz="5344"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344"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5344"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Wearable Device Integration</a:t>
            </a:r>
            <a:r>
              <a:rPr lang="en-GB" sz="5344"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– Linking with smartwatches and fitness trackers to continuously analyze heart health.</a:t>
            </a:r>
            <a:endParaRPr sz="5344"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344"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5344"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Larger Dataset</a:t>
            </a:r>
            <a:r>
              <a:rPr lang="en-GB" sz="5344"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– Using bigger and more diverse datasets for better generalization across populations.</a:t>
            </a:r>
            <a:endParaRPr sz="5344"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120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solidFill>
                  <a:srgbClr val="F6B26B"/>
                </a:solidFill>
                <a:highlight>
                  <a:srgbClr val="1F1F1F"/>
                </a:highlight>
                <a:latin typeface="Arial"/>
                <a:ea typeface="Arial"/>
                <a:cs typeface="Arial"/>
                <a:sym typeface="Arial"/>
              </a:rPr>
              <a:t>Conclusion</a:t>
            </a:r>
            <a:endParaRPr sz="4200">
              <a:solidFill>
                <a:srgbClr val="F6B26B"/>
              </a:solidFill>
              <a:highlight>
                <a:srgbClr val="1F1F1F"/>
              </a:highlight>
            </a:endParaRPr>
          </a:p>
        </p:txBody>
      </p:sp>
      <p:sp>
        <p:nvSpPr>
          <p:cNvPr id="181" name="Google Shape;181;p21"/>
          <p:cNvSpPr txBox="1"/>
          <p:nvPr>
            <p:ph idx="1" type="body"/>
          </p:nvPr>
        </p:nvSpPr>
        <p:spPr>
          <a:xfrm>
            <a:off x="1052550" y="17550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●"/>
            </a:pPr>
            <a:r>
              <a:rPr lang="en-GB" sz="2000">
                <a:highlight>
                  <a:srgbClr val="1F1F1F"/>
                </a:highlight>
                <a:latin typeface="Arial"/>
                <a:ea typeface="Arial"/>
                <a:cs typeface="Arial"/>
                <a:sym typeface="Arial"/>
              </a:rPr>
              <a:t>The project shows how machine learning can be extremely helpful in accurately predicting heart disease.</a:t>
            </a:r>
            <a:endParaRPr sz="2000">
              <a:highlight>
                <a:srgbClr val="1F1F1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●"/>
            </a:pPr>
            <a:r>
              <a:rPr lang="en-GB" sz="2000">
                <a:highlight>
                  <a:srgbClr val="1F1F1F"/>
                </a:highlight>
                <a:latin typeface="Arial"/>
                <a:ea typeface="Arial"/>
                <a:cs typeface="Arial"/>
                <a:sym typeface="Arial"/>
              </a:rPr>
              <a:t>It demonstrates how data-driven strategies can help medical practitioners with early diagnosis and treatment planning.</a:t>
            </a:r>
            <a:endParaRPr sz="2000">
              <a:highlight>
                <a:srgbClr val="1F1F1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●"/>
            </a:pPr>
            <a:r>
              <a:rPr lang="en-GB" sz="2000">
                <a:highlight>
                  <a:srgbClr val="1F1F1F"/>
                </a:highlight>
                <a:latin typeface="Arial"/>
                <a:ea typeface="Arial"/>
                <a:cs typeface="Arial"/>
                <a:sym typeface="Arial"/>
              </a:rPr>
              <a:t>For preliminary screening, the prediction model offers an economical and efficient tool.</a:t>
            </a:r>
            <a:endParaRPr sz="2000">
              <a:highlight>
                <a:srgbClr val="1F1F1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