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9144000" cy="6858000"/>
  <p:embeddedFontLst>
    <p:embeddedFont>
      <p:font typeface="Arial Narrow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qN8KAV8rRMn6/Lh575F4m228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font" Target="fonts/ArialNarrow-regular.fntdata"/><Relationship Id="rId7" Type="http://schemas.openxmlformats.org/officeDocument/2006/relationships/font" Target="fonts/ArialNarrow-bold.fntdata"/><Relationship Id="rId8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Arial Narrow"/>
              <a:buNone/>
              <a:defRPr b="0" i="0" sz="28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0" y="0"/>
            <a:ext cx="43891199" cy="590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3261145" y="6742900"/>
            <a:ext cx="12258080" cy="14982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0" y="0"/>
            <a:ext cx="43891199" cy="590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99138" y="8104906"/>
            <a:ext cx="14982093" cy="122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Arial Narrow"/>
              <a:buNone/>
              <a:defRPr b="0" i="0" sz="28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Font typeface="Arial"/>
              <a:buNone/>
              <a:defRPr b="0" i="0" sz="8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b="0" i="0" sz="76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43891199" cy="590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1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1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1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0" y="0"/>
            <a:ext cx="43891199" cy="590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Arial Narrow"/>
              <a:buNone/>
              <a:defRPr b="0" i="0" sz="2112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 Narrow"/>
              <a:buNone/>
              <a:defRPr b="0" i="0" sz="1536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20396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b="0" i="0" sz="15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204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012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b="0" i="0" sz="6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 Narrow"/>
              <a:buNone/>
              <a:defRPr b="0" i="0" sz="1536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b="0" i="0" sz="15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b="0" i="0" sz="6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500859" y="-595672"/>
            <a:ext cx="4323611" cy="4323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5908431"/>
            <a:ext cx="43891199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rgbClr val="5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3891199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rgbClr val="5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30011078"/>
            <a:ext cx="43891199" cy="175846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rgbClr val="5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 flipH="1">
            <a:off x="15151544" y="28740666"/>
            <a:ext cx="13775100" cy="1148400"/>
          </a:xfrm>
          <a:prstGeom prst="rect">
            <a:avLst/>
          </a:prstGeom>
          <a:solidFill>
            <a:srgbClr val="FCE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053106" y="13889430"/>
            <a:ext cx="4360984" cy="4117218"/>
          </a:xfrm>
          <a:prstGeom prst="roundRect">
            <a:avLst>
              <a:gd fmla="val 16667" name="adj"/>
            </a:avLst>
          </a:prstGeom>
          <a:solidFill>
            <a:srgbClr val="E40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0351044" y="7669161"/>
            <a:ext cx="11816861" cy="1009130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63500">
            <a:solidFill>
              <a:srgbClr val="7073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3590078" y="6822832"/>
            <a:ext cx="8612994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280"/>
            <a:ext cx="10093569" cy="5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558456" y="1149090"/>
            <a:ext cx="32601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0">
                <a:solidFill>
                  <a:srgbClr val="332C2C"/>
                </a:solidFill>
              </a:rPr>
              <a:t>DISTRICT SCHOOL PERFORMANCE PREDICTION</a:t>
            </a:r>
            <a:endParaRPr b="1" i="0" sz="14500" u="none" cap="none" strike="noStrike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1383108" y="14243683"/>
            <a:ext cx="4641900" cy="4117200"/>
          </a:xfrm>
          <a:prstGeom prst="roundRect">
            <a:avLst>
              <a:gd fmla="val 16667" name="adj"/>
            </a:avLst>
          </a:prstGeom>
          <a:solidFill>
            <a:srgbClr val="E40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1629375" y="7493325"/>
            <a:ext cx="12016200" cy="1106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63500">
            <a:solidFill>
              <a:srgbClr val="7073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1594266" y="6646985"/>
            <a:ext cx="9167519" cy="1350273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089570" y="6531835"/>
            <a:ext cx="864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</a:rPr>
              <a:t>INTRODUCTION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3762459" y="6928339"/>
            <a:ext cx="79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</a:rPr>
              <a:t>RESULTS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145325" y="8263445"/>
            <a:ext cx="11054100" cy="9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for this project is ELRC. The main objective is to</a:t>
            </a:r>
            <a:r>
              <a:rPr b="1" lang="en-US" sz="6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ML models and predict a student’s STAAR score and ultimately the performance of a school. Our focus is on  predicting the scores of grades 3, 4, 5 and 6. Several approaches have been tested for working towards the accuracy metric.</a:t>
            </a:r>
            <a:endParaRPr b="1" sz="62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flipH="1">
            <a:off x="1383108" y="25667708"/>
            <a:ext cx="4641900" cy="4117200"/>
          </a:xfrm>
          <a:prstGeom prst="roundRect">
            <a:avLst>
              <a:gd fmla="val 16667" name="adj"/>
            </a:avLst>
          </a:prstGeom>
          <a:solidFill>
            <a:srgbClr val="E40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flipH="1">
            <a:off x="1383050" y="18674976"/>
            <a:ext cx="12344100" cy="1106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63500">
            <a:solidFill>
              <a:srgbClr val="7073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flipH="1">
            <a:off x="1365785" y="18372509"/>
            <a:ext cx="9167400" cy="13503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723220" y="18442848"/>
            <a:ext cx="864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</a:rPr>
              <a:t>APPLICATION FLOW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383050" y="19633025"/>
            <a:ext cx="12344100" cy="13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rPr>
              <a:t>The user stories implemented are described below</a:t>
            </a:r>
            <a:endParaRPr b="1" sz="49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1.Check if the new data is compatible with the existing ML model</a:t>
            </a:r>
            <a:endParaRPr b="1" sz="49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2.Enhance the existing model to predict better than the human model</a:t>
            </a:r>
            <a:endParaRPr b="1" sz="49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3.Discuss with the front-end team to agree on API's and services for integration and presentation of the predicted results</a:t>
            </a:r>
            <a:endParaRPr b="1" sz="49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9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4.Extract dominant features that are responsible for the students predicted performance</a:t>
            </a:r>
            <a:endParaRPr b="1" sz="49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8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rgbClr val="332C2C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17484913" y="19468776"/>
            <a:ext cx="4539300" cy="2528100"/>
          </a:xfrm>
          <a:prstGeom prst="roundRect">
            <a:avLst>
              <a:gd fmla="val 16667" name="adj"/>
            </a:avLst>
          </a:prstGeom>
          <a:solidFill>
            <a:srgbClr val="E40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17534870" y="15081740"/>
            <a:ext cx="9320400" cy="6923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63500">
            <a:solidFill>
              <a:srgbClr val="7073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17568088" y="14999617"/>
            <a:ext cx="9167400" cy="13503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689688" y="15295873"/>
            <a:ext cx="7447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lt1"/>
                </a:solidFill>
              </a:rPr>
              <a:t>MODEL DESCRIPTION</a:t>
            </a:r>
            <a:endParaRPr b="1" sz="5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8028775" y="16369300"/>
            <a:ext cx="8574000" cy="5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rPr>
              <a:t>Linear Regression Model and its features as considered below</a:t>
            </a:r>
            <a:endParaRPr b="1" sz="50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Childhood Development (ECD)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English Proficient(LEP)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Education (spEd)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90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2-year scores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0678925" y="8439212"/>
            <a:ext cx="11054100" cy="9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Linear regression, random forest and polynomial regression models were implemented for model </a:t>
            </a:r>
            <a:r>
              <a:rPr b="1" lang="en-US" sz="3900">
                <a:solidFill>
                  <a:srgbClr val="332C2C"/>
                </a:solidFill>
              </a:rPr>
              <a:t>selection</a:t>
            </a:r>
            <a:r>
              <a:rPr b="1" lang="en-US" sz="3900">
                <a:solidFill>
                  <a:srgbClr val="332C2C"/>
                </a:solidFill>
              </a:rPr>
              <a:t> </a:t>
            </a:r>
            <a:endParaRPr b="1" sz="3900">
              <a:solidFill>
                <a:srgbClr val="332C2C"/>
              </a:solidFill>
            </a:endParaRPr>
          </a:p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Linear regression was observed to have the highest accuracy among the different models implemented</a:t>
            </a:r>
            <a:endParaRPr b="1" sz="3900">
              <a:solidFill>
                <a:srgbClr val="332C2C"/>
              </a:solidFill>
            </a:endParaRPr>
          </a:p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Extended</a:t>
            </a:r>
            <a:r>
              <a:rPr b="1" lang="en-US" sz="3900">
                <a:solidFill>
                  <a:srgbClr val="332C2C"/>
                </a:solidFill>
              </a:rPr>
              <a:t> the model for current grades 5,6 and 7</a:t>
            </a:r>
            <a:endParaRPr b="1" sz="3900">
              <a:solidFill>
                <a:srgbClr val="332C2C"/>
              </a:solidFill>
            </a:endParaRPr>
          </a:p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Highest accuracy of 89% was observed for 4th grade </a:t>
            </a:r>
            <a:endParaRPr b="1" sz="3900">
              <a:solidFill>
                <a:srgbClr val="332C2C"/>
              </a:solidFill>
            </a:endParaRPr>
          </a:p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ML model was integrated with the web-app by </a:t>
            </a:r>
            <a:r>
              <a:rPr b="1" lang="en-US" sz="3900">
                <a:solidFill>
                  <a:srgbClr val="332C2C"/>
                </a:solidFill>
              </a:rPr>
              <a:t>coordinating</a:t>
            </a:r>
            <a:r>
              <a:rPr b="1" lang="en-US" sz="3900">
                <a:solidFill>
                  <a:srgbClr val="332C2C"/>
                </a:solidFill>
              </a:rPr>
              <a:t> with front end team</a:t>
            </a:r>
            <a:endParaRPr b="1" sz="3900">
              <a:solidFill>
                <a:srgbClr val="332C2C"/>
              </a:solidFill>
            </a:endParaRPr>
          </a:p>
          <a:p>
            <a:pPr indent="-4762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3900"/>
              <a:buAutoNum type="arabicPeriod"/>
            </a:pPr>
            <a:r>
              <a:rPr b="1" lang="en-US" sz="3900">
                <a:solidFill>
                  <a:srgbClr val="332C2C"/>
                </a:solidFill>
              </a:rPr>
              <a:t>Dominant features were extracted from coefficients of linear regression model</a:t>
            </a:r>
            <a:endParaRPr b="1" sz="2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332C2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900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053106" y="25305102"/>
            <a:ext cx="4360984" cy="4117218"/>
          </a:xfrm>
          <a:prstGeom prst="roundRect">
            <a:avLst>
              <a:gd fmla="val 16667" name="adj"/>
            </a:avLst>
          </a:prstGeom>
          <a:solidFill>
            <a:srgbClr val="E40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0351044" y="19084833"/>
            <a:ext cx="11816861" cy="1009130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63500">
            <a:solidFill>
              <a:srgbClr val="7073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109500" y="18006650"/>
            <a:ext cx="10093500" cy="1982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5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FUTURE SCOPE</a:t>
            </a:r>
            <a:endParaRPr b="1" sz="665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30614759" y="20235227"/>
            <a:ext cx="11054100" cy="9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 u="sng">
                <a:solidFill>
                  <a:srgbClr val="332C2C"/>
                </a:solidFill>
              </a:rPr>
              <a:t>Challenges:</a:t>
            </a:r>
            <a:r>
              <a:rPr b="1" lang="en-US" sz="4100">
                <a:solidFill>
                  <a:srgbClr val="332C2C"/>
                </a:solidFill>
              </a:rPr>
              <a:t> </a:t>
            </a:r>
            <a:endParaRPr b="1" sz="4100">
              <a:solidFill>
                <a:srgbClr val="332C2C"/>
              </a:solidFill>
            </a:endParaRPr>
          </a:p>
          <a:p>
            <a:pPr indent="-488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4100"/>
              <a:buAutoNum type="arabicPeriod"/>
            </a:pPr>
            <a:r>
              <a:rPr b="1" lang="en-US" sz="4100">
                <a:solidFill>
                  <a:srgbClr val="332C2C"/>
                </a:solidFill>
              </a:rPr>
              <a:t>The limited availability of dataset posed a great </a:t>
            </a:r>
            <a:r>
              <a:rPr b="1" lang="en-US" sz="4100">
                <a:solidFill>
                  <a:srgbClr val="332C2C"/>
                </a:solidFill>
              </a:rPr>
              <a:t>challenge</a:t>
            </a:r>
            <a:r>
              <a:rPr b="1" lang="en-US" sz="4100">
                <a:solidFill>
                  <a:srgbClr val="332C2C"/>
                </a:solidFill>
              </a:rPr>
              <a:t> in obtaining better </a:t>
            </a:r>
            <a:r>
              <a:rPr b="1" lang="en-US" sz="4100">
                <a:solidFill>
                  <a:srgbClr val="332C2C"/>
                </a:solidFill>
              </a:rPr>
              <a:t>accuracy</a:t>
            </a:r>
            <a:r>
              <a:rPr b="1" lang="en-US" sz="4100">
                <a:solidFill>
                  <a:srgbClr val="332C2C"/>
                </a:solidFill>
              </a:rPr>
              <a:t> with various ML models. </a:t>
            </a:r>
            <a:endParaRPr b="1" sz="4100">
              <a:solidFill>
                <a:srgbClr val="332C2C"/>
              </a:solidFill>
            </a:endParaRPr>
          </a:p>
          <a:p>
            <a:pPr indent="-488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4100"/>
              <a:buAutoNum type="arabicPeriod"/>
            </a:pPr>
            <a:r>
              <a:rPr b="1" lang="en-US" sz="4100">
                <a:solidFill>
                  <a:srgbClr val="332C2C"/>
                </a:solidFill>
              </a:rPr>
              <a:t>Size of dataset limits generalization for different school and the deterministic </a:t>
            </a:r>
            <a:r>
              <a:rPr b="1" lang="en-US" sz="4100">
                <a:solidFill>
                  <a:srgbClr val="332C2C"/>
                </a:solidFill>
              </a:rPr>
              <a:t>extraction</a:t>
            </a:r>
            <a:r>
              <a:rPr b="1" lang="en-US" sz="4100">
                <a:solidFill>
                  <a:srgbClr val="332C2C"/>
                </a:solidFill>
              </a:rPr>
              <a:t> of dominant features responsible for the students predicted performance. </a:t>
            </a:r>
            <a:endParaRPr b="1" sz="4100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 u="sng">
                <a:solidFill>
                  <a:srgbClr val="332C2C"/>
                </a:solidFill>
              </a:rPr>
              <a:t>Future Scope:</a:t>
            </a:r>
            <a:r>
              <a:rPr b="1" lang="en-US" sz="4100">
                <a:solidFill>
                  <a:srgbClr val="332C2C"/>
                </a:solidFill>
              </a:rPr>
              <a:t> </a:t>
            </a:r>
            <a:endParaRPr b="1" sz="4100">
              <a:solidFill>
                <a:srgbClr val="332C2C"/>
              </a:solidFill>
            </a:endParaRPr>
          </a:p>
          <a:p>
            <a:pPr indent="-488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4100"/>
              <a:buAutoNum type="arabicPeriod"/>
            </a:pPr>
            <a:r>
              <a:rPr b="1" lang="en-US" sz="4100">
                <a:solidFill>
                  <a:srgbClr val="332C2C"/>
                </a:solidFill>
              </a:rPr>
              <a:t>Deployment</a:t>
            </a:r>
            <a:r>
              <a:rPr b="1" lang="en-US" sz="4100">
                <a:solidFill>
                  <a:srgbClr val="332C2C"/>
                </a:solidFill>
              </a:rPr>
              <a:t> of ML model to web-app for different grades and subjects. </a:t>
            </a:r>
            <a:endParaRPr b="1" sz="4100">
              <a:solidFill>
                <a:srgbClr val="332C2C"/>
              </a:solidFill>
            </a:endParaRPr>
          </a:p>
          <a:p>
            <a:pPr indent="-488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4100"/>
              <a:buAutoNum type="arabicPeriod"/>
            </a:pPr>
            <a:r>
              <a:rPr b="1" lang="en-US" sz="4100">
                <a:solidFill>
                  <a:srgbClr val="332C2C"/>
                </a:solidFill>
              </a:rPr>
              <a:t>Bigger dataset will provide more behavorial features and better accuracy. </a:t>
            </a:r>
            <a:endParaRPr b="1"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558462" y="4407794"/>
            <a:ext cx="3260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33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15721124" y="6700600"/>
            <a:ext cx="13509999" cy="6962564"/>
            <a:chOff x="2806085" y="25183"/>
            <a:chExt cx="4903455" cy="4301065"/>
          </a:xfrm>
        </p:grpSpPr>
        <p:sp>
          <p:nvSpPr>
            <p:cNvPr id="115" name="Google Shape;115;p1"/>
            <p:cNvSpPr/>
            <p:nvPr/>
          </p:nvSpPr>
          <p:spPr>
            <a:xfrm rot="5400000">
              <a:off x="3027355" y="951004"/>
              <a:ext cx="835200" cy="9510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FC8E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806085" y="25183"/>
              <a:ext cx="1406100" cy="984300"/>
            </a:xfrm>
            <a:prstGeom prst="roundRect">
              <a:avLst>
                <a:gd fmla="val 1667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2854139" y="73237"/>
              <a:ext cx="1310100" cy="8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Gathering</a:t>
              </a:r>
              <a:endParaRPr sz="390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212159" y="119049"/>
              <a:ext cx="1022700" cy="7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 rot="5400000">
              <a:off x="4193139" y="2056593"/>
              <a:ext cx="835200" cy="9510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FC8E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971870" y="1130771"/>
              <a:ext cx="1406100" cy="984300"/>
            </a:xfrm>
            <a:prstGeom prst="roundRect">
              <a:avLst>
                <a:gd fmla="val 1667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4019924" y="1178825"/>
              <a:ext cx="1310100" cy="8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sz="330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377944" y="1224638"/>
              <a:ext cx="1022700" cy="7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 rot="5400000">
              <a:off x="5358925" y="3162180"/>
              <a:ext cx="835200" cy="9510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FC8E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37655" y="2236360"/>
              <a:ext cx="1406100" cy="984300"/>
            </a:xfrm>
            <a:prstGeom prst="roundRect">
              <a:avLst>
                <a:gd fmla="val 1667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5185709" y="2284414"/>
              <a:ext cx="1310100" cy="8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Selection</a:t>
              </a:r>
              <a:endParaRPr sz="390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543729" y="2330226"/>
              <a:ext cx="1022700" cy="7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303440" y="3341948"/>
              <a:ext cx="1406100" cy="984300"/>
            </a:xfrm>
            <a:prstGeom prst="roundRect">
              <a:avLst>
                <a:gd fmla="val 1667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6351494" y="3390002"/>
              <a:ext cx="1310100" cy="8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Save the model and deploy</a:t>
              </a:r>
              <a:endParaRPr sz="3700"/>
            </a:p>
          </p:txBody>
        </p:sp>
      </p:grpSp>
      <p:pic>
        <p:nvPicPr>
          <p:cNvPr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1125" y="22643450"/>
            <a:ext cx="13509900" cy="50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15151550" y="13629875"/>
            <a:ext cx="1407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Figure 1: Storyboard describing project pipeline</a:t>
            </a:r>
            <a:endParaRPr b="1" sz="3700"/>
          </a:p>
        </p:txBody>
      </p:sp>
      <p:sp>
        <p:nvSpPr>
          <p:cNvPr id="131" name="Google Shape;131;p1"/>
          <p:cNvSpPr txBox="1"/>
          <p:nvPr/>
        </p:nvSpPr>
        <p:spPr>
          <a:xfrm>
            <a:off x="15721125" y="27673250"/>
            <a:ext cx="1348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Figure 2: Model comparison for grade 4 Math and  Reading</a:t>
            </a:r>
            <a:endParaRPr b="1"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2018-04-19T14:29:44Z</dcterms:created>
  <dc:creator>Jenna Kujawski</dc:creator>
</cp:coreProperties>
</file>