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9" r:id="rId4"/>
    <p:sldId id="258" r:id="rId5"/>
    <p:sldId id="260" r:id="rId6"/>
    <p:sldId id="261" r:id="rId7"/>
    <p:sldId id="262" r:id="rId8"/>
    <p:sldId id="263" r:id="rId9"/>
    <p:sldId id="264" r:id="rId10"/>
    <p:sldId id="265" r:id="rId11"/>
    <p:sldId id="266" r:id="rId12"/>
    <p:sldId id="270" r:id="rId13"/>
    <p:sldId id="273" r:id="rId14"/>
    <p:sldId id="272" r:id="rId15"/>
    <p:sldId id="267" r:id="rId16"/>
    <p:sldId id="268" r:id="rId17"/>
    <p:sldId id="269"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2qqdMKZ8WgbKvx3sFhZzjljyE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adbc7c8d6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7adbc7c8d6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adbc7c8d6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7adbc7c8d6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dbc7c8d6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7adbc7c8d6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adbc7c8d6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7adbc7c8d6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Vision: Provide high quality and culturally responsive teaching and learning for all students though their research</a:t>
            </a:r>
            <a:endParaRPr dirty="0"/>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adbc7c8d6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STAAR scores are to be discussed in the upcoming slide</a:t>
            </a:r>
            <a:endParaRPr dirty="0"/>
          </a:p>
        </p:txBody>
      </p:sp>
      <p:sp>
        <p:nvSpPr>
          <p:cNvPr id="108" name="Google Shape;108;g7adbc7c8d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dbc7c8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7adbc7c8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adbc7c8d6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7adbc7c8d6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adbc7c8d6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7adbc7c8d6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dbc7c8d6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adbc7c8d6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adbc7c8d6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7adbc7c8d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adbc7c8d6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adbc7c8d6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pic>
        <p:nvPicPr>
          <p:cNvPr id="18" name="Google Shape;18;p6" descr="AcademicBdlg.jpg"/>
          <p:cNvPicPr preferRelativeResize="0"/>
          <p:nvPr/>
        </p:nvPicPr>
        <p:blipFill rotWithShape="1">
          <a:blip r:embed="rId2">
            <a:alphaModFix/>
          </a:blip>
          <a:srcRect/>
          <a:stretch/>
        </p:blipFill>
        <p:spPr>
          <a:xfrm>
            <a:off x="165893" y="171451"/>
            <a:ext cx="8801737" cy="6515100"/>
          </a:xfrm>
          <a:prstGeom prst="rect">
            <a:avLst/>
          </a:prstGeom>
          <a:noFill/>
          <a:ln>
            <a:noFill/>
          </a:ln>
        </p:spPr>
      </p:pic>
      <p:sp>
        <p:nvSpPr>
          <p:cNvPr id="19" name="Google Shape;19;p6"/>
          <p:cNvSpPr/>
          <p:nvPr/>
        </p:nvSpPr>
        <p:spPr>
          <a:xfrm>
            <a:off x="8897182" y="2845408"/>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6"/>
          <p:cNvSpPr/>
          <p:nvPr/>
        </p:nvSpPr>
        <p:spPr>
          <a:xfrm>
            <a:off x="166101" y="2845408"/>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6"/>
          <p:cNvSpPr txBox="1">
            <a:spLocks noGrp="1"/>
          </p:cNvSpPr>
          <p:nvPr>
            <p:ph type="ctrTitle"/>
          </p:nvPr>
        </p:nvSpPr>
        <p:spPr>
          <a:xfrm>
            <a:off x="685800" y="2693988"/>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6000"/>
              <a:buFont typeface="Arial"/>
              <a:buNone/>
              <a:defRPr sz="6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
          <p:cNvSpPr txBox="1">
            <a:spLocks noGrp="1"/>
          </p:cNvSpPr>
          <p:nvPr>
            <p:ph type="subTitle" idx="1"/>
          </p:nvPr>
        </p:nvSpPr>
        <p:spPr>
          <a:xfrm>
            <a:off x="1371600" y="4235390"/>
            <a:ext cx="6400800" cy="1189892"/>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chemeClr val="lt1"/>
              </a:buClr>
              <a:buSzPts val="2800"/>
              <a:buNone/>
              <a:defRPr sz="2800" i="1">
                <a:solidFill>
                  <a:schemeClr val="lt1"/>
                </a:solidFill>
                <a:latin typeface="Georgia"/>
                <a:ea typeface="Georgia"/>
                <a:cs typeface="Georgia"/>
                <a:sym typeface="Georg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3" name="Google Shape;23;p6"/>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6" name="Google Shape;26;p6"/>
          <p:cNvPicPr preferRelativeResize="0"/>
          <p:nvPr/>
        </p:nvPicPr>
        <p:blipFill rotWithShape="1">
          <a:blip r:embed="rId3">
            <a:alphaModFix/>
          </a:blip>
          <a:srcRect/>
          <a:stretch/>
        </p:blipFill>
        <p:spPr>
          <a:xfrm>
            <a:off x="4213540" y="843669"/>
            <a:ext cx="716920" cy="5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00000"/>
              </a:buClr>
              <a:buSzPts val="6000"/>
              <a:buFont typeface="Arial"/>
              <a:buNone/>
              <a:defRPr b="0" i="0">
                <a:solidFill>
                  <a:srgbClr val="5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4188" y="2332039"/>
            <a:ext cx="7852611" cy="379412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rgbClr val="7F7F7F"/>
              </a:buClr>
              <a:buSzPts val="3200"/>
              <a:buNone/>
              <a:defRPr>
                <a:solidFill>
                  <a:srgbClr val="7F7F7F"/>
                </a:solidFill>
                <a:latin typeface="Arial"/>
                <a:ea typeface="Arial"/>
                <a:cs typeface="Arial"/>
                <a:sym typeface="Arial"/>
              </a:defRPr>
            </a:lvl1pPr>
            <a:lvl2pPr marL="914400" lvl="1" indent="-228600" algn="l">
              <a:spcBef>
                <a:spcPts val="560"/>
              </a:spcBef>
              <a:spcAft>
                <a:spcPts val="0"/>
              </a:spcAft>
              <a:buClr>
                <a:srgbClr val="7F7F7F"/>
              </a:buClr>
              <a:buSzPts val="2800"/>
              <a:buNone/>
              <a:defRPr>
                <a:solidFill>
                  <a:srgbClr val="7F7F7F"/>
                </a:solidFill>
                <a:latin typeface="Arial"/>
                <a:ea typeface="Arial"/>
                <a:cs typeface="Arial"/>
                <a:sym typeface="Arial"/>
              </a:defRPr>
            </a:lvl2pPr>
            <a:lvl3pPr marL="1371600" lvl="2" indent="-228600" algn="l">
              <a:spcBef>
                <a:spcPts val="480"/>
              </a:spcBef>
              <a:spcAft>
                <a:spcPts val="0"/>
              </a:spcAft>
              <a:buClr>
                <a:srgbClr val="7F7F7F"/>
              </a:buClr>
              <a:buSzPts val="2400"/>
              <a:buNone/>
              <a:defRPr>
                <a:solidFill>
                  <a:srgbClr val="7F7F7F"/>
                </a:solidFill>
                <a:latin typeface="Arial"/>
                <a:ea typeface="Arial"/>
                <a:cs typeface="Arial"/>
                <a:sym typeface="Arial"/>
              </a:defRPr>
            </a:lvl3pPr>
            <a:lvl4pPr marL="1828800" lvl="3" indent="-228600" algn="l">
              <a:spcBef>
                <a:spcPts val="400"/>
              </a:spcBef>
              <a:spcAft>
                <a:spcPts val="0"/>
              </a:spcAft>
              <a:buClr>
                <a:srgbClr val="7F7F7F"/>
              </a:buClr>
              <a:buSzPts val="2000"/>
              <a:buNone/>
              <a:defRPr>
                <a:solidFill>
                  <a:srgbClr val="7F7F7F"/>
                </a:solidFill>
                <a:latin typeface="Arial"/>
                <a:ea typeface="Arial"/>
                <a:cs typeface="Arial"/>
                <a:sym typeface="Arial"/>
              </a:defRPr>
            </a:lvl4pPr>
            <a:lvl5pPr marL="2286000" lvl="4" indent="-228600" algn="l">
              <a:spcBef>
                <a:spcPts val="400"/>
              </a:spcBef>
              <a:spcAft>
                <a:spcPts val="0"/>
              </a:spcAft>
              <a:buClr>
                <a:srgbClr val="7F7F7F"/>
              </a:buClr>
              <a:buSzPts val="2000"/>
              <a:buNone/>
              <a:defRPr>
                <a:solidFill>
                  <a:srgbClr val="7F7F7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7"/>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7"/>
          <p:cNvSpPr/>
          <p:nvPr/>
        </p:nvSpPr>
        <p:spPr>
          <a:xfrm>
            <a:off x="226071" y="1440499"/>
            <a:ext cx="91440" cy="640080"/>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8" descr="PSCwall.psd"/>
          <p:cNvPicPr preferRelativeResize="0"/>
          <p:nvPr/>
        </p:nvPicPr>
        <p:blipFill rotWithShape="1">
          <a:blip r:embed="rId2">
            <a:alphaModFix/>
          </a:blip>
          <a:srcRect/>
          <a:stretch/>
        </p:blipFill>
        <p:spPr>
          <a:xfrm>
            <a:off x="147342" y="152400"/>
            <a:ext cx="8826412" cy="6558644"/>
          </a:xfrm>
          <a:prstGeom prst="rect">
            <a:avLst/>
          </a:prstGeom>
          <a:noFill/>
          <a:ln>
            <a:noFill/>
          </a:ln>
        </p:spPr>
      </p:pic>
      <p:sp>
        <p:nvSpPr>
          <p:cNvPr id="36" name="Google Shape;36;p8"/>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8"/>
          <p:cNvSpPr/>
          <p:nvPr/>
        </p:nvSpPr>
        <p:spPr>
          <a:xfrm>
            <a:off x="986407" y="2180070"/>
            <a:ext cx="7148285" cy="2527905"/>
          </a:xfrm>
          <a:prstGeom prst="rect">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8"/>
          <p:cNvSpPr/>
          <p:nvPr/>
        </p:nvSpPr>
        <p:spPr>
          <a:xfrm>
            <a:off x="986407" y="2860427"/>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8"/>
          <p:cNvSpPr/>
          <p:nvPr/>
        </p:nvSpPr>
        <p:spPr>
          <a:xfrm>
            <a:off x="8059059" y="2860427"/>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2" name="Google Shape;42;p8" descr="TAM-LogoBox.png"/>
          <p:cNvPicPr preferRelativeResize="0"/>
          <p:nvPr/>
        </p:nvPicPr>
        <p:blipFill rotWithShape="1">
          <a:blip r:embed="rId3">
            <a:alphaModFix/>
          </a:blip>
          <a:srcRect/>
          <a:stretch/>
        </p:blipFill>
        <p:spPr>
          <a:xfrm>
            <a:off x="4091896" y="1711418"/>
            <a:ext cx="937304" cy="937304"/>
          </a:xfrm>
          <a:prstGeom prst="rect">
            <a:avLst/>
          </a:prstGeom>
          <a:noFill/>
          <a:ln>
            <a:noFill/>
          </a:ln>
        </p:spPr>
      </p:pic>
      <p:sp>
        <p:nvSpPr>
          <p:cNvPr id="43" name="Google Shape;43;p8"/>
          <p:cNvSpPr txBox="1">
            <a:spLocks noGrp="1"/>
          </p:cNvSpPr>
          <p:nvPr>
            <p:ph type="title"/>
          </p:nvPr>
        </p:nvSpPr>
        <p:spPr>
          <a:xfrm>
            <a:off x="1524000" y="2872522"/>
            <a:ext cx="60960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00000"/>
              </a:buClr>
              <a:buSzPts val="4200"/>
              <a:buFont typeface="Arial"/>
              <a:buNone/>
              <a:defRPr sz="4200" b="0" i="0">
                <a:solidFill>
                  <a:srgbClr val="5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22313" y="4406901"/>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7" name="Google Shape;47;p9"/>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57200" y="1054767"/>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457200" y="2294021"/>
            <a:ext cx="4038600" cy="383214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10"/>
          <p:cNvSpPr txBox="1">
            <a:spLocks noGrp="1"/>
          </p:cNvSpPr>
          <p:nvPr>
            <p:ph type="body" idx="2"/>
          </p:nvPr>
        </p:nvSpPr>
        <p:spPr>
          <a:xfrm>
            <a:off x="4648200" y="2294021"/>
            <a:ext cx="4038600" cy="383214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 name="Google Shape;54;p10"/>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966704"/>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6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2307097"/>
            <a:ext cx="4040188"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11"/>
          <p:cNvSpPr txBox="1">
            <a:spLocks noGrp="1"/>
          </p:cNvSpPr>
          <p:nvPr>
            <p:ph type="body" idx="2"/>
          </p:nvPr>
        </p:nvSpPr>
        <p:spPr>
          <a:xfrm>
            <a:off x="457200" y="2946860"/>
            <a:ext cx="4040188" cy="317930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11"/>
          <p:cNvSpPr txBox="1">
            <a:spLocks noGrp="1"/>
          </p:cNvSpPr>
          <p:nvPr>
            <p:ph type="body" idx="3"/>
          </p:nvPr>
        </p:nvSpPr>
        <p:spPr>
          <a:xfrm>
            <a:off x="4645033" y="2307097"/>
            <a:ext cx="4041775"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1"/>
          <p:cNvSpPr txBox="1">
            <a:spLocks noGrp="1"/>
          </p:cNvSpPr>
          <p:nvPr>
            <p:ph type="body" idx="4"/>
          </p:nvPr>
        </p:nvSpPr>
        <p:spPr>
          <a:xfrm>
            <a:off x="4645033" y="2946860"/>
            <a:ext cx="4041775" cy="317930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1"/>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pic>
        <p:nvPicPr>
          <p:cNvPr id="67" name="Google Shape;67;p12" descr="AcademicBdlg.jpg"/>
          <p:cNvPicPr preferRelativeResize="0"/>
          <p:nvPr/>
        </p:nvPicPr>
        <p:blipFill rotWithShape="1">
          <a:blip r:embed="rId2">
            <a:alphaModFix/>
          </a:blip>
          <a:srcRect/>
          <a:stretch/>
        </p:blipFill>
        <p:spPr>
          <a:xfrm>
            <a:off x="165893" y="171451"/>
            <a:ext cx="8801737" cy="6515100"/>
          </a:xfrm>
          <a:prstGeom prst="rect">
            <a:avLst/>
          </a:prstGeom>
          <a:noFill/>
          <a:ln>
            <a:noFill/>
          </a:ln>
        </p:spPr>
      </p:pic>
      <p:sp>
        <p:nvSpPr>
          <p:cNvPr id="68" name="Google Shape;68;p12"/>
          <p:cNvSpPr/>
          <p:nvPr/>
        </p:nvSpPr>
        <p:spPr>
          <a:xfrm>
            <a:off x="8897182" y="2845408"/>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2"/>
          <p:cNvSpPr/>
          <p:nvPr/>
        </p:nvSpPr>
        <p:spPr>
          <a:xfrm>
            <a:off x="166101" y="2845408"/>
            <a:ext cx="78399" cy="1167191"/>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12"/>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457208" y="1171074"/>
            <a:ext cx="3008313"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Aria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txBox="1">
            <a:spLocks noGrp="1"/>
          </p:cNvSpPr>
          <p:nvPr>
            <p:ph type="body" idx="1"/>
          </p:nvPr>
        </p:nvSpPr>
        <p:spPr>
          <a:xfrm>
            <a:off x="3575050" y="1171074"/>
            <a:ext cx="5111750" cy="495509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6" name="Google Shape;76;p13"/>
          <p:cNvSpPr txBox="1">
            <a:spLocks noGrp="1"/>
          </p:cNvSpPr>
          <p:nvPr>
            <p:ph type="body" idx="2"/>
          </p:nvPr>
        </p:nvSpPr>
        <p:spPr>
          <a:xfrm>
            <a:off x="457208" y="2406316"/>
            <a:ext cx="3008313" cy="371985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7" name="Google Shape;77;p13"/>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792288" y="4800601"/>
            <a:ext cx="5486400" cy="5667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3200"/>
              <a:buFont typeface="Aria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4"/>
          <p:cNvSpPr>
            <a:spLocks noGrp="1"/>
          </p:cNvSpPr>
          <p:nvPr>
            <p:ph type="pic" idx="2"/>
          </p:nvPr>
        </p:nvSpPr>
        <p:spPr>
          <a:xfrm>
            <a:off x="1792288" y="1106905"/>
            <a:ext cx="5486400" cy="362067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3" name="Google Shape;83;p14"/>
          <p:cNvSpPr txBox="1">
            <a:spLocks noGrp="1"/>
          </p:cNvSpPr>
          <p:nvPr>
            <p:ph type="body" idx="1"/>
          </p:nvPr>
        </p:nvSpPr>
        <p:spPr>
          <a:xfrm>
            <a:off x="1792288" y="5367342"/>
            <a:ext cx="54864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14"/>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
          <p:cNvPicPr preferRelativeResize="0"/>
          <p:nvPr/>
        </p:nvPicPr>
        <p:blipFill rotWithShape="1">
          <a:blip r:embed="rId11">
            <a:alphaModFix/>
          </a:blip>
          <a:srcRect/>
          <a:stretch/>
        </p:blipFill>
        <p:spPr>
          <a:xfrm>
            <a:off x="226071" y="274640"/>
            <a:ext cx="8697402" cy="705194"/>
          </a:xfrm>
          <a:prstGeom prst="rect">
            <a:avLst/>
          </a:prstGeom>
          <a:noFill/>
          <a:ln>
            <a:noFill/>
          </a:ln>
        </p:spPr>
      </p:pic>
      <p:sp>
        <p:nvSpPr>
          <p:cNvPr id="11" name="Google Shape;11;p5"/>
          <p:cNvSpPr txBox="1">
            <a:spLocks noGrp="1"/>
          </p:cNvSpPr>
          <p:nvPr>
            <p:ph type="title"/>
          </p:nvPr>
        </p:nvSpPr>
        <p:spPr>
          <a:xfrm>
            <a:off x="457200" y="979834"/>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
          <p:cNvSpPr txBox="1">
            <a:spLocks noGrp="1"/>
          </p:cNvSpPr>
          <p:nvPr>
            <p:ph type="body" idx="1"/>
          </p:nvPr>
        </p:nvSpPr>
        <p:spPr>
          <a:xfrm>
            <a:off x="457200" y="2122834"/>
            <a:ext cx="8229600" cy="400333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6" name="Google Shape;16;p5"/>
          <p:cNvCxnSpPr/>
          <p:nvPr/>
        </p:nvCxnSpPr>
        <p:spPr>
          <a:xfrm>
            <a:off x="152403" y="6575107"/>
            <a:ext cx="7050313" cy="0"/>
          </a:xfrm>
          <a:prstGeom prst="straightConnector1">
            <a:avLst/>
          </a:prstGeom>
          <a:noFill/>
          <a:ln w="12700" cap="flat" cmpd="sng">
            <a:solidFill>
              <a:srgbClr val="E4002B"/>
            </a:solidFill>
            <a:prstDash val="solid"/>
            <a:miter lim="4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685800" y="1742982"/>
            <a:ext cx="7772400" cy="227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5400"/>
              <a:buFont typeface="Arial"/>
              <a:buNone/>
            </a:pPr>
            <a:r>
              <a:rPr lang="en-US" sz="3700"/>
              <a:t>DISTRICT SCHOOL PERFORMANCE PREDICTION</a:t>
            </a:r>
            <a:endParaRPr sz="3700"/>
          </a:p>
          <a:p>
            <a:pPr marL="0" lvl="0" indent="0" algn="ctr" rtl="0">
              <a:spcBef>
                <a:spcPts val="0"/>
              </a:spcBef>
              <a:spcAft>
                <a:spcPts val="0"/>
              </a:spcAft>
              <a:buClr>
                <a:schemeClr val="lt1"/>
              </a:buClr>
              <a:buSzPts val="5400"/>
              <a:buFont typeface="Arial"/>
              <a:buNone/>
            </a:pPr>
            <a:r>
              <a:rPr lang="en-US" sz="2000" i="1"/>
              <a:t>CSCE 606 PROJECT</a:t>
            </a:r>
            <a:endParaRPr sz="2000" i="1"/>
          </a:p>
          <a:p>
            <a:pPr marL="0" lvl="0" indent="0" algn="ctr" rtl="0">
              <a:spcBef>
                <a:spcPts val="0"/>
              </a:spcBef>
              <a:spcAft>
                <a:spcPts val="0"/>
              </a:spcAft>
              <a:buClr>
                <a:schemeClr val="lt1"/>
              </a:buClr>
              <a:buSzPts val="5400"/>
              <a:buFont typeface="Arial"/>
              <a:buNone/>
            </a:pPr>
            <a:endParaRPr sz="3700"/>
          </a:p>
        </p:txBody>
      </p:sp>
      <p:sp>
        <p:nvSpPr>
          <p:cNvPr id="92" name="Google Shape;92;p1"/>
          <p:cNvSpPr txBox="1">
            <a:spLocks noGrp="1"/>
          </p:cNvSpPr>
          <p:nvPr>
            <p:ph type="subTitle" idx="1"/>
          </p:nvPr>
        </p:nvSpPr>
        <p:spPr>
          <a:xfrm>
            <a:off x="843850" y="4235400"/>
            <a:ext cx="7614300" cy="22209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chemeClr val="lt1"/>
              </a:buClr>
              <a:buSzPct val="100000"/>
              <a:buNone/>
            </a:pPr>
            <a:r>
              <a:rPr lang="en-US"/>
              <a:t>Team : thinkSmart</a:t>
            </a:r>
            <a:endParaRPr/>
          </a:p>
          <a:p>
            <a:pPr marL="0" lvl="0" indent="0" algn="ctr" rtl="0">
              <a:spcBef>
                <a:spcPts val="0"/>
              </a:spcBef>
              <a:spcAft>
                <a:spcPts val="0"/>
              </a:spcAft>
              <a:buClr>
                <a:schemeClr val="lt1"/>
              </a:buClr>
              <a:buSzPct val="100000"/>
              <a:buNone/>
            </a:pPr>
            <a:r>
              <a:rPr lang="en-US"/>
              <a:t>Members: Adhithiyaraj Sankaranarayanan</a:t>
            </a:r>
            <a:endParaRPr/>
          </a:p>
          <a:p>
            <a:pPr marL="0" lvl="0" indent="0" algn="ctr" rtl="0">
              <a:spcBef>
                <a:spcPts val="0"/>
              </a:spcBef>
              <a:spcAft>
                <a:spcPts val="0"/>
              </a:spcAft>
              <a:buClr>
                <a:schemeClr val="lt1"/>
              </a:buClr>
              <a:buSzPct val="100000"/>
              <a:buNone/>
            </a:pPr>
            <a:r>
              <a:rPr lang="en-US"/>
              <a:t>Ashwin Ashokan</a:t>
            </a:r>
            <a:endParaRPr/>
          </a:p>
          <a:p>
            <a:pPr marL="0" lvl="0" indent="0" algn="ctr" rtl="0">
              <a:spcBef>
                <a:spcPts val="0"/>
              </a:spcBef>
              <a:spcAft>
                <a:spcPts val="0"/>
              </a:spcAft>
              <a:buClr>
                <a:schemeClr val="lt1"/>
              </a:buClr>
              <a:buSzPct val="100000"/>
              <a:buNone/>
            </a:pPr>
            <a:r>
              <a:rPr lang="en-US"/>
              <a:t>Krishna Sriram</a:t>
            </a:r>
            <a:endParaRPr/>
          </a:p>
          <a:p>
            <a:pPr marL="0" lvl="0" indent="0" algn="ctr" rtl="0">
              <a:spcBef>
                <a:spcPts val="0"/>
              </a:spcBef>
              <a:spcAft>
                <a:spcPts val="0"/>
              </a:spcAft>
              <a:buClr>
                <a:schemeClr val="lt1"/>
              </a:buClr>
              <a:buSzPct val="100000"/>
              <a:buNone/>
            </a:pPr>
            <a:r>
              <a:rPr lang="en-US"/>
              <a:t>Malliga Suresh Babu</a:t>
            </a:r>
            <a:endParaRPr/>
          </a:p>
          <a:p>
            <a:pPr marL="0" lvl="0" indent="0" algn="ctr" rtl="0">
              <a:spcBef>
                <a:spcPts val="0"/>
              </a:spcBef>
              <a:spcAft>
                <a:spcPts val="0"/>
              </a:spcAft>
              <a:buClr>
                <a:schemeClr val="lt1"/>
              </a:buClr>
              <a:buSzPct val="100000"/>
              <a:buNone/>
            </a:pPr>
            <a:r>
              <a:rPr lang="en-US"/>
              <a:t>Ramyaa Rathna Kumar</a:t>
            </a:r>
            <a:endParaRPr/>
          </a:p>
          <a:p>
            <a:pPr marL="0" lvl="0" indent="0" algn="ctr" rtl="0">
              <a:spcBef>
                <a:spcPts val="0"/>
              </a:spcBef>
              <a:spcAft>
                <a:spcPts val="0"/>
              </a:spcAft>
              <a:buClr>
                <a:schemeClr val="lt1"/>
              </a:buClr>
              <a:buSzPct val="100000"/>
              <a:buNone/>
            </a:pPr>
            <a:r>
              <a:rPr lang="en-US"/>
              <a:t>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1597"/>
    </mc:Choice>
    <mc:Fallback xmlns="">
      <p:transition spd="slow" advTm="115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7adbc7c8d6_0_36"/>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00000"/>
              </a:buClr>
              <a:buSzPts val="5400"/>
              <a:buFont typeface="Arial"/>
              <a:buNone/>
            </a:pPr>
            <a:r>
              <a:rPr lang="en-US" sz="3600"/>
              <a:t>COMPARISON CHART FOR GRADE 4</a:t>
            </a:r>
            <a:endParaRPr sz="3600"/>
          </a:p>
        </p:txBody>
      </p:sp>
      <p:pic>
        <p:nvPicPr>
          <p:cNvPr id="161" name="Google Shape;161;g7adbc7c8d6_0_36"/>
          <p:cNvPicPr preferRelativeResize="0"/>
          <p:nvPr/>
        </p:nvPicPr>
        <p:blipFill rotWithShape="1">
          <a:blip r:embed="rId3">
            <a:alphaModFix/>
          </a:blip>
          <a:srcRect/>
          <a:stretch/>
        </p:blipFill>
        <p:spPr>
          <a:xfrm>
            <a:off x="244825" y="2784450"/>
            <a:ext cx="8476500" cy="2760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6099"/>
    </mc:Choice>
    <mc:Fallback xmlns="">
      <p:transition spd="slow" advTm="2609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7adbc7c8d6_0_56"/>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5600"/>
              <a:t>MODEL SELECTION</a:t>
            </a:r>
            <a:endParaRPr/>
          </a:p>
        </p:txBody>
      </p:sp>
      <p:sp>
        <p:nvSpPr>
          <p:cNvPr id="167" name="Google Shape;167;g7adbc7c8d6_0_56"/>
          <p:cNvSpPr txBox="1">
            <a:spLocks noGrp="1"/>
          </p:cNvSpPr>
          <p:nvPr>
            <p:ph type="body" idx="1"/>
          </p:nvPr>
        </p:nvSpPr>
        <p:spPr>
          <a:xfrm>
            <a:off x="311801" y="2332050"/>
            <a:ext cx="8375100" cy="37941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sz="2800" dirty="0">
                <a:solidFill>
                  <a:schemeClr val="dk1"/>
                </a:solidFill>
                <a:latin typeface="Calibri"/>
                <a:ea typeface="Calibri"/>
                <a:cs typeface="Calibri"/>
                <a:sym typeface="Calibri"/>
              </a:rPr>
              <a:t>Similar trends were observed for the other grades.</a:t>
            </a:r>
            <a:endParaRPr sz="28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800"/>
              <a:buChar char="•"/>
            </a:pPr>
            <a:r>
              <a:rPr lang="en-US" sz="2800" dirty="0">
                <a:solidFill>
                  <a:schemeClr val="dk1"/>
                </a:solidFill>
                <a:latin typeface="Calibri"/>
                <a:ea typeface="Calibri"/>
                <a:cs typeface="Calibri"/>
                <a:sym typeface="Calibri"/>
              </a:rPr>
              <a:t>Therefore, Linear Regression is chosen for similar prediction among other grades!!</a:t>
            </a:r>
            <a:endParaRPr sz="28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800"/>
              <a:buChar char="•"/>
            </a:pPr>
            <a:r>
              <a:rPr lang="en-US" sz="2800" dirty="0">
                <a:solidFill>
                  <a:schemeClr val="dk1"/>
                </a:solidFill>
                <a:latin typeface="Calibri"/>
                <a:ea typeface="Calibri"/>
                <a:cs typeface="Calibri"/>
                <a:sym typeface="Calibri"/>
              </a:rPr>
              <a:t>One other advantage: Interpretability of the model</a:t>
            </a:r>
            <a:endParaRPr sz="28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r>
              <a:rPr lang="en-US" sz="2800" dirty="0">
                <a:solidFill>
                  <a:schemeClr val="dk1"/>
                </a:solidFill>
                <a:latin typeface="Calibri"/>
                <a:ea typeface="Calibri"/>
                <a:cs typeface="Calibri"/>
                <a:sym typeface="Calibri"/>
              </a:rPr>
              <a:t>	-Can identify which features dominantly influence the grades based on their coefficients.</a:t>
            </a:r>
            <a:endParaRPr sz="2800" dirty="0">
              <a:solidFill>
                <a:schemeClr val="dk1"/>
              </a:solidFill>
              <a:latin typeface="Calibri"/>
              <a:ea typeface="Calibri"/>
              <a:cs typeface="Calibri"/>
              <a:sym typeface="Calibri"/>
            </a:endParaRPr>
          </a:p>
          <a:p>
            <a:pPr marL="0" lvl="0" indent="0" algn="l" rtl="0">
              <a:spcBef>
                <a:spcPts val="0"/>
              </a:spcBef>
              <a:spcAft>
                <a:spcPts val="0"/>
              </a:spcAft>
              <a:buClr>
                <a:srgbClr val="7F7F7F"/>
              </a:buClr>
              <a:buSzPts val="32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1033"/>
    </mc:Choice>
    <mc:Fallback xmlns="">
      <p:transition spd="slow" advTm="310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FA61-91DF-4967-990F-8BC43CD5DD5C}"/>
              </a:ext>
            </a:extLst>
          </p:cNvPr>
          <p:cNvSpPr>
            <a:spLocks noGrp="1"/>
          </p:cNvSpPr>
          <p:nvPr>
            <p:ph type="title"/>
          </p:nvPr>
        </p:nvSpPr>
        <p:spPr/>
        <p:txBody>
          <a:bodyPr/>
          <a:lstStyle/>
          <a:p>
            <a:r>
              <a:rPr lang="en-US" dirty="0"/>
              <a:t>Accuracy defined</a:t>
            </a:r>
          </a:p>
        </p:txBody>
      </p:sp>
      <p:sp>
        <p:nvSpPr>
          <p:cNvPr id="3" name="Text Placeholder 2">
            <a:extLst>
              <a:ext uri="{FF2B5EF4-FFF2-40B4-BE49-F238E27FC236}">
                <a16:creationId xmlns:a16="http://schemas.microsoft.com/office/drawing/2014/main" id="{3B3AC007-A296-4DFE-ADE6-8FB662CCE238}"/>
              </a:ext>
            </a:extLst>
          </p:cNvPr>
          <p:cNvSpPr>
            <a:spLocks noGrp="1"/>
          </p:cNvSpPr>
          <p:nvPr>
            <p:ph type="body" idx="1"/>
          </p:nvPr>
        </p:nvSpPr>
        <p:spPr/>
        <p:txBody>
          <a:bodyPr>
            <a:normAutofit/>
          </a:bodyPr>
          <a:lstStyle/>
          <a:p>
            <a:pPr marL="685800" indent="-457200">
              <a:buFont typeface="Arial" panose="020B0604020202020204" pitchFamily="34" charset="0"/>
              <a:buChar char="•"/>
            </a:pPr>
            <a:r>
              <a:rPr lang="en-US" sz="2800" dirty="0">
                <a:solidFill>
                  <a:schemeClr val="dk1"/>
                </a:solidFill>
                <a:latin typeface="Calibri"/>
                <a:cs typeface="Calibri"/>
              </a:rPr>
              <a:t>R squared becomes meaningless to customer</a:t>
            </a:r>
            <a:r>
              <a:rPr lang="en-US" sz="3000" dirty="0">
                <a:latin typeface="Calibri" panose="020F0502020204030204" pitchFamily="34" charset="0"/>
                <a:cs typeface="Calibri" panose="020F0502020204030204" pitchFamily="34" charset="0"/>
              </a:rPr>
              <a:t>.</a:t>
            </a:r>
          </a:p>
          <a:p>
            <a:pPr marL="685800" indent="-457200">
              <a:buFont typeface="Arial" panose="020B0604020202020204" pitchFamily="34" charset="0"/>
              <a:buChar char="•"/>
            </a:pPr>
            <a:r>
              <a:rPr lang="en-US" sz="2800" dirty="0">
                <a:solidFill>
                  <a:schemeClr val="dk1"/>
                </a:solidFill>
                <a:latin typeface="Calibri"/>
                <a:cs typeface="Calibri"/>
              </a:rPr>
              <a:t>It is a statistical measure</a:t>
            </a:r>
            <a:r>
              <a:rPr lang="en-US" sz="2800" dirty="0">
                <a:latin typeface="Calibri" panose="020F0502020204030204" pitchFamily="34" charset="0"/>
                <a:cs typeface="Calibri" panose="020F0502020204030204" pitchFamily="34" charset="0"/>
              </a:rPr>
              <a:t>.</a:t>
            </a:r>
          </a:p>
          <a:p>
            <a:pPr marL="685800" indent="-457200">
              <a:buFont typeface="Arial" panose="020B0604020202020204" pitchFamily="34" charset="0"/>
              <a:buChar char="•"/>
            </a:pPr>
            <a:r>
              <a:rPr lang="en-US" sz="2800" dirty="0">
                <a:solidFill>
                  <a:schemeClr val="dk1"/>
                </a:solidFill>
                <a:latin typeface="Calibri"/>
                <a:cs typeface="Calibri"/>
              </a:rPr>
              <a:t>Discussions with customer to define what range of values are acceptable.</a:t>
            </a:r>
          </a:p>
          <a:p>
            <a:pPr marL="685800" indent="-457200">
              <a:buFont typeface="Arial" panose="020B0604020202020204" pitchFamily="34" charset="0"/>
              <a:buChar char="•"/>
            </a:pPr>
            <a:r>
              <a:rPr lang="en-US" sz="2800" dirty="0">
                <a:solidFill>
                  <a:schemeClr val="dk1"/>
                </a:solidFill>
                <a:latin typeface="Calibri"/>
                <a:cs typeface="Calibri"/>
              </a:rPr>
              <a:t>Acceptable range: +/- 10 marks</a:t>
            </a:r>
          </a:p>
          <a:p>
            <a:pPr marL="685800" indent="-457200">
              <a:buFont typeface="Arial" panose="020B0604020202020204" pitchFamily="34" charset="0"/>
              <a:buChar char="•"/>
            </a:pPr>
            <a:r>
              <a:rPr lang="en-US" sz="2800" dirty="0">
                <a:solidFill>
                  <a:schemeClr val="dk1"/>
                </a:solidFill>
                <a:latin typeface="Calibri"/>
                <a:cs typeface="Calibri"/>
              </a:rPr>
              <a:t>|Predicted score-Actual score|&lt;10 : Accepted </a:t>
            </a:r>
          </a:p>
          <a:p>
            <a:pPr marL="685800" indent="-4572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693148-A391-48DF-8821-FD2F54049A37}"/>
              </a:ext>
            </a:extLst>
          </p:cNvPr>
          <p:cNvPicPr>
            <a:picLocks noChangeAspect="1"/>
          </p:cNvPicPr>
          <p:nvPr/>
        </p:nvPicPr>
        <p:blipFill>
          <a:blip r:embed="rId2"/>
          <a:stretch>
            <a:fillRect/>
          </a:stretch>
        </p:blipFill>
        <p:spPr>
          <a:xfrm>
            <a:off x="7614210" y="5427978"/>
            <a:ext cx="491495" cy="481965"/>
          </a:xfrm>
          <a:prstGeom prst="rect">
            <a:avLst/>
          </a:prstGeom>
        </p:spPr>
      </p:pic>
    </p:spTree>
    <p:extLst>
      <p:ext uri="{BB962C8B-B14F-4D97-AF65-F5344CB8AC3E}">
        <p14:creationId xmlns:p14="http://schemas.microsoft.com/office/powerpoint/2010/main" val="1952580730"/>
      </p:ext>
    </p:extLst>
  </p:cSld>
  <p:clrMapOvr>
    <a:masterClrMapping/>
  </p:clrMapOvr>
  <mc:AlternateContent xmlns:mc="http://schemas.openxmlformats.org/markup-compatibility/2006" xmlns:p14="http://schemas.microsoft.com/office/powerpoint/2010/main">
    <mc:Choice Requires="p14">
      <p:transition spd="slow" p14:dur="2000" advTm="34467"/>
    </mc:Choice>
    <mc:Fallback xmlns="">
      <p:transition spd="slow" advTm="344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858D-6539-4A4B-930E-65A05096413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AF71C4C-4319-4325-9898-53043BEB9AE3}"/>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95C0CFF-B751-4D7D-97BD-219AC6FFE2AB}"/>
              </a:ext>
            </a:extLst>
          </p:cNvPr>
          <p:cNvPicPr>
            <a:picLocks noChangeAspect="1"/>
          </p:cNvPicPr>
          <p:nvPr/>
        </p:nvPicPr>
        <p:blipFill>
          <a:blip r:embed="rId2"/>
          <a:stretch>
            <a:fillRect/>
          </a:stretch>
        </p:blipFill>
        <p:spPr>
          <a:xfrm>
            <a:off x="943518" y="2652846"/>
            <a:ext cx="7852611" cy="2000578"/>
          </a:xfrm>
          <a:prstGeom prst="rect">
            <a:avLst/>
          </a:prstGeom>
        </p:spPr>
      </p:pic>
    </p:spTree>
    <p:extLst>
      <p:ext uri="{BB962C8B-B14F-4D97-AF65-F5344CB8AC3E}">
        <p14:creationId xmlns:p14="http://schemas.microsoft.com/office/powerpoint/2010/main" val="3281606100"/>
      </p:ext>
    </p:extLst>
  </p:cSld>
  <p:clrMapOvr>
    <a:masterClrMapping/>
  </p:clrMapOvr>
  <mc:AlternateContent xmlns:mc="http://schemas.openxmlformats.org/markup-compatibility/2006" xmlns:p14="http://schemas.microsoft.com/office/powerpoint/2010/main">
    <mc:Choice Requires="p14">
      <p:transition spd="slow" p14:dur="2000" advTm="17439"/>
    </mc:Choice>
    <mc:Fallback xmlns="">
      <p:transition spd="slow" advTm="1743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FA61-91DF-4967-990F-8BC43CD5DD5C}"/>
              </a:ext>
            </a:extLst>
          </p:cNvPr>
          <p:cNvSpPr>
            <a:spLocks noGrp="1"/>
          </p:cNvSpPr>
          <p:nvPr>
            <p:ph type="title"/>
          </p:nvPr>
        </p:nvSpPr>
        <p:spPr/>
        <p:txBody>
          <a:bodyPr/>
          <a:lstStyle/>
          <a:p>
            <a:r>
              <a:rPr lang="en-US" dirty="0"/>
              <a:t>Wrap Up</a:t>
            </a:r>
          </a:p>
        </p:txBody>
      </p:sp>
      <p:sp>
        <p:nvSpPr>
          <p:cNvPr id="3" name="Text Placeholder 2">
            <a:extLst>
              <a:ext uri="{FF2B5EF4-FFF2-40B4-BE49-F238E27FC236}">
                <a16:creationId xmlns:a16="http://schemas.microsoft.com/office/drawing/2014/main" id="{3B3AC007-A296-4DFE-ADE6-8FB662CCE238}"/>
              </a:ext>
            </a:extLst>
          </p:cNvPr>
          <p:cNvSpPr>
            <a:spLocks noGrp="1"/>
          </p:cNvSpPr>
          <p:nvPr>
            <p:ph type="body" idx="1"/>
          </p:nvPr>
        </p:nvSpPr>
        <p:spPr/>
        <p:txBody>
          <a:bodyPr>
            <a:normAutofit fontScale="70000" lnSpcReduction="20000"/>
          </a:bodyPr>
          <a:lstStyle/>
          <a:p>
            <a:pPr marL="685800" indent="-457200">
              <a:buFont typeface="Arial" panose="020B0604020202020204" pitchFamily="34" charset="0"/>
              <a:buChar char="•"/>
            </a:pPr>
            <a:r>
              <a:rPr lang="en-US" sz="3600" dirty="0">
                <a:solidFill>
                  <a:schemeClr val="dk1"/>
                </a:solidFill>
                <a:latin typeface="Calibri"/>
                <a:cs typeface="Calibri"/>
              </a:rPr>
              <a:t>Data gathering</a:t>
            </a:r>
          </a:p>
          <a:p>
            <a:pPr marL="685800" indent="-457200">
              <a:buFont typeface="Arial" panose="020B0604020202020204" pitchFamily="34" charset="0"/>
              <a:buChar char="•"/>
            </a:pPr>
            <a:r>
              <a:rPr lang="en-US" sz="3600" dirty="0">
                <a:solidFill>
                  <a:schemeClr val="dk1"/>
                </a:solidFill>
                <a:latin typeface="Calibri"/>
                <a:cs typeface="Calibri"/>
              </a:rPr>
              <a:t>Data</a:t>
            </a:r>
            <a:r>
              <a:rPr lang="en-US" dirty="0"/>
              <a:t> </a:t>
            </a:r>
            <a:r>
              <a:rPr lang="en-US" sz="3600" dirty="0">
                <a:solidFill>
                  <a:schemeClr val="dk1"/>
                </a:solidFill>
                <a:latin typeface="Calibri"/>
                <a:cs typeface="Calibri"/>
              </a:rPr>
              <a:t>preprocessing</a:t>
            </a:r>
          </a:p>
          <a:p>
            <a:pPr marL="685800" indent="-457200">
              <a:buFont typeface="Arial" panose="020B0604020202020204" pitchFamily="34" charset="0"/>
              <a:buChar char="•"/>
            </a:pPr>
            <a:r>
              <a:rPr lang="en-US" sz="3600" dirty="0">
                <a:solidFill>
                  <a:schemeClr val="dk1"/>
                </a:solidFill>
                <a:latin typeface="Calibri"/>
                <a:cs typeface="Calibri"/>
              </a:rPr>
              <a:t>Split train/test data</a:t>
            </a:r>
          </a:p>
          <a:p>
            <a:pPr marL="685800" indent="-457200">
              <a:buFont typeface="Arial" panose="020B0604020202020204" pitchFamily="34" charset="0"/>
              <a:buChar char="•"/>
            </a:pPr>
            <a:r>
              <a:rPr lang="en-US" sz="3600" dirty="0">
                <a:solidFill>
                  <a:schemeClr val="dk1"/>
                </a:solidFill>
                <a:latin typeface="Calibri"/>
                <a:cs typeface="Calibri"/>
              </a:rPr>
              <a:t>Fit a Linear regression model per grade per subject</a:t>
            </a:r>
          </a:p>
          <a:p>
            <a:pPr marL="228600" indent="0"/>
            <a:r>
              <a:rPr lang="en-US" sz="3600" dirty="0">
                <a:solidFill>
                  <a:schemeClr val="dk1"/>
                </a:solidFill>
                <a:latin typeface="Calibri"/>
                <a:cs typeface="Calibri"/>
              </a:rPr>
              <a:t>	-In our case:  4 grades&amp; 2 subjects = 12 models</a:t>
            </a:r>
          </a:p>
          <a:p>
            <a:pPr marL="685800" indent="-457200">
              <a:buFont typeface="Arial" panose="020B0604020202020204" pitchFamily="34" charset="0"/>
              <a:buChar char="•"/>
            </a:pPr>
            <a:r>
              <a:rPr lang="en-US" sz="3600" dirty="0">
                <a:solidFill>
                  <a:schemeClr val="dk1"/>
                </a:solidFill>
                <a:latin typeface="Calibri"/>
                <a:cs typeface="Calibri"/>
              </a:rPr>
              <a:t>Predict using the test data set.</a:t>
            </a:r>
          </a:p>
          <a:p>
            <a:pPr marL="685800" indent="-457200">
              <a:buFont typeface="Arial" panose="020B0604020202020204" pitchFamily="34" charset="0"/>
              <a:buChar char="•"/>
            </a:pPr>
            <a:r>
              <a:rPr lang="en-US" sz="3600" dirty="0">
                <a:solidFill>
                  <a:schemeClr val="dk1"/>
                </a:solidFill>
                <a:latin typeface="Calibri"/>
                <a:cs typeface="Calibri"/>
              </a:rPr>
              <a:t>Get the accuracy of the model.</a:t>
            </a:r>
          </a:p>
          <a:p>
            <a:pPr marL="685800" indent="-457200">
              <a:buFont typeface="Arial" panose="020B0604020202020204" pitchFamily="34" charset="0"/>
              <a:buChar char="•"/>
            </a:pPr>
            <a:r>
              <a:rPr lang="en-US" sz="3600" dirty="0">
                <a:solidFill>
                  <a:schemeClr val="dk1"/>
                </a:solidFill>
                <a:latin typeface="Calibri"/>
                <a:cs typeface="Calibri"/>
              </a:rPr>
              <a:t>Save these models in a pickle file.</a:t>
            </a:r>
          </a:p>
          <a:p>
            <a:pPr marL="228600" indent="0"/>
            <a:endParaRPr lang="en-US" dirty="0"/>
          </a:p>
        </p:txBody>
      </p:sp>
    </p:spTree>
    <p:extLst>
      <p:ext uri="{BB962C8B-B14F-4D97-AF65-F5344CB8AC3E}">
        <p14:creationId xmlns:p14="http://schemas.microsoft.com/office/powerpoint/2010/main" val="2472169488"/>
      </p:ext>
    </p:extLst>
  </p:cSld>
  <p:clrMapOvr>
    <a:masterClrMapping/>
  </p:clrMapOvr>
  <mc:AlternateContent xmlns:mc="http://schemas.openxmlformats.org/markup-compatibility/2006" xmlns:p14="http://schemas.microsoft.com/office/powerpoint/2010/main">
    <mc:Choice Requires="p14">
      <p:transition spd="slow" p14:dur="2000" advTm="30482"/>
    </mc:Choice>
    <mc:Fallback xmlns="">
      <p:transition spd="slow" advTm="3048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7adbc7c8d6_0_61"/>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5500"/>
              <a:t>LIMITATIONS</a:t>
            </a:r>
            <a:endParaRPr sz="5500"/>
          </a:p>
        </p:txBody>
      </p:sp>
      <p:sp>
        <p:nvSpPr>
          <p:cNvPr id="173" name="Google Shape;173;g7adbc7c8d6_0_61"/>
          <p:cNvSpPr txBox="1">
            <a:spLocks noGrp="1"/>
          </p:cNvSpPr>
          <p:nvPr>
            <p:ph type="body" idx="1"/>
          </p:nvPr>
        </p:nvSpPr>
        <p:spPr>
          <a:xfrm>
            <a:off x="311826" y="2224875"/>
            <a:ext cx="8662500" cy="3794100"/>
          </a:xfrm>
          <a:prstGeom prst="rect">
            <a:avLst/>
          </a:prstGeom>
          <a:noFill/>
          <a:ln>
            <a:noFill/>
          </a:ln>
        </p:spPr>
        <p:txBody>
          <a:bodyPr spcFirstLastPara="1" wrap="square" lIns="91425" tIns="45700" rIns="91425" bIns="45700" anchor="t" anchorCtr="0">
            <a:noAutofit/>
          </a:bodyPr>
          <a:lstStyle/>
          <a:p>
            <a:pPr marL="228600" lvl="0" indent="-260350" algn="just" rtl="0">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Number of data points available is low.</a:t>
            </a:r>
            <a:endParaRPr sz="2300">
              <a:solidFill>
                <a:schemeClr val="dk1"/>
              </a:solidFill>
              <a:latin typeface="Calibri"/>
              <a:ea typeface="Calibri"/>
              <a:cs typeface="Calibri"/>
              <a:sym typeface="Calibri"/>
            </a:endParaRPr>
          </a:p>
          <a:p>
            <a:pPr marL="685800" lvl="1" indent="-260350" algn="just" rtl="0">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On an average of 50 students per grade</a:t>
            </a:r>
            <a:endParaRPr sz="2300">
              <a:solidFill>
                <a:schemeClr val="dk1"/>
              </a:solidFill>
              <a:latin typeface="Calibri"/>
              <a:ea typeface="Calibri"/>
              <a:cs typeface="Calibri"/>
              <a:sym typeface="Calibri"/>
            </a:endParaRPr>
          </a:p>
          <a:p>
            <a:pPr marL="685800" lvl="1" indent="-260350" algn="just" rtl="0">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This limits the use of highly flexible models like neural networks.</a:t>
            </a:r>
            <a:endParaRPr sz="2300">
              <a:solidFill>
                <a:schemeClr val="dk1"/>
              </a:solidFill>
              <a:latin typeface="Calibri"/>
              <a:ea typeface="Calibri"/>
              <a:cs typeface="Calibri"/>
              <a:sym typeface="Calibri"/>
            </a:endParaRPr>
          </a:p>
          <a:p>
            <a:pPr marL="228600" lvl="0" indent="0" algn="just" rtl="0">
              <a:lnSpc>
                <a:spcPct val="90000"/>
              </a:lnSpc>
              <a:spcBef>
                <a:spcPts val="1000"/>
              </a:spcBef>
              <a:spcAft>
                <a:spcPts val="0"/>
              </a:spcAft>
              <a:buNone/>
            </a:pPr>
            <a:endParaRPr sz="2300">
              <a:solidFill>
                <a:schemeClr val="dk1"/>
              </a:solidFill>
              <a:latin typeface="Calibri"/>
              <a:ea typeface="Calibri"/>
              <a:cs typeface="Calibri"/>
              <a:sym typeface="Calibri"/>
            </a:endParaRPr>
          </a:p>
          <a:p>
            <a:pPr marL="228600" lvl="0" indent="-260350" algn="just" rtl="0">
              <a:lnSpc>
                <a:spcPct val="90000"/>
              </a:lnSpc>
              <a:spcBef>
                <a:spcPts val="10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Data used for training is based on only one school(Hearne).</a:t>
            </a:r>
            <a:endParaRPr sz="2300">
              <a:solidFill>
                <a:schemeClr val="dk1"/>
              </a:solidFill>
              <a:latin typeface="Calibri"/>
              <a:ea typeface="Calibri"/>
              <a:cs typeface="Calibri"/>
              <a:sym typeface="Calibri"/>
            </a:endParaRPr>
          </a:p>
          <a:p>
            <a:pPr marL="228600" lvl="0" indent="0" algn="just" rtl="0">
              <a:lnSpc>
                <a:spcPct val="90000"/>
              </a:lnSpc>
              <a:spcBef>
                <a:spcPts val="1000"/>
              </a:spcBef>
              <a:spcAft>
                <a:spcPts val="0"/>
              </a:spcAft>
              <a:buNone/>
            </a:pPr>
            <a:endParaRPr sz="2300">
              <a:solidFill>
                <a:schemeClr val="dk1"/>
              </a:solidFill>
              <a:latin typeface="Calibri"/>
              <a:ea typeface="Calibri"/>
              <a:cs typeface="Calibri"/>
              <a:sym typeface="Calibri"/>
            </a:endParaRPr>
          </a:p>
          <a:p>
            <a:pPr marL="228600" lvl="0" indent="-260350" algn="just" rtl="0">
              <a:lnSpc>
                <a:spcPct val="90000"/>
              </a:lnSpc>
              <a:spcBef>
                <a:spcPts val="10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Other contributing features are not considered.</a:t>
            </a:r>
            <a:endParaRPr sz="2300">
              <a:solidFill>
                <a:schemeClr val="dk1"/>
              </a:solidFill>
              <a:latin typeface="Calibri"/>
              <a:ea typeface="Calibri"/>
              <a:cs typeface="Calibri"/>
              <a:sym typeface="Calibri"/>
            </a:endParaRPr>
          </a:p>
          <a:p>
            <a:pPr marL="685800" lvl="1" indent="-260350" algn="just" rtl="0">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Eg: IQ level, class participation, hours studied…. </a:t>
            </a:r>
            <a:endParaRPr sz="2300">
              <a:solidFill>
                <a:schemeClr val="dk1"/>
              </a:solidFill>
              <a:latin typeface="Calibri"/>
              <a:ea typeface="Calibri"/>
              <a:cs typeface="Calibri"/>
              <a:sym typeface="Calibri"/>
            </a:endParaRPr>
          </a:p>
          <a:p>
            <a:pPr marL="0" lvl="0" indent="0" algn="just" rtl="0">
              <a:spcBef>
                <a:spcPts val="0"/>
              </a:spcBef>
              <a:spcAft>
                <a:spcPts val="0"/>
              </a:spcAft>
              <a:buClr>
                <a:srgbClr val="7F7F7F"/>
              </a:buClr>
              <a:buSzPts val="3200"/>
              <a:buNone/>
            </a:pPr>
            <a:endParaRPr sz="2300"/>
          </a:p>
        </p:txBody>
      </p:sp>
    </p:spTree>
  </p:cSld>
  <p:clrMapOvr>
    <a:masterClrMapping/>
  </p:clrMapOvr>
  <mc:AlternateContent xmlns:mc="http://schemas.openxmlformats.org/markup-compatibility/2006" xmlns:p14="http://schemas.microsoft.com/office/powerpoint/2010/main">
    <mc:Choice Requires="p14">
      <p:transition spd="slow" p14:dur="2000" advTm="46096"/>
    </mc:Choice>
    <mc:Fallback xmlns="">
      <p:transition spd="slow" advTm="460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adbc7c8d6_0_73"/>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00000"/>
              </a:buClr>
              <a:buSzPts val="5400"/>
              <a:buFont typeface="Arial"/>
              <a:buNone/>
            </a:pPr>
            <a:r>
              <a:rPr lang="en-US" sz="3500"/>
              <a:t>CONCLUSION AND FURTHER STEPS</a:t>
            </a:r>
            <a:endParaRPr sz="3500"/>
          </a:p>
        </p:txBody>
      </p:sp>
      <p:sp>
        <p:nvSpPr>
          <p:cNvPr id="179" name="Google Shape;179;g7adbc7c8d6_0_73"/>
          <p:cNvSpPr txBox="1">
            <a:spLocks noGrp="1"/>
          </p:cNvSpPr>
          <p:nvPr>
            <p:ph type="body" idx="1"/>
          </p:nvPr>
        </p:nvSpPr>
        <p:spPr>
          <a:xfrm>
            <a:off x="218051" y="2332050"/>
            <a:ext cx="8468700" cy="3794100"/>
          </a:xfrm>
          <a:prstGeom prst="rect">
            <a:avLst/>
          </a:prstGeom>
          <a:noFill/>
          <a:ln>
            <a:noFill/>
          </a:ln>
        </p:spPr>
        <p:txBody>
          <a:bodyPr spcFirstLastPara="1" wrap="square" lIns="91425" tIns="45700" rIns="91425" bIns="45700" anchor="t" anchorCtr="0">
            <a:noAutofit/>
          </a:bodyPr>
          <a:lstStyle/>
          <a:p>
            <a:pPr marL="228600" lvl="0" indent="-209550" algn="l" rtl="0">
              <a:lnSpc>
                <a:spcPct val="90000"/>
              </a:lnSpc>
              <a:spcBef>
                <a:spcPts val="1000"/>
              </a:spcBef>
              <a:spcAft>
                <a:spcPts val="0"/>
              </a:spcAft>
              <a:buClr>
                <a:schemeClr val="dk1"/>
              </a:buClr>
              <a:buSzPts val="2500"/>
              <a:buFont typeface="Calibri"/>
              <a:buChar char="•"/>
            </a:pPr>
            <a:r>
              <a:rPr lang="en-US" sz="2500" dirty="0">
                <a:solidFill>
                  <a:schemeClr val="dk1"/>
                </a:solidFill>
                <a:latin typeface="Calibri"/>
                <a:ea typeface="Calibri"/>
                <a:cs typeface="Calibri"/>
                <a:sym typeface="Calibri"/>
              </a:rPr>
              <a:t>Highest accuracy is attained at around 89% for the 4</a:t>
            </a:r>
            <a:r>
              <a:rPr lang="en-US" sz="2500" baseline="30000" dirty="0">
                <a:solidFill>
                  <a:schemeClr val="dk1"/>
                </a:solidFill>
                <a:latin typeface="Calibri"/>
                <a:ea typeface="Calibri"/>
                <a:cs typeface="Calibri"/>
                <a:sym typeface="Calibri"/>
              </a:rPr>
              <a:t>th</a:t>
            </a:r>
            <a:r>
              <a:rPr lang="en-US" sz="2500" dirty="0">
                <a:solidFill>
                  <a:schemeClr val="dk1"/>
                </a:solidFill>
                <a:latin typeface="Calibri"/>
                <a:ea typeface="Calibri"/>
                <a:cs typeface="Calibri"/>
                <a:sym typeface="Calibri"/>
              </a:rPr>
              <a:t> grade math predictions.</a:t>
            </a:r>
            <a:endParaRPr sz="25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500" dirty="0">
              <a:solidFill>
                <a:schemeClr val="dk1"/>
              </a:solidFill>
              <a:latin typeface="Calibri"/>
              <a:ea typeface="Calibri"/>
              <a:cs typeface="Calibri"/>
              <a:sym typeface="Calibri"/>
            </a:endParaRPr>
          </a:p>
          <a:p>
            <a:pPr marL="228600" lvl="0" indent="-209550" algn="l" rtl="0">
              <a:lnSpc>
                <a:spcPct val="90000"/>
              </a:lnSpc>
              <a:spcBef>
                <a:spcPts val="1000"/>
              </a:spcBef>
              <a:spcAft>
                <a:spcPts val="0"/>
              </a:spcAft>
              <a:buClr>
                <a:schemeClr val="dk1"/>
              </a:buClr>
              <a:buSzPts val="2500"/>
              <a:buFont typeface="Calibri"/>
              <a:buChar char="•"/>
            </a:pPr>
            <a:r>
              <a:rPr lang="en-US" sz="2500" dirty="0">
                <a:solidFill>
                  <a:schemeClr val="dk1"/>
                </a:solidFill>
                <a:latin typeface="Calibri"/>
                <a:ea typeface="Calibri"/>
                <a:cs typeface="Calibri"/>
                <a:sym typeface="Calibri"/>
              </a:rPr>
              <a:t>With more features and data points, our model can get more accurate.</a:t>
            </a:r>
            <a:endParaRPr sz="25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500" dirty="0">
              <a:solidFill>
                <a:schemeClr val="dk1"/>
              </a:solidFill>
              <a:latin typeface="Calibri"/>
              <a:ea typeface="Calibri"/>
              <a:cs typeface="Calibri"/>
              <a:sym typeface="Calibri"/>
            </a:endParaRPr>
          </a:p>
          <a:p>
            <a:pPr marL="228600" lvl="0" indent="-209550" algn="l" rtl="0">
              <a:lnSpc>
                <a:spcPct val="90000"/>
              </a:lnSpc>
              <a:spcBef>
                <a:spcPts val="1000"/>
              </a:spcBef>
              <a:spcAft>
                <a:spcPts val="0"/>
              </a:spcAft>
              <a:buClr>
                <a:schemeClr val="dk1"/>
              </a:buClr>
              <a:buSzPts val="2500"/>
              <a:buFont typeface="Calibri"/>
              <a:buChar char="•"/>
            </a:pPr>
            <a:r>
              <a:rPr lang="en-US" sz="2500" dirty="0">
                <a:solidFill>
                  <a:schemeClr val="dk1"/>
                </a:solidFill>
                <a:latin typeface="Calibri"/>
                <a:ea typeface="Calibri"/>
                <a:cs typeface="Calibri"/>
                <a:sym typeface="Calibri"/>
              </a:rPr>
              <a:t>Currently the model for 5th grade math is implemented as a website. It must be extended to other grades and subjects.</a:t>
            </a:r>
            <a:endParaRPr sz="2500" dirty="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38026"/>
    </mc:Choice>
    <mc:Fallback xmlns="">
      <p:transition spd="slow" advTm="380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A8D409-845B-4A19-940D-7AD4A116FFBF}"/>
              </a:ext>
            </a:extLst>
          </p:cNvPr>
          <p:cNvSpPr>
            <a:spLocks noGrp="1"/>
          </p:cNvSpPr>
          <p:nvPr>
            <p:ph type="body" idx="1"/>
          </p:nvPr>
        </p:nvSpPr>
        <p:spPr/>
        <p:txBody>
          <a:bodyPr/>
          <a:lstStyle/>
          <a:p>
            <a:endParaRPr lang="en-US" dirty="0"/>
          </a:p>
          <a:p>
            <a:endParaRPr lang="en-US" dirty="0"/>
          </a:p>
          <a:p>
            <a:pPr algn="ctr"/>
            <a:r>
              <a:rPr lang="en-US" sz="4000" b="1" dirty="0">
                <a:latin typeface="Calibri" panose="020F0502020204030204" pitchFamily="34" charset="0"/>
                <a:cs typeface="Calibri" panose="020F0502020204030204" pitchFamily="34" charset="0"/>
              </a:rPr>
              <a:t>Demo..</a:t>
            </a:r>
          </a:p>
        </p:txBody>
      </p:sp>
    </p:spTree>
    <p:extLst>
      <p:ext uri="{BB962C8B-B14F-4D97-AF65-F5344CB8AC3E}">
        <p14:creationId xmlns:p14="http://schemas.microsoft.com/office/powerpoint/2010/main" val="1538886019"/>
      </p:ext>
    </p:extLst>
  </p:cSld>
  <p:clrMapOvr>
    <a:masterClrMapping/>
  </p:clrMapOvr>
  <mc:AlternateContent xmlns:mc="http://schemas.openxmlformats.org/markup-compatibility/2006" xmlns:p14="http://schemas.microsoft.com/office/powerpoint/2010/main">
    <mc:Choice Requires="p14">
      <p:transition spd="slow" p14:dur="2000" advTm="7690"/>
    </mc:Choice>
    <mc:Fallback xmlns="">
      <p:transition spd="slow" advTm="76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3100"/>
              <a:t>INTRODUCTION</a:t>
            </a:r>
            <a:endParaRPr sz="3100"/>
          </a:p>
        </p:txBody>
      </p:sp>
      <p:sp>
        <p:nvSpPr>
          <p:cNvPr id="98" name="Google Shape;98;p2"/>
          <p:cNvSpPr txBox="1">
            <a:spLocks noGrp="1"/>
          </p:cNvSpPr>
          <p:nvPr>
            <p:ph type="body" idx="1"/>
          </p:nvPr>
        </p:nvSpPr>
        <p:spPr>
          <a:xfrm>
            <a:off x="388450" y="2332050"/>
            <a:ext cx="8298300" cy="3794100"/>
          </a:xfrm>
          <a:prstGeom prst="rect">
            <a:avLst/>
          </a:prstGeom>
          <a:noFill/>
          <a:ln>
            <a:noFill/>
          </a:ln>
        </p:spPr>
        <p:txBody>
          <a:bodyPr spcFirstLastPara="1" wrap="square" lIns="91425" tIns="45700" rIns="91425" bIns="45700" anchor="t" anchorCtr="0">
            <a:normAutofit/>
          </a:bodyPr>
          <a:lstStyle/>
          <a:p>
            <a:pPr marL="457200" lvl="0" indent="-412750" algn="just" rtl="0">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Client -Educational Leadership Research Center (ELRC) at TAMU</a:t>
            </a:r>
            <a:endParaRPr sz="2900" dirty="0">
              <a:solidFill>
                <a:schemeClr val="dk1"/>
              </a:solidFill>
              <a:latin typeface="Calibri"/>
              <a:ea typeface="Calibri"/>
              <a:cs typeface="Calibri"/>
              <a:sym typeface="Calibri"/>
            </a:endParaRPr>
          </a:p>
          <a:p>
            <a:pPr marL="457200" lvl="0" indent="-412750" algn="just" rtl="0">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Expectations- Predict student’s performance based on a Machine Learning Algorithm considering various factors considered from historical data.</a:t>
            </a:r>
            <a:endParaRPr sz="2900" dirty="0">
              <a:solidFill>
                <a:schemeClr val="dk1"/>
              </a:solidFill>
              <a:latin typeface="Calibri"/>
              <a:ea typeface="Calibri"/>
              <a:cs typeface="Calibri"/>
              <a:sym typeface="Calibri"/>
            </a:endParaRPr>
          </a:p>
          <a:p>
            <a:pPr marL="457200" lvl="0" indent="-412750" algn="just" rtl="0">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These factors are to be discussed later!</a:t>
            </a:r>
            <a:endParaRPr sz="2900" dirty="0">
              <a:solidFill>
                <a:schemeClr val="dk1"/>
              </a:solidFill>
              <a:latin typeface="Calibri"/>
              <a:ea typeface="Calibri"/>
              <a:cs typeface="Calibri"/>
              <a:sym typeface="Calibri"/>
            </a:endParaRPr>
          </a:p>
          <a:p>
            <a:pPr marL="457200" lvl="0" indent="-412750" algn="just" rtl="0">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Currently, done manually </a:t>
            </a:r>
            <a:endParaRPr sz="2900" dirty="0">
              <a:solidFill>
                <a:schemeClr val="dk1"/>
              </a:solidFill>
              <a:latin typeface="Calibri"/>
              <a:ea typeface="Calibri"/>
              <a:cs typeface="Calibri"/>
              <a:sym typeface="Calibri"/>
            </a:endParaRPr>
          </a:p>
          <a:p>
            <a:pPr marL="0" lvl="0" indent="0" algn="l" rtl="0">
              <a:spcBef>
                <a:spcPts val="0"/>
              </a:spcBef>
              <a:spcAft>
                <a:spcPts val="0"/>
              </a:spcAft>
              <a:buClr>
                <a:srgbClr val="7F7F7F"/>
              </a:buClr>
              <a:buSzPts val="3200"/>
              <a:buNone/>
            </a:pPr>
            <a:endParaRPr dirty="0"/>
          </a:p>
        </p:txBody>
      </p:sp>
      <p:pic>
        <p:nvPicPr>
          <p:cNvPr id="99" name="Google Shape;99;p2"/>
          <p:cNvPicPr preferRelativeResize="0"/>
          <p:nvPr/>
        </p:nvPicPr>
        <p:blipFill rotWithShape="1">
          <a:blip r:embed="rId4">
            <a:alphaModFix/>
          </a:blip>
          <a:srcRect/>
          <a:stretch/>
        </p:blipFill>
        <p:spPr>
          <a:xfrm>
            <a:off x="4740153" y="5085214"/>
            <a:ext cx="966423" cy="878708"/>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9656"/>
    </mc:Choice>
    <mc:Fallback xmlns="">
      <p:transition spd="slow" advTm="396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7adbc7c8d6_0_5"/>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4100" dirty="0"/>
              <a:t>OBJECTIVE</a:t>
            </a:r>
            <a:endParaRPr sz="4100" dirty="0"/>
          </a:p>
        </p:txBody>
      </p:sp>
      <p:sp>
        <p:nvSpPr>
          <p:cNvPr id="111" name="Google Shape;111;g7adbc7c8d6_0_5"/>
          <p:cNvSpPr txBox="1">
            <a:spLocks noGrp="1"/>
          </p:cNvSpPr>
          <p:nvPr>
            <p:ph type="body" idx="1"/>
          </p:nvPr>
        </p:nvSpPr>
        <p:spPr>
          <a:xfrm>
            <a:off x="244851" y="2332050"/>
            <a:ext cx="8555400" cy="3794100"/>
          </a:xfrm>
          <a:prstGeom prst="rect">
            <a:avLst/>
          </a:prstGeom>
          <a:noFill/>
          <a:ln>
            <a:noFill/>
          </a:ln>
        </p:spPr>
        <p:txBody>
          <a:bodyPr spcFirstLastPara="1" wrap="square" lIns="91425" tIns="45700" rIns="91425" bIns="45700" anchor="t" anchorCtr="0">
            <a:normAutofit fontScale="92500" lnSpcReduction="20000"/>
          </a:bodyPr>
          <a:lstStyle/>
          <a:p>
            <a:pPr marL="457200" lvl="0" indent="-431800" algn="just" rtl="0">
              <a:lnSpc>
                <a:spcPct val="90000"/>
              </a:lnSpc>
              <a:spcBef>
                <a:spcPts val="0"/>
              </a:spcBef>
              <a:spcAft>
                <a:spcPts val="0"/>
              </a:spcAft>
              <a:buClr>
                <a:schemeClr val="dk1"/>
              </a:buClr>
              <a:buSzPts val="3200"/>
              <a:buFont typeface="Calibri"/>
              <a:buChar char="●"/>
            </a:pPr>
            <a:r>
              <a:rPr lang="en-US" sz="2800" dirty="0">
                <a:solidFill>
                  <a:schemeClr val="dk1"/>
                </a:solidFill>
                <a:latin typeface="Calibri"/>
                <a:ea typeface="Calibri"/>
                <a:cs typeface="Calibri"/>
                <a:sym typeface="Calibri"/>
              </a:rPr>
              <a:t> </a:t>
            </a:r>
            <a:r>
              <a:rPr lang="en-US" sz="3108" dirty="0">
                <a:solidFill>
                  <a:schemeClr val="dk1"/>
                </a:solidFill>
                <a:latin typeface="Calibri"/>
                <a:ea typeface="Calibri"/>
                <a:cs typeface="Calibri"/>
                <a:sym typeface="Calibri"/>
              </a:rPr>
              <a:t>Our focus for this project is on current 3</a:t>
            </a:r>
            <a:r>
              <a:rPr lang="en-US" sz="3108" baseline="30000" dirty="0">
                <a:solidFill>
                  <a:schemeClr val="dk1"/>
                </a:solidFill>
                <a:latin typeface="Calibri"/>
                <a:ea typeface="Calibri"/>
                <a:cs typeface="Calibri"/>
                <a:sym typeface="Calibri"/>
              </a:rPr>
              <a:t>rd</a:t>
            </a:r>
            <a:r>
              <a:rPr lang="en-US" sz="3108" dirty="0">
                <a:solidFill>
                  <a:schemeClr val="dk1"/>
                </a:solidFill>
                <a:latin typeface="Calibri"/>
                <a:ea typeface="Calibri"/>
                <a:cs typeface="Calibri"/>
                <a:sym typeface="Calibri"/>
              </a:rPr>
              <a:t>, 4</a:t>
            </a:r>
            <a:r>
              <a:rPr lang="en-US" sz="3108" baseline="30000" dirty="0">
                <a:solidFill>
                  <a:schemeClr val="dk1"/>
                </a:solidFill>
                <a:latin typeface="Calibri"/>
                <a:ea typeface="Calibri"/>
                <a:cs typeface="Calibri"/>
                <a:sym typeface="Calibri"/>
              </a:rPr>
              <a:t>th</a:t>
            </a:r>
            <a:r>
              <a:rPr lang="en-US" sz="3108" dirty="0">
                <a:solidFill>
                  <a:schemeClr val="dk1"/>
                </a:solidFill>
                <a:latin typeface="Calibri"/>
                <a:ea typeface="Calibri"/>
                <a:cs typeface="Calibri"/>
                <a:sym typeface="Calibri"/>
              </a:rPr>
              <a:t> and 5</a:t>
            </a:r>
            <a:r>
              <a:rPr lang="en-US" sz="3108" baseline="30000" dirty="0">
                <a:solidFill>
                  <a:schemeClr val="dk1"/>
                </a:solidFill>
                <a:latin typeface="Calibri"/>
                <a:ea typeface="Calibri"/>
                <a:cs typeface="Calibri"/>
                <a:sym typeface="Calibri"/>
              </a:rPr>
              <a:t>th</a:t>
            </a:r>
            <a:r>
              <a:rPr lang="en-US" sz="3108" dirty="0">
                <a:solidFill>
                  <a:schemeClr val="dk1"/>
                </a:solidFill>
                <a:latin typeface="Calibri"/>
                <a:ea typeface="Calibri"/>
                <a:cs typeface="Calibri"/>
                <a:sym typeface="Calibri"/>
              </a:rPr>
              <a:t> and 6</a:t>
            </a:r>
            <a:r>
              <a:rPr lang="en-US" sz="3108" baseline="30000" dirty="0">
                <a:solidFill>
                  <a:schemeClr val="dk1"/>
                </a:solidFill>
                <a:latin typeface="Calibri"/>
                <a:ea typeface="Calibri"/>
                <a:cs typeface="Calibri"/>
                <a:sym typeface="Calibri"/>
              </a:rPr>
              <a:t>th</a:t>
            </a:r>
            <a:r>
              <a:rPr lang="en-US" sz="3108" dirty="0">
                <a:solidFill>
                  <a:schemeClr val="dk1"/>
                </a:solidFill>
                <a:latin typeface="Calibri"/>
                <a:ea typeface="Calibri"/>
                <a:cs typeface="Calibri"/>
                <a:sym typeface="Calibri"/>
              </a:rPr>
              <a:t> grades.</a:t>
            </a:r>
          </a:p>
          <a:p>
            <a:pPr marL="25400" lvl="0" indent="0" algn="just" rtl="0">
              <a:lnSpc>
                <a:spcPct val="90000"/>
              </a:lnSpc>
              <a:spcBef>
                <a:spcPts val="0"/>
              </a:spcBef>
              <a:spcAft>
                <a:spcPts val="0"/>
              </a:spcAft>
              <a:buClr>
                <a:schemeClr val="dk1"/>
              </a:buClr>
              <a:buSzPts val="3200"/>
            </a:pPr>
            <a:endParaRPr sz="3108" dirty="0">
              <a:solidFill>
                <a:schemeClr val="dk1"/>
              </a:solidFill>
              <a:latin typeface="Calibri"/>
              <a:ea typeface="Calibri"/>
              <a:cs typeface="Calibri"/>
              <a:sym typeface="Calibri"/>
            </a:endParaRPr>
          </a:p>
          <a:p>
            <a:pPr marL="457200" lvl="0" indent="-425965" algn="just" rtl="0">
              <a:lnSpc>
                <a:spcPct val="90000"/>
              </a:lnSpc>
              <a:spcBef>
                <a:spcPts val="0"/>
              </a:spcBef>
              <a:spcAft>
                <a:spcPts val="0"/>
              </a:spcAft>
              <a:buClr>
                <a:schemeClr val="dk1"/>
              </a:buClr>
              <a:buSzPts val="3108"/>
              <a:buFont typeface="Calibri"/>
              <a:buChar char="●"/>
            </a:pPr>
            <a:r>
              <a:rPr lang="en-US" sz="3108" dirty="0">
                <a:solidFill>
                  <a:schemeClr val="dk1"/>
                </a:solidFill>
                <a:latin typeface="Calibri"/>
                <a:ea typeface="Calibri"/>
                <a:cs typeface="Calibri"/>
                <a:sym typeface="Calibri"/>
              </a:rPr>
              <a:t> Which subjects?</a:t>
            </a:r>
            <a:endParaRPr sz="3108" dirty="0">
              <a:solidFill>
                <a:schemeClr val="dk1"/>
              </a:solidFill>
              <a:latin typeface="Calibri"/>
              <a:ea typeface="Calibri"/>
              <a:cs typeface="Calibri"/>
              <a:sym typeface="Calibri"/>
            </a:endParaRPr>
          </a:p>
          <a:p>
            <a:pPr marL="914400" lvl="1" indent="-425965" algn="just" rtl="0">
              <a:lnSpc>
                <a:spcPct val="90000"/>
              </a:lnSpc>
              <a:spcBef>
                <a:spcPts val="0"/>
              </a:spcBef>
              <a:spcAft>
                <a:spcPts val="0"/>
              </a:spcAft>
              <a:buClr>
                <a:schemeClr val="dk1"/>
              </a:buClr>
              <a:buSzPts val="3108"/>
              <a:buFont typeface="Calibri"/>
              <a:buChar char="○"/>
            </a:pPr>
            <a:r>
              <a:rPr lang="en-US" sz="3108" dirty="0">
                <a:solidFill>
                  <a:schemeClr val="dk1"/>
                </a:solidFill>
                <a:latin typeface="Calibri"/>
                <a:ea typeface="Calibri"/>
                <a:cs typeface="Calibri"/>
                <a:sym typeface="Calibri"/>
              </a:rPr>
              <a:t>Math &amp; Reading</a:t>
            </a:r>
          </a:p>
          <a:p>
            <a:pPr marL="488435" lvl="1" indent="0" algn="just" rtl="0">
              <a:lnSpc>
                <a:spcPct val="90000"/>
              </a:lnSpc>
              <a:spcBef>
                <a:spcPts val="0"/>
              </a:spcBef>
              <a:spcAft>
                <a:spcPts val="0"/>
              </a:spcAft>
              <a:buClr>
                <a:schemeClr val="dk1"/>
              </a:buClr>
              <a:buSzPts val="3108"/>
            </a:pPr>
            <a:endParaRPr sz="3108" dirty="0">
              <a:solidFill>
                <a:schemeClr val="dk1"/>
              </a:solidFill>
              <a:latin typeface="Calibri"/>
              <a:ea typeface="Calibri"/>
              <a:cs typeface="Calibri"/>
              <a:sym typeface="Calibri"/>
            </a:endParaRPr>
          </a:p>
          <a:p>
            <a:pPr marL="457200" lvl="0" indent="-425965" algn="just" rtl="0">
              <a:lnSpc>
                <a:spcPct val="90000"/>
              </a:lnSpc>
              <a:spcBef>
                <a:spcPts val="0"/>
              </a:spcBef>
              <a:spcAft>
                <a:spcPts val="0"/>
              </a:spcAft>
              <a:buClr>
                <a:schemeClr val="dk1"/>
              </a:buClr>
              <a:buSzPts val="3108"/>
              <a:buFont typeface="Calibri"/>
              <a:buChar char="●"/>
            </a:pPr>
            <a:r>
              <a:rPr lang="en-US" sz="3108" dirty="0">
                <a:solidFill>
                  <a:schemeClr val="dk1"/>
                </a:solidFill>
                <a:latin typeface="Calibri"/>
                <a:ea typeface="Calibri"/>
                <a:cs typeface="Calibri"/>
                <a:sym typeface="Calibri"/>
              </a:rPr>
              <a:t>Scores we predict: </a:t>
            </a:r>
            <a:r>
              <a:rPr lang="en-US" sz="3200" dirty="0">
                <a:solidFill>
                  <a:schemeClr val="dk1"/>
                </a:solidFill>
                <a:latin typeface="Calibri"/>
                <a:ea typeface="Calibri"/>
                <a:cs typeface="Calibri"/>
                <a:sym typeface="Calibri"/>
              </a:rPr>
              <a:t>State of Texas Assessments of Academic Readiness (</a:t>
            </a:r>
            <a:r>
              <a:rPr lang="en-US" sz="3108" dirty="0">
                <a:solidFill>
                  <a:schemeClr val="dk1"/>
                </a:solidFill>
                <a:latin typeface="Calibri"/>
                <a:ea typeface="Calibri"/>
                <a:cs typeface="Calibri"/>
                <a:sym typeface="Calibri"/>
              </a:rPr>
              <a:t>STAAR) scores for each subject</a:t>
            </a:r>
          </a:p>
          <a:p>
            <a:pPr marL="31235" lvl="0" indent="0" algn="just" rtl="0">
              <a:lnSpc>
                <a:spcPct val="90000"/>
              </a:lnSpc>
              <a:spcBef>
                <a:spcPts val="0"/>
              </a:spcBef>
              <a:spcAft>
                <a:spcPts val="0"/>
              </a:spcAft>
              <a:buClr>
                <a:schemeClr val="dk1"/>
              </a:buClr>
              <a:buSzPts val="3108"/>
            </a:pPr>
            <a:endParaRPr sz="3108" dirty="0">
              <a:solidFill>
                <a:schemeClr val="dk1"/>
              </a:solidFill>
              <a:latin typeface="Calibri"/>
              <a:ea typeface="Calibri"/>
              <a:cs typeface="Calibri"/>
              <a:sym typeface="Calibri"/>
            </a:endParaRPr>
          </a:p>
          <a:p>
            <a:pPr marL="457200" lvl="0" indent="-425965" algn="just" rtl="0">
              <a:lnSpc>
                <a:spcPct val="90000"/>
              </a:lnSpc>
              <a:spcBef>
                <a:spcPts val="0"/>
              </a:spcBef>
              <a:spcAft>
                <a:spcPts val="0"/>
              </a:spcAft>
              <a:buClr>
                <a:schemeClr val="dk1"/>
              </a:buClr>
              <a:buSzPts val="3108"/>
              <a:buFont typeface="Calibri"/>
              <a:buChar char="●"/>
            </a:pPr>
            <a:r>
              <a:rPr lang="en-US" sz="3108" dirty="0">
                <a:solidFill>
                  <a:schemeClr val="dk1"/>
                </a:solidFill>
                <a:latin typeface="Calibri"/>
                <a:ea typeface="Calibri"/>
                <a:cs typeface="Calibri"/>
                <a:sym typeface="Calibri"/>
              </a:rPr>
              <a:t>Understand the accuracy of our ML models.</a:t>
            </a:r>
            <a:endParaRPr sz="3108" dirty="0">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649"/>
    </mc:Choice>
    <mc:Fallback xmlns="">
      <p:transition spd="slow" advTm="216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7adbc7c8d6_0_0"/>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en-US" sz="2600"/>
              <a:t>BACKGROUND ON TEXAS EDUCATION AGENCY STAAR TEST AND ACCOUNTABILITY</a:t>
            </a:r>
            <a:endParaRPr sz="2600"/>
          </a:p>
        </p:txBody>
      </p:sp>
      <p:sp>
        <p:nvSpPr>
          <p:cNvPr id="105" name="Google Shape;105;g7adbc7c8d6_0_0"/>
          <p:cNvSpPr txBox="1">
            <a:spLocks noGrp="1"/>
          </p:cNvSpPr>
          <p:nvPr>
            <p:ph type="body" idx="1"/>
          </p:nvPr>
        </p:nvSpPr>
        <p:spPr>
          <a:xfrm>
            <a:off x="285026" y="2332050"/>
            <a:ext cx="8568600" cy="3794100"/>
          </a:xfrm>
          <a:prstGeom prst="rect">
            <a:avLst/>
          </a:prstGeom>
          <a:noFill/>
          <a:ln>
            <a:noFill/>
          </a:ln>
        </p:spPr>
        <p:txBody>
          <a:bodyPr spcFirstLastPara="1" wrap="square" lIns="91425" tIns="45700" rIns="91425" bIns="45700" anchor="t" anchorCtr="0">
            <a:noAutofit/>
          </a:bodyPr>
          <a:lstStyle/>
          <a:p>
            <a:pPr marL="457200" lvl="0" indent="-392430" algn="just" rtl="0">
              <a:lnSpc>
                <a:spcPct val="70000"/>
              </a:lnSpc>
              <a:spcBef>
                <a:spcPts val="0"/>
              </a:spcBef>
              <a:spcAft>
                <a:spcPts val="0"/>
              </a:spcAft>
              <a:buClr>
                <a:schemeClr val="dk1"/>
              </a:buClr>
              <a:buSzPts val="2580"/>
              <a:buFont typeface="Calibri"/>
              <a:buChar char="●"/>
            </a:pPr>
            <a:r>
              <a:rPr lang="en-US" sz="2580" dirty="0">
                <a:solidFill>
                  <a:schemeClr val="dk1"/>
                </a:solidFill>
                <a:latin typeface="Calibri"/>
                <a:ea typeface="Calibri"/>
                <a:cs typeface="Calibri"/>
                <a:sym typeface="Calibri"/>
              </a:rPr>
              <a:t>The State of Texas Assessments of Academic Readiness (STAAR) program was implemented in spring 2012 by the Texas Education Agency (TEA). It includes annual assessment tests for different subjects. Examples: Reading, Mathematics, Writing</a:t>
            </a:r>
            <a:endParaRPr sz="2580" dirty="0">
              <a:solidFill>
                <a:schemeClr val="dk1"/>
              </a:solidFill>
              <a:latin typeface="Calibri"/>
              <a:ea typeface="Calibri"/>
              <a:cs typeface="Calibri"/>
              <a:sym typeface="Calibri"/>
            </a:endParaRPr>
          </a:p>
          <a:p>
            <a:pPr marL="457200" lvl="0" indent="0" algn="just" rtl="0">
              <a:lnSpc>
                <a:spcPct val="70000"/>
              </a:lnSpc>
              <a:spcBef>
                <a:spcPts val="0"/>
              </a:spcBef>
              <a:spcAft>
                <a:spcPts val="0"/>
              </a:spcAft>
              <a:buSzPts val="935"/>
              <a:buNone/>
            </a:pPr>
            <a:endParaRPr sz="2580" dirty="0">
              <a:solidFill>
                <a:schemeClr val="dk1"/>
              </a:solidFill>
              <a:latin typeface="Calibri"/>
              <a:ea typeface="Calibri"/>
              <a:cs typeface="Calibri"/>
              <a:sym typeface="Calibri"/>
            </a:endParaRPr>
          </a:p>
          <a:p>
            <a:pPr marL="457200" lvl="0" indent="-392430" algn="just" rtl="0">
              <a:lnSpc>
                <a:spcPct val="70000"/>
              </a:lnSpc>
              <a:spcBef>
                <a:spcPts val="0"/>
              </a:spcBef>
              <a:spcAft>
                <a:spcPts val="0"/>
              </a:spcAft>
              <a:buClr>
                <a:schemeClr val="dk1"/>
              </a:buClr>
              <a:buSzPts val="2580"/>
              <a:buFont typeface="Calibri"/>
              <a:buChar char="●"/>
            </a:pPr>
            <a:r>
              <a:rPr lang="en-US" sz="2580" dirty="0">
                <a:solidFill>
                  <a:schemeClr val="dk1"/>
                </a:solidFill>
                <a:latin typeface="Calibri"/>
                <a:ea typeface="Calibri"/>
                <a:cs typeface="Calibri"/>
                <a:sym typeface="Calibri"/>
              </a:rPr>
              <a:t>TEA provides annual accountability ratings to its public schools. The ratings assess student test performance, school progress to determine if schools are successful in closing the gaps among various student groups</a:t>
            </a:r>
            <a:endParaRPr sz="2580" dirty="0">
              <a:solidFill>
                <a:schemeClr val="dk1"/>
              </a:solidFill>
              <a:latin typeface="Calibri"/>
              <a:ea typeface="Calibri"/>
              <a:cs typeface="Calibri"/>
              <a:sym typeface="Calibri"/>
            </a:endParaRPr>
          </a:p>
          <a:p>
            <a:pPr marL="457200" lvl="0" indent="0" algn="just" rtl="0">
              <a:lnSpc>
                <a:spcPct val="70000"/>
              </a:lnSpc>
              <a:spcBef>
                <a:spcPts val="0"/>
              </a:spcBef>
              <a:spcAft>
                <a:spcPts val="0"/>
              </a:spcAft>
              <a:buSzPts val="935"/>
              <a:buNone/>
            </a:pPr>
            <a:endParaRPr sz="2580" dirty="0">
              <a:solidFill>
                <a:schemeClr val="dk1"/>
              </a:solidFill>
              <a:latin typeface="Calibri"/>
              <a:ea typeface="Calibri"/>
              <a:cs typeface="Calibri"/>
              <a:sym typeface="Calibri"/>
            </a:endParaRPr>
          </a:p>
          <a:p>
            <a:pPr marL="457200" lvl="0" indent="-392430" algn="just" rtl="0">
              <a:lnSpc>
                <a:spcPct val="70000"/>
              </a:lnSpc>
              <a:spcBef>
                <a:spcPts val="0"/>
              </a:spcBef>
              <a:spcAft>
                <a:spcPts val="0"/>
              </a:spcAft>
              <a:buClr>
                <a:schemeClr val="dk1"/>
              </a:buClr>
              <a:buSzPts val="2580"/>
              <a:buFont typeface="Calibri"/>
              <a:buChar char="●"/>
            </a:pPr>
            <a:r>
              <a:rPr lang="en-US" sz="2580" dirty="0">
                <a:solidFill>
                  <a:schemeClr val="dk1"/>
                </a:solidFill>
                <a:latin typeface="Calibri"/>
                <a:ea typeface="Calibri"/>
                <a:cs typeface="Calibri"/>
                <a:sym typeface="Calibri"/>
              </a:rPr>
              <a:t>The idea is to identify using AI if the schools are at risk of failing in the state accountability ratings</a:t>
            </a:r>
            <a:endParaRPr sz="2580" dirty="0">
              <a:solidFill>
                <a:schemeClr val="dk1"/>
              </a:solidFill>
              <a:latin typeface="Calibri"/>
              <a:ea typeface="Calibri"/>
              <a:cs typeface="Calibri"/>
              <a:sym typeface="Calibri"/>
            </a:endParaRPr>
          </a:p>
          <a:p>
            <a:pPr marL="0" lvl="0" indent="0" algn="l" rtl="0">
              <a:lnSpc>
                <a:spcPct val="80000"/>
              </a:lnSpc>
              <a:spcBef>
                <a:spcPts val="0"/>
              </a:spcBef>
              <a:spcAft>
                <a:spcPts val="0"/>
              </a:spcAft>
              <a:buClr>
                <a:srgbClr val="7F7F7F"/>
              </a:buClr>
              <a:buSzPts val="2720"/>
              <a:buNone/>
            </a:pPr>
            <a:endParaRPr sz="2720" dirty="0"/>
          </a:p>
        </p:txBody>
      </p:sp>
    </p:spTree>
  </p:cSld>
  <p:clrMapOvr>
    <a:masterClrMapping/>
  </p:clrMapOvr>
  <mc:AlternateContent xmlns:mc="http://schemas.openxmlformats.org/markup-compatibility/2006" xmlns:p14="http://schemas.microsoft.com/office/powerpoint/2010/main">
    <mc:Choice Requires="p14">
      <p:transition spd="slow" p14:dur="2000" advTm="35247"/>
    </mc:Choice>
    <mc:Fallback xmlns="">
      <p:transition spd="slow" advTm="352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adbc7c8d6_0_10"/>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00000"/>
              </a:buClr>
              <a:buSzPts val="5400"/>
              <a:buFont typeface="Arial"/>
              <a:buNone/>
            </a:pPr>
            <a:r>
              <a:rPr lang="en-US" sz="3500"/>
              <a:t>FEATURES UNDER CONSIDERATION</a:t>
            </a:r>
            <a:endParaRPr sz="3500"/>
          </a:p>
        </p:txBody>
      </p:sp>
      <p:sp>
        <p:nvSpPr>
          <p:cNvPr id="117" name="Google Shape;117;g7adbc7c8d6_0_10"/>
          <p:cNvSpPr txBox="1">
            <a:spLocks noGrp="1"/>
          </p:cNvSpPr>
          <p:nvPr>
            <p:ph type="body" idx="1"/>
          </p:nvPr>
        </p:nvSpPr>
        <p:spPr>
          <a:xfrm>
            <a:off x="298413" y="2332039"/>
            <a:ext cx="7852500" cy="3794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endParaRPr sz="2800" dirty="0">
              <a:solidFill>
                <a:schemeClr val="dk1"/>
              </a:solidFill>
              <a:latin typeface="Calibri"/>
              <a:ea typeface="Calibri"/>
              <a:cs typeface="Calibri"/>
              <a:sym typeface="Calibri"/>
            </a:endParaRPr>
          </a:p>
          <a:p>
            <a:pPr marL="514350" lvl="0" indent="-514350" algn="l" rtl="0">
              <a:lnSpc>
                <a:spcPct val="90000"/>
              </a:lnSpc>
              <a:spcBef>
                <a:spcPts val="1000"/>
              </a:spcBef>
              <a:spcAft>
                <a:spcPts val="0"/>
              </a:spcAft>
              <a:buClr>
                <a:schemeClr val="dk1"/>
              </a:buClr>
              <a:buSzPts val="2800"/>
              <a:buAutoNum type="arabicPeriod"/>
            </a:pPr>
            <a:r>
              <a:rPr lang="en-US" sz="2800" dirty="0">
                <a:solidFill>
                  <a:schemeClr val="dk1"/>
                </a:solidFill>
                <a:latin typeface="Calibri"/>
                <a:ea typeface="Calibri"/>
                <a:cs typeface="Calibri"/>
                <a:sym typeface="Calibri"/>
              </a:rPr>
              <a:t>Ethnicity</a:t>
            </a:r>
            <a:endParaRPr sz="2800" dirty="0">
              <a:solidFill>
                <a:schemeClr val="dk1"/>
              </a:solidFill>
              <a:latin typeface="Calibri"/>
              <a:ea typeface="Calibri"/>
              <a:cs typeface="Calibri"/>
              <a:sym typeface="Calibri"/>
            </a:endParaRPr>
          </a:p>
          <a:p>
            <a:pPr marL="514350" lvl="0" indent="-514350" algn="l" rtl="0">
              <a:lnSpc>
                <a:spcPct val="90000"/>
              </a:lnSpc>
              <a:spcBef>
                <a:spcPts val="1000"/>
              </a:spcBef>
              <a:spcAft>
                <a:spcPts val="0"/>
              </a:spcAft>
              <a:buClr>
                <a:schemeClr val="dk1"/>
              </a:buClr>
              <a:buSzPts val="2800"/>
              <a:buAutoNum type="arabicPeriod"/>
            </a:pPr>
            <a:r>
              <a:rPr lang="en-US" sz="2800" dirty="0">
                <a:solidFill>
                  <a:schemeClr val="dk1"/>
                </a:solidFill>
                <a:latin typeface="Calibri"/>
                <a:ea typeface="Calibri"/>
                <a:cs typeface="Calibri"/>
                <a:sym typeface="Calibri"/>
              </a:rPr>
              <a:t>Early Childhood Development (ECD)</a:t>
            </a:r>
            <a:endParaRPr sz="2800" dirty="0">
              <a:solidFill>
                <a:schemeClr val="dk1"/>
              </a:solidFill>
              <a:latin typeface="Calibri"/>
              <a:ea typeface="Calibri"/>
              <a:cs typeface="Calibri"/>
              <a:sym typeface="Calibri"/>
            </a:endParaRPr>
          </a:p>
          <a:p>
            <a:pPr marL="514350" lvl="0" indent="-514350" algn="l" rtl="0">
              <a:lnSpc>
                <a:spcPct val="90000"/>
              </a:lnSpc>
              <a:spcBef>
                <a:spcPts val="1000"/>
              </a:spcBef>
              <a:spcAft>
                <a:spcPts val="0"/>
              </a:spcAft>
              <a:buClr>
                <a:schemeClr val="dk1"/>
              </a:buClr>
              <a:buSzPts val="2800"/>
              <a:buAutoNum type="arabicPeriod"/>
            </a:pPr>
            <a:r>
              <a:rPr lang="en-US" sz="2800" dirty="0">
                <a:solidFill>
                  <a:schemeClr val="dk1"/>
                </a:solidFill>
                <a:latin typeface="Calibri"/>
                <a:ea typeface="Calibri"/>
                <a:cs typeface="Calibri"/>
                <a:sym typeface="Calibri"/>
              </a:rPr>
              <a:t>Limited English Proficiency(LEP)</a:t>
            </a:r>
            <a:endParaRPr sz="2800" dirty="0">
              <a:solidFill>
                <a:schemeClr val="dk1"/>
              </a:solidFill>
              <a:latin typeface="Calibri"/>
              <a:ea typeface="Calibri"/>
              <a:cs typeface="Calibri"/>
              <a:sym typeface="Calibri"/>
            </a:endParaRPr>
          </a:p>
          <a:p>
            <a:pPr marL="514350" lvl="0" indent="-514350" algn="l" rtl="0">
              <a:lnSpc>
                <a:spcPct val="90000"/>
              </a:lnSpc>
              <a:spcBef>
                <a:spcPts val="1000"/>
              </a:spcBef>
              <a:spcAft>
                <a:spcPts val="0"/>
              </a:spcAft>
              <a:buClr>
                <a:schemeClr val="dk1"/>
              </a:buClr>
              <a:buSzPts val="2800"/>
              <a:buAutoNum type="arabicPeriod"/>
            </a:pPr>
            <a:r>
              <a:rPr lang="en-US" sz="2800" dirty="0">
                <a:solidFill>
                  <a:schemeClr val="dk1"/>
                </a:solidFill>
                <a:latin typeface="Calibri"/>
                <a:ea typeface="Calibri"/>
                <a:cs typeface="Calibri"/>
                <a:sym typeface="Calibri"/>
              </a:rPr>
              <a:t>Special Education (</a:t>
            </a:r>
            <a:r>
              <a:rPr lang="en-US" sz="2800" dirty="0" err="1">
                <a:solidFill>
                  <a:schemeClr val="dk1"/>
                </a:solidFill>
                <a:latin typeface="Calibri"/>
                <a:ea typeface="Calibri"/>
                <a:cs typeface="Calibri"/>
                <a:sym typeface="Calibri"/>
              </a:rPr>
              <a:t>spEd</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514350" lvl="0" indent="-514350" algn="l" rtl="0">
              <a:lnSpc>
                <a:spcPct val="90000"/>
              </a:lnSpc>
              <a:spcBef>
                <a:spcPts val="1000"/>
              </a:spcBef>
              <a:spcAft>
                <a:spcPts val="0"/>
              </a:spcAft>
              <a:buClr>
                <a:schemeClr val="dk1"/>
              </a:buClr>
              <a:buSzPts val="2800"/>
              <a:buAutoNum type="arabicPeriod"/>
            </a:pPr>
            <a:r>
              <a:rPr lang="en-US" sz="2800" dirty="0">
                <a:solidFill>
                  <a:schemeClr val="dk1"/>
                </a:solidFill>
                <a:latin typeface="Calibri"/>
                <a:ea typeface="Calibri"/>
                <a:cs typeface="Calibri"/>
                <a:sym typeface="Calibri"/>
              </a:rPr>
              <a:t>Past 2-year scores</a:t>
            </a:r>
            <a:endParaRPr sz="2800" dirty="0">
              <a:solidFill>
                <a:schemeClr val="dk1"/>
              </a:solidFill>
              <a:latin typeface="Calibri"/>
              <a:ea typeface="Calibri"/>
              <a:cs typeface="Calibri"/>
              <a:sym typeface="Calibri"/>
            </a:endParaRPr>
          </a:p>
          <a:p>
            <a:pPr marL="0" lvl="0" indent="0" algn="l" rtl="0">
              <a:spcBef>
                <a:spcPts val="0"/>
              </a:spcBef>
              <a:spcAft>
                <a:spcPts val="0"/>
              </a:spcAft>
              <a:buClr>
                <a:srgbClr val="7F7F7F"/>
              </a:buClr>
              <a:buSzPts val="32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9704"/>
    </mc:Choice>
    <mc:Fallback xmlns="">
      <p:transition spd="slow" advTm="297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adbc7c8d6_0_15"/>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5400"/>
              <a:buFont typeface="Arial"/>
              <a:buNone/>
            </a:pPr>
            <a:r>
              <a:rPr lang="en-US" sz="3500"/>
              <a:t>FEATURES UNDER CONSIDERATION</a:t>
            </a:r>
            <a:endParaRPr/>
          </a:p>
        </p:txBody>
      </p:sp>
      <p:sp>
        <p:nvSpPr>
          <p:cNvPr id="123" name="Google Shape;123;g7adbc7c8d6_0_15"/>
          <p:cNvSpPr txBox="1">
            <a:spLocks noGrp="1"/>
          </p:cNvSpPr>
          <p:nvPr>
            <p:ph type="body" idx="1"/>
          </p:nvPr>
        </p:nvSpPr>
        <p:spPr>
          <a:xfrm>
            <a:off x="298401" y="2332050"/>
            <a:ext cx="8582100" cy="37941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Past 2-year scores comprise of the following:</a:t>
            </a:r>
            <a:endParaRPr sz="2400" dirty="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Fall 2017 STAAR practice scores</a:t>
            </a:r>
            <a:endParaRPr sz="2400" dirty="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Spring 2018 STAAR practice scores</a:t>
            </a:r>
            <a:endParaRPr sz="2400" dirty="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Spring 2018 STAAR scores</a:t>
            </a:r>
            <a:endParaRPr sz="2400" dirty="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Fall 2018 scores</a:t>
            </a:r>
            <a:endParaRPr sz="2400" dirty="0">
              <a:solidFill>
                <a:schemeClr val="dk1"/>
              </a:solidFill>
              <a:latin typeface="Calibri"/>
              <a:ea typeface="Calibri"/>
              <a:cs typeface="Calibri"/>
              <a:sym typeface="Calibri"/>
            </a:endParaRPr>
          </a:p>
          <a:p>
            <a:pPr marL="914400" lvl="1"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Spring 2019 STAAR practice test scores</a:t>
            </a:r>
          </a:p>
          <a:p>
            <a:pPr marL="533400" lvl="1" indent="0" algn="l" rtl="0">
              <a:lnSpc>
                <a:spcPct val="90000"/>
              </a:lnSpc>
              <a:spcBef>
                <a:spcPts val="0"/>
              </a:spcBef>
              <a:spcAft>
                <a:spcPts val="0"/>
              </a:spcAft>
              <a:buClr>
                <a:schemeClr val="dk1"/>
              </a:buClr>
              <a:buSzPts val="2400"/>
            </a:pPr>
            <a:endParaRPr sz="2400" dirty="0">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 These are available for both Math &amp; Reading</a:t>
            </a:r>
          </a:p>
          <a:p>
            <a:pPr marL="76200" lvl="0" indent="0" algn="l" rtl="0">
              <a:lnSpc>
                <a:spcPct val="90000"/>
              </a:lnSpc>
              <a:spcBef>
                <a:spcPts val="0"/>
              </a:spcBef>
              <a:spcAft>
                <a:spcPts val="0"/>
              </a:spcAft>
              <a:buClr>
                <a:schemeClr val="dk1"/>
              </a:buClr>
              <a:buSzPts val="2400"/>
            </a:pPr>
            <a:endParaRPr sz="2400" dirty="0">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3</a:t>
            </a:r>
            <a:r>
              <a:rPr lang="en-US" sz="2400" baseline="30000" dirty="0">
                <a:solidFill>
                  <a:schemeClr val="dk1"/>
                </a:solidFill>
                <a:latin typeface="Calibri"/>
                <a:ea typeface="Calibri"/>
                <a:cs typeface="Calibri"/>
                <a:sym typeface="Calibri"/>
              </a:rPr>
              <a:t>rd</a:t>
            </a:r>
            <a:r>
              <a:rPr lang="en-US" sz="2400" dirty="0">
                <a:solidFill>
                  <a:schemeClr val="dk1"/>
                </a:solidFill>
                <a:latin typeface="Calibri"/>
                <a:ea typeface="Calibri"/>
                <a:cs typeface="Calibri"/>
                <a:sym typeface="Calibri"/>
              </a:rPr>
              <a:t> grade student essentially have only one-year scores.</a:t>
            </a:r>
          </a:p>
          <a:p>
            <a:pPr marL="76200" lvl="0" indent="0" algn="l" rtl="0">
              <a:lnSpc>
                <a:spcPct val="90000"/>
              </a:lnSpc>
              <a:spcBef>
                <a:spcPts val="0"/>
              </a:spcBef>
              <a:spcAft>
                <a:spcPts val="0"/>
              </a:spcAft>
              <a:buClr>
                <a:schemeClr val="dk1"/>
              </a:buClr>
              <a:buSzPts val="2400"/>
            </a:pPr>
            <a:endParaRPr lang="en-US" sz="2400" dirty="0">
              <a:solidFill>
                <a:schemeClr val="dk1"/>
              </a:solidFill>
              <a:latin typeface="Calibri"/>
              <a:ea typeface="Calibri"/>
              <a:cs typeface="Calibri"/>
              <a:sym typeface="Calibri"/>
            </a:endParaRPr>
          </a:p>
          <a:p>
            <a:pPr marL="457200" lvl="0" indent="-381000" algn="l" rtl="0">
              <a:lnSpc>
                <a:spcPct val="90000"/>
              </a:lnSpc>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What are going to predict-2019 STAAR scores</a:t>
            </a:r>
            <a:endParaRPr sz="2400" dirty="0">
              <a:solidFill>
                <a:schemeClr val="dk1"/>
              </a:solidFill>
              <a:latin typeface="Calibri"/>
              <a:ea typeface="Calibri"/>
              <a:cs typeface="Calibri"/>
              <a:sym typeface="Calibri"/>
            </a:endParaRPr>
          </a:p>
          <a:p>
            <a:pPr marL="228600" lvl="0" indent="-50800" algn="l" rtl="0">
              <a:lnSpc>
                <a:spcPct val="90000"/>
              </a:lnSpc>
              <a:spcBef>
                <a:spcPts val="1000"/>
              </a:spcBef>
              <a:spcAft>
                <a:spcPts val="0"/>
              </a:spcAft>
              <a:buClr>
                <a:schemeClr val="dk1"/>
              </a:buClr>
              <a:buSzPts val="2800"/>
              <a:buFont typeface="Arial"/>
              <a:buNone/>
            </a:pPr>
            <a:endParaRPr sz="2400" dirty="0">
              <a:solidFill>
                <a:schemeClr val="dk1"/>
              </a:solidFill>
              <a:latin typeface="Calibri"/>
              <a:ea typeface="Calibri"/>
              <a:cs typeface="Calibri"/>
              <a:sym typeface="Calibri"/>
            </a:endParaRPr>
          </a:p>
          <a:p>
            <a:pPr marL="0" lvl="0" indent="0" algn="l" rtl="0">
              <a:spcBef>
                <a:spcPts val="0"/>
              </a:spcBef>
              <a:spcAft>
                <a:spcPts val="0"/>
              </a:spcAft>
              <a:buClr>
                <a:srgbClr val="7F7F7F"/>
              </a:buClr>
              <a:buSzPts val="32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58932"/>
    </mc:Choice>
    <mc:Fallback xmlns="">
      <p:transition spd="slow" advTm="589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7adbc7c8d6_0_20"/>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4400"/>
              <a:t>PIPELINE</a:t>
            </a:r>
            <a:endParaRPr sz="4400"/>
          </a:p>
        </p:txBody>
      </p:sp>
      <p:grpSp>
        <p:nvGrpSpPr>
          <p:cNvPr id="129" name="Google Shape;129;g7adbc7c8d6_0_20"/>
          <p:cNvGrpSpPr/>
          <p:nvPr/>
        </p:nvGrpSpPr>
        <p:grpSpPr>
          <a:xfrm>
            <a:off x="2291460" y="2145546"/>
            <a:ext cx="4903455" cy="4301065"/>
            <a:chOff x="2806085" y="25183"/>
            <a:chExt cx="4903455" cy="4301065"/>
          </a:xfrm>
        </p:grpSpPr>
        <p:sp>
          <p:nvSpPr>
            <p:cNvPr id="130" name="Google Shape;130;g7adbc7c8d6_0_20"/>
            <p:cNvSpPr/>
            <p:nvPr/>
          </p:nvSpPr>
          <p:spPr>
            <a:xfrm rot="5400000">
              <a:off x="3027355" y="951004"/>
              <a:ext cx="835200" cy="951000"/>
            </a:xfrm>
            <a:prstGeom prst="bentUpArrow">
              <a:avLst>
                <a:gd name="adj1" fmla="val 32840"/>
                <a:gd name="adj2" fmla="val 25000"/>
                <a:gd name="adj3" fmla="val 35780"/>
              </a:avLst>
            </a:prstGeom>
            <a:solidFill>
              <a:srgbClr val="BFC8E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7adbc7c8d6_0_20"/>
            <p:cNvSpPr/>
            <p:nvPr/>
          </p:nvSpPr>
          <p:spPr>
            <a:xfrm>
              <a:off x="2806085" y="25183"/>
              <a:ext cx="1406100" cy="984300"/>
            </a:xfrm>
            <a:prstGeom prst="roundRect">
              <a:avLst>
                <a:gd name="adj" fmla="val 1667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7adbc7c8d6_0_20"/>
            <p:cNvSpPr txBox="1"/>
            <p:nvPr/>
          </p:nvSpPr>
          <p:spPr>
            <a:xfrm>
              <a:off x="2854139" y="73237"/>
              <a:ext cx="1310100" cy="88800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Data Gathering</a:t>
              </a:r>
              <a:endParaRPr/>
            </a:p>
          </p:txBody>
        </p:sp>
        <p:sp>
          <p:nvSpPr>
            <p:cNvPr id="133" name="Google Shape;133;g7adbc7c8d6_0_20"/>
            <p:cNvSpPr/>
            <p:nvPr/>
          </p:nvSpPr>
          <p:spPr>
            <a:xfrm>
              <a:off x="4212159" y="119049"/>
              <a:ext cx="1022700" cy="7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7adbc7c8d6_0_20"/>
            <p:cNvSpPr/>
            <p:nvPr/>
          </p:nvSpPr>
          <p:spPr>
            <a:xfrm rot="5400000">
              <a:off x="4193139" y="2056593"/>
              <a:ext cx="835200" cy="951000"/>
            </a:xfrm>
            <a:prstGeom prst="bentUpArrow">
              <a:avLst>
                <a:gd name="adj1" fmla="val 32840"/>
                <a:gd name="adj2" fmla="val 25000"/>
                <a:gd name="adj3" fmla="val 35780"/>
              </a:avLst>
            </a:prstGeom>
            <a:solidFill>
              <a:srgbClr val="BFC8E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g7adbc7c8d6_0_20"/>
            <p:cNvSpPr/>
            <p:nvPr/>
          </p:nvSpPr>
          <p:spPr>
            <a:xfrm>
              <a:off x="3971870" y="1130771"/>
              <a:ext cx="1406100" cy="984300"/>
            </a:xfrm>
            <a:prstGeom prst="roundRect">
              <a:avLst>
                <a:gd name="adj" fmla="val 1667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g7adbc7c8d6_0_20"/>
            <p:cNvSpPr txBox="1"/>
            <p:nvPr/>
          </p:nvSpPr>
          <p:spPr>
            <a:xfrm>
              <a:off x="4019924" y="1178825"/>
              <a:ext cx="1310100" cy="88800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Data Preprocessing</a:t>
              </a:r>
              <a:endParaRPr/>
            </a:p>
          </p:txBody>
        </p:sp>
        <p:sp>
          <p:nvSpPr>
            <p:cNvPr id="137" name="Google Shape;137;g7adbc7c8d6_0_20"/>
            <p:cNvSpPr/>
            <p:nvPr/>
          </p:nvSpPr>
          <p:spPr>
            <a:xfrm>
              <a:off x="5377944" y="1224638"/>
              <a:ext cx="1022700" cy="7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7adbc7c8d6_0_20"/>
            <p:cNvSpPr/>
            <p:nvPr/>
          </p:nvSpPr>
          <p:spPr>
            <a:xfrm rot="5400000">
              <a:off x="5358925" y="3162180"/>
              <a:ext cx="835200" cy="951000"/>
            </a:xfrm>
            <a:prstGeom prst="bentUpArrow">
              <a:avLst>
                <a:gd name="adj1" fmla="val 32840"/>
                <a:gd name="adj2" fmla="val 25000"/>
                <a:gd name="adj3" fmla="val 35780"/>
              </a:avLst>
            </a:prstGeom>
            <a:solidFill>
              <a:srgbClr val="BFC8E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7adbc7c8d6_0_20"/>
            <p:cNvSpPr/>
            <p:nvPr/>
          </p:nvSpPr>
          <p:spPr>
            <a:xfrm>
              <a:off x="5137655" y="2236360"/>
              <a:ext cx="1406100" cy="984300"/>
            </a:xfrm>
            <a:prstGeom prst="roundRect">
              <a:avLst>
                <a:gd name="adj" fmla="val 1667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7adbc7c8d6_0_20"/>
            <p:cNvSpPr txBox="1"/>
            <p:nvPr/>
          </p:nvSpPr>
          <p:spPr>
            <a:xfrm>
              <a:off x="5185709" y="2284414"/>
              <a:ext cx="1310100" cy="88800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Model Selection</a:t>
              </a:r>
              <a:endParaRPr/>
            </a:p>
          </p:txBody>
        </p:sp>
        <p:sp>
          <p:nvSpPr>
            <p:cNvPr id="141" name="Google Shape;141;g7adbc7c8d6_0_20"/>
            <p:cNvSpPr/>
            <p:nvPr/>
          </p:nvSpPr>
          <p:spPr>
            <a:xfrm>
              <a:off x="6543729" y="2330226"/>
              <a:ext cx="1022700" cy="7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g7adbc7c8d6_0_20"/>
            <p:cNvSpPr/>
            <p:nvPr/>
          </p:nvSpPr>
          <p:spPr>
            <a:xfrm>
              <a:off x="6303440" y="3341948"/>
              <a:ext cx="1406100" cy="984300"/>
            </a:xfrm>
            <a:prstGeom prst="roundRect">
              <a:avLst>
                <a:gd name="adj" fmla="val 16670"/>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7adbc7c8d6_0_20"/>
            <p:cNvSpPr txBox="1"/>
            <p:nvPr/>
          </p:nvSpPr>
          <p:spPr>
            <a:xfrm>
              <a:off x="6351494" y="3390002"/>
              <a:ext cx="1310100" cy="88800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Save the model and deploy</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6478"/>
    </mc:Choice>
    <mc:Fallback xmlns="">
      <p:transition spd="slow" advTm="364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7adbc7c8d6_0_26"/>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5400"/>
              <a:buFont typeface="Arial"/>
              <a:buNone/>
            </a:pPr>
            <a:r>
              <a:rPr lang="en-US" sz="5200"/>
              <a:t>DATA PREPROCESSING</a:t>
            </a:r>
            <a:endParaRPr sz="5200"/>
          </a:p>
        </p:txBody>
      </p:sp>
      <p:sp>
        <p:nvSpPr>
          <p:cNvPr id="149" name="Google Shape;149;g7adbc7c8d6_0_26"/>
          <p:cNvSpPr txBox="1">
            <a:spLocks noGrp="1"/>
          </p:cNvSpPr>
          <p:nvPr>
            <p:ph type="body" idx="1"/>
          </p:nvPr>
        </p:nvSpPr>
        <p:spPr>
          <a:xfrm>
            <a:off x="218051" y="2332050"/>
            <a:ext cx="8582100" cy="3794100"/>
          </a:xfrm>
          <a:prstGeom prst="rect">
            <a:avLst/>
          </a:prstGeom>
          <a:noFill/>
          <a:ln>
            <a:noFill/>
          </a:ln>
        </p:spPr>
        <p:txBody>
          <a:bodyPr spcFirstLastPara="1" wrap="square" lIns="91425" tIns="45700" rIns="91425" bIns="45700" anchor="t" anchorCtr="0">
            <a:noAutofit/>
          </a:bodyPr>
          <a:lstStyle/>
          <a:p>
            <a:pPr marL="228600" lvl="0" indent="-234950" algn="just" rtl="0">
              <a:lnSpc>
                <a:spcPct val="70000"/>
              </a:lnSpc>
              <a:spcBef>
                <a:spcPts val="0"/>
              </a:spcBef>
              <a:spcAft>
                <a:spcPts val="0"/>
              </a:spcAft>
              <a:buClr>
                <a:schemeClr val="dk1"/>
              </a:buClr>
              <a:buSzPts val="2900"/>
              <a:buChar char="●"/>
            </a:pPr>
            <a:r>
              <a:rPr lang="en-US" sz="2900" dirty="0">
                <a:solidFill>
                  <a:schemeClr val="dk1"/>
                </a:solidFill>
                <a:latin typeface="Calibri"/>
                <a:ea typeface="Calibri"/>
                <a:cs typeface="Calibri"/>
                <a:sym typeface="Calibri"/>
              </a:rPr>
              <a:t>Preparing CSV for each grade by combining data from multiple excel sheets.</a:t>
            </a:r>
            <a:endParaRPr sz="2900" dirty="0">
              <a:solidFill>
                <a:schemeClr val="dk1"/>
              </a:solidFill>
              <a:latin typeface="Calibri"/>
              <a:ea typeface="Calibri"/>
              <a:cs typeface="Calibri"/>
              <a:sym typeface="Calibri"/>
            </a:endParaRPr>
          </a:p>
          <a:p>
            <a:pPr marL="228600" lvl="0" indent="-234950" algn="just" rtl="0">
              <a:lnSpc>
                <a:spcPct val="70000"/>
              </a:lnSpc>
              <a:spcBef>
                <a:spcPts val="1000"/>
              </a:spcBef>
              <a:spcAft>
                <a:spcPts val="0"/>
              </a:spcAft>
              <a:buClr>
                <a:schemeClr val="dk1"/>
              </a:buClr>
              <a:buSzPts val="2900"/>
              <a:buChar char="●"/>
            </a:pPr>
            <a:r>
              <a:rPr lang="en-US" sz="2900" dirty="0">
                <a:solidFill>
                  <a:schemeClr val="dk1"/>
                </a:solidFill>
                <a:latin typeface="Calibri"/>
                <a:ea typeface="Calibri"/>
                <a:cs typeface="Calibri"/>
                <a:sym typeface="Calibri"/>
              </a:rPr>
              <a:t> Dealing with missing values:</a:t>
            </a:r>
            <a:endParaRPr sz="2900" dirty="0">
              <a:solidFill>
                <a:schemeClr val="dk1"/>
              </a:solidFill>
              <a:latin typeface="Calibri"/>
              <a:ea typeface="Calibri"/>
              <a:cs typeface="Calibri"/>
              <a:sym typeface="Calibri"/>
            </a:endParaRPr>
          </a:p>
          <a:p>
            <a:pPr marL="685800" lvl="1" indent="-298450" algn="just" rtl="0">
              <a:lnSpc>
                <a:spcPct val="70000"/>
              </a:lnSpc>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Drop students with more than 7 missing features</a:t>
            </a:r>
            <a:endParaRPr sz="2900" dirty="0">
              <a:solidFill>
                <a:schemeClr val="dk1"/>
              </a:solidFill>
              <a:latin typeface="Calibri"/>
              <a:ea typeface="Calibri"/>
              <a:cs typeface="Calibri"/>
              <a:sym typeface="Calibri"/>
            </a:endParaRPr>
          </a:p>
          <a:p>
            <a:pPr marL="685800" lvl="1" indent="-298450" algn="just" rtl="0">
              <a:lnSpc>
                <a:spcPct val="70000"/>
              </a:lnSpc>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Fill out missing percent scores by averaging out the other terms’ scores</a:t>
            </a:r>
            <a:endParaRPr sz="2900" dirty="0">
              <a:solidFill>
                <a:schemeClr val="dk1"/>
              </a:solidFill>
              <a:latin typeface="Calibri"/>
              <a:ea typeface="Calibri"/>
              <a:cs typeface="Calibri"/>
              <a:sym typeface="Calibri"/>
            </a:endParaRPr>
          </a:p>
          <a:p>
            <a:pPr marL="685800" lvl="1" indent="-298450" algn="just" rtl="0">
              <a:lnSpc>
                <a:spcPct val="70000"/>
              </a:lnSpc>
              <a:spcBef>
                <a:spcPts val="0"/>
              </a:spcBef>
              <a:spcAft>
                <a:spcPts val="0"/>
              </a:spcAft>
              <a:buClr>
                <a:schemeClr val="dk1"/>
              </a:buClr>
              <a:buSzPts val="2900"/>
              <a:buFont typeface="Calibri"/>
              <a:buChar char="○"/>
            </a:pPr>
            <a:r>
              <a:rPr lang="en-US" sz="2900" dirty="0">
                <a:solidFill>
                  <a:schemeClr val="dk1"/>
                </a:solidFill>
                <a:latin typeface="Calibri"/>
                <a:ea typeface="Calibri"/>
                <a:cs typeface="Calibri"/>
                <a:sym typeface="Calibri"/>
              </a:rPr>
              <a:t>Drop students whose Spring 2019 scores are missing.</a:t>
            </a:r>
            <a:endParaRPr sz="2900" dirty="0">
              <a:solidFill>
                <a:schemeClr val="dk1"/>
              </a:solidFill>
              <a:latin typeface="Calibri"/>
              <a:ea typeface="Calibri"/>
              <a:cs typeface="Calibri"/>
              <a:sym typeface="Calibri"/>
            </a:endParaRPr>
          </a:p>
          <a:p>
            <a:pPr marL="228600" lvl="0" indent="-234950" algn="just" rtl="0">
              <a:lnSpc>
                <a:spcPct val="70000"/>
              </a:lnSpc>
              <a:spcBef>
                <a:spcPts val="1000"/>
              </a:spcBef>
              <a:spcAft>
                <a:spcPts val="0"/>
              </a:spcAft>
              <a:buClr>
                <a:schemeClr val="dk1"/>
              </a:buClr>
              <a:buSzPts val="2900"/>
              <a:buChar char="●"/>
            </a:pPr>
            <a:r>
              <a:rPr lang="en-US" sz="2900" dirty="0">
                <a:solidFill>
                  <a:schemeClr val="dk1"/>
                </a:solidFill>
                <a:latin typeface="Calibri"/>
                <a:ea typeface="Calibri"/>
                <a:cs typeface="Calibri"/>
                <a:sym typeface="Calibri"/>
              </a:rPr>
              <a:t> Filter out CSVs based on each subject for each grade in the ML model.</a:t>
            </a:r>
            <a:endParaRPr sz="2900" dirty="0">
              <a:solidFill>
                <a:schemeClr val="dk1"/>
              </a:solidFill>
              <a:latin typeface="Calibri"/>
              <a:ea typeface="Calibri"/>
              <a:cs typeface="Calibri"/>
              <a:sym typeface="Calibri"/>
            </a:endParaRPr>
          </a:p>
          <a:p>
            <a:pPr marL="0" lvl="0" indent="0" algn="l" rtl="0">
              <a:lnSpc>
                <a:spcPct val="80000"/>
              </a:lnSpc>
              <a:spcBef>
                <a:spcPts val="0"/>
              </a:spcBef>
              <a:spcAft>
                <a:spcPts val="0"/>
              </a:spcAft>
              <a:buClr>
                <a:srgbClr val="7F7F7F"/>
              </a:buClr>
              <a:buSzPts val="32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66904"/>
    </mc:Choice>
    <mc:Fallback xmlns="">
      <p:transition spd="slow" advTm="6690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7adbc7c8d6_0_31"/>
          <p:cNvSpPr txBox="1">
            <a:spLocks noGrp="1"/>
          </p:cNvSpPr>
          <p:nvPr>
            <p:ph type="title"/>
          </p:nvPr>
        </p:nvSpPr>
        <p:spPr>
          <a:xfrm>
            <a:off x="457200" y="1189039"/>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00000"/>
              </a:buClr>
              <a:buSzPts val="6000"/>
              <a:buFont typeface="Arial"/>
              <a:buNone/>
            </a:pPr>
            <a:r>
              <a:rPr lang="en-US" sz="5600"/>
              <a:t>MODEL SELECTION</a:t>
            </a:r>
            <a:endParaRPr sz="5600"/>
          </a:p>
        </p:txBody>
      </p:sp>
      <p:sp>
        <p:nvSpPr>
          <p:cNvPr id="155" name="Google Shape;155;g7adbc7c8d6_0_31"/>
          <p:cNvSpPr txBox="1">
            <a:spLocks noGrp="1"/>
          </p:cNvSpPr>
          <p:nvPr>
            <p:ph type="body" idx="1"/>
          </p:nvPr>
        </p:nvSpPr>
        <p:spPr>
          <a:xfrm>
            <a:off x="271625" y="2265075"/>
            <a:ext cx="8742900" cy="39903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Since it is a regression problem, we considered 3 different models:</a:t>
            </a:r>
            <a:endParaRPr sz="2400">
              <a:solidFill>
                <a:schemeClr val="dk1"/>
              </a:solidFill>
              <a:latin typeface="Calibri"/>
              <a:ea typeface="Calibri"/>
              <a:cs typeface="Calibri"/>
              <a:sym typeface="Calibri"/>
            </a:endParaRPr>
          </a:p>
          <a:p>
            <a:pPr marL="514350" lvl="0" indent="-488950" algn="l" rtl="0">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Random forest</a:t>
            </a:r>
            <a:endParaRPr sz="2400">
              <a:solidFill>
                <a:schemeClr val="dk1"/>
              </a:solidFill>
              <a:latin typeface="Calibri"/>
              <a:ea typeface="Calibri"/>
              <a:cs typeface="Calibri"/>
              <a:sym typeface="Calibri"/>
            </a:endParaRPr>
          </a:p>
          <a:p>
            <a:pPr marL="514350" lvl="0" indent="-488950" algn="l" rtl="0">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Linear regression</a:t>
            </a:r>
            <a:endParaRPr sz="2400">
              <a:solidFill>
                <a:schemeClr val="dk1"/>
              </a:solidFill>
              <a:latin typeface="Calibri"/>
              <a:ea typeface="Calibri"/>
              <a:cs typeface="Calibri"/>
              <a:sym typeface="Calibri"/>
            </a:endParaRPr>
          </a:p>
          <a:p>
            <a:pPr marL="514350" lvl="0" indent="-488950" algn="l" rtl="0">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Polynomial regression</a:t>
            </a:r>
            <a:endParaRPr sz="24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endParaRPr sz="2400">
              <a:solidFill>
                <a:schemeClr val="dk1"/>
              </a:solidFill>
              <a:latin typeface="Calibri"/>
              <a:ea typeface="Calibri"/>
              <a:cs typeface="Calibri"/>
              <a:sym typeface="Calibri"/>
            </a:endParaRPr>
          </a:p>
          <a:p>
            <a:pPr marL="228600" lvl="0" indent="-203200" algn="l" rtl="0">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Model consideration was based on highest test accuracy and high interpretability.</a:t>
            </a:r>
            <a:endParaRPr sz="2400">
              <a:solidFill>
                <a:schemeClr val="dk1"/>
              </a:solidFill>
              <a:latin typeface="Calibri"/>
              <a:ea typeface="Calibri"/>
              <a:cs typeface="Calibri"/>
              <a:sym typeface="Calibri"/>
            </a:endParaRPr>
          </a:p>
          <a:p>
            <a:pPr marL="228600" lvl="0" indent="-50800" algn="l" rtl="0">
              <a:lnSpc>
                <a:spcPct val="90000"/>
              </a:lnSpc>
              <a:spcBef>
                <a:spcPts val="1000"/>
              </a:spcBef>
              <a:spcAft>
                <a:spcPts val="0"/>
              </a:spcAft>
              <a:buClr>
                <a:schemeClr val="dk1"/>
              </a:buClr>
              <a:buSzPts val="2800"/>
              <a:buFont typeface="Arial"/>
              <a:buNone/>
            </a:pPr>
            <a:endParaRPr sz="2400">
              <a:solidFill>
                <a:schemeClr val="dk1"/>
              </a:solidFill>
              <a:latin typeface="Calibri"/>
              <a:ea typeface="Calibri"/>
              <a:cs typeface="Calibri"/>
              <a:sym typeface="Calibri"/>
            </a:endParaRPr>
          </a:p>
          <a:p>
            <a:pPr marL="228600" lvl="0" indent="-203200" algn="l" rtl="0">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 squared value- Measure to choose the model.</a:t>
            </a:r>
            <a:endParaRPr sz="24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23832"/>
    </mc:Choice>
    <mc:Fallback xmlns="">
      <p:transition spd="slow" advTm="2383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7|10|9.2|4.8|6.5"/>
</p:tagLst>
</file>

<file path=ppt/tags/tag2.xml><?xml version="1.0" encoding="utf-8"?>
<p:tagLst xmlns:a="http://schemas.openxmlformats.org/drawingml/2006/main" xmlns:r="http://schemas.openxmlformats.org/officeDocument/2006/relationships" xmlns:p="http://schemas.openxmlformats.org/presentationml/2006/main">
  <p:tag name="TIMING" val="|3.4|4|2.3|6.3"/>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721</Words>
  <Application>Microsoft Office PowerPoint</Application>
  <PresentationFormat>On-screen Show (4:3)</PresentationFormat>
  <Paragraphs>114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Georgia</vt:lpstr>
      <vt:lpstr>Office Theme</vt:lpstr>
      <vt:lpstr>DISTRICT SCHOOL PERFORMANCE PREDICTION CSCE 606 PROJECT </vt:lpstr>
      <vt:lpstr>INTRODUCTION</vt:lpstr>
      <vt:lpstr>OBJECTIVE</vt:lpstr>
      <vt:lpstr>BACKGROUND ON TEXAS EDUCATION AGENCY STAAR TEST AND ACCOUNTABILITY</vt:lpstr>
      <vt:lpstr>FEATURES UNDER CONSIDERATION</vt:lpstr>
      <vt:lpstr>FEATURES UNDER CONSIDERATION</vt:lpstr>
      <vt:lpstr>PIPELINE</vt:lpstr>
      <vt:lpstr>DATA PREPROCESSING</vt:lpstr>
      <vt:lpstr>MODEL SELECTION</vt:lpstr>
      <vt:lpstr>COMPARISON CHART FOR GRADE 4</vt:lpstr>
      <vt:lpstr>MODEL SELECTION</vt:lpstr>
      <vt:lpstr>Accuracy defined</vt:lpstr>
      <vt:lpstr>Results</vt:lpstr>
      <vt:lpstr>Wrap Up</vt:lpstr>
      <vt:lpstr>LIMITATIONS</vt:lpstr>
      <vt:lpstr>CONCLUSION AND FURTHER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DISTRICT SCHOOL PERFORMANCE PREDICTION CSCE 606 PROJECT </dc:title>
  <dc:creator>Larua Root</dc:creator>
  <cp:lastModifiedBy>Krishna _Sriram</cp:lastModifiedBy>
  <cp:revision>8</cp:revision>
  <dcterms:created xsi:type="dcterms:W3CDTF">2017-04-06T15:59:40Z</dcterms:created>
  <dcterms:modified xsi:type="dcterms:W3CDTF">2021-05-03T01:18:00Z</dcterms:modified>
</cp:coreProperties>
</file>