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11.png" ContentType="image/png"/>
  <Override PartName="/ppt/media/image2.jpeg" ContentType="image/jpeg"/>
  <Override PartName="/ppt/media/image9.png" ContentType="image/png"/>
  <Override PartName="/ppt/media/image19.png" ContentType="image/png"/>
  <Override PartName="/ppt/media/image21.png" ContentType="image/png"/>
  <Override PartName="/ppt/media/image3.png" ContentType="image/png"/>
  <Override PartName="/ppt/media/image13.png" ContentType="image/png"/>
  <Override PartName="/ppt/media/image5.jpeg" ContentType="image/jpeg"/>
  <Override PartName="/ppt/media/image4.jpeg" ContentType="image/jpeg"/>
  <Override PartName="/ppt/media/image15.png" ContentType="image/png"/>
  <Override PartName="/ppt/media/image7.png" ContentType="image/png"/>
  <Override PartName="/ppt/media/image17.png" ContentType="image/png"/>
  <Override PartName="/ppt/media/image6.png" ContentType="image/png"/>
  <Override PartName="/ppt/media/hdphoto1.wdp" ContentType="image/vnd.ms-photo"/>
  <Override PartName="/ppt/media/image16.png" ContentType="image/png"/>
  <Override PartName="/ppt/media/image8.png" ContentType="image/png"/>
  <Override PartName="/ppt/media/image18.png" ContentType="image/png"/>
  <Override PartName="/ppt/media/image20.png" ContentType="image/png"/>
  <Override PartName="/ppt/media/image22.png" ContentType="image/png"/>
  <Override PartName="/ppt/media/image10.png" ContentType="image/png"/>
  <Override PartName="/ppt/media/image12.png" ContentType="image/png"/>
  <Override PartName="/ppt/media/image14.png" ContentType="image/png"/>
  <Override PartName="/ppt/media/image23.jpeg" ContentType="image/jpe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_rels/slideLayout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41.xml.rels" ContentType="application/vnd.openxmlformats-package.relationships+xml"/>
  <Override PartName="/ppt/slideLayouts/_rels/slideLayout10.xml.rels" ContentType="application/vnd.openxmlformats-package.relationships+xml"/>
  <Override PartName="/ppt/slideLayouts/_rels/slideLayout44.xml.rels" ContentType="application/vnd.openxmlformats-package.relationships+xml"/>
  <Override PartName="/ppt/slideLayouts/_rels/slideLayout13.xml.rels" ContentType="application/vnd.openxmlformats-package.relationships+xml"/>
  <Override PartName="/ppt/slideLayouts/_rels/slideLayout47.xml.rels" ContentType="application/vnd.openxmlformats-package.relationships+xml"/>
  <Override PartName="/ppt/slideLayouts/_rels/slideLayout16.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46.xml.rels" ContentType="application/vnd.openxmlformats-package.relationships+xml"/>
  <Override PartName="/ppt/slideLayouts/_rels/slideLayout43.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1.xml.rels" ContentType="application/vnd.openxmlformats-package.relationships+xml"/>
  <Override PartName="/ppt/slideLayouts/_rels/slideLayout45.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42.xml.rels" ContentType="application/vnd.openxmlformats-package.relationships+xml"/>
  <Override PartName="/ppt/slideLayouts/_rels/slideLayout6.xml.rels" ContentType="application/vnd.openxmlformats-package.relationships+xml"/>
  <Override PartName="/ppt/slideLayouts/_rels/slideLayout28.xml.rels" ContentType="application/vnd.openxmlformats-package.relationships+xml"/>
  <Override PartName="/ppt/slideLayouts/_rels/slideLayout5.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5.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4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4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1.xml" ContentType="application/vnd.openxmlformats-officedocument.presentationml.slideLayout+xml"/>
  <Override PartName="/ppt/slideLayouts/slideLayout37.xml" ContentType="application/vnd.openxmlformats-officedocument.presentationml.slideLayout+xml"/>
  <Override PartName="/ppt/slideLayouts/slideLayout42.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3.xml" ContentType="application/vnd.openxmlformats-officedocument.presentationml.slideLayout+xml"/>
  <Override PartName="/ppt/slideLayouts/slideLayout39.xml" ContentType="application/vnd.openxmlformats-officedocument.presentationml.slideLayout+xml"/>
  <Override PartName="/ppt/slideLayouts/slideLayout3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2.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entury Gothic"/>
              </a:rPr>
              <a:t>Click to move the slide</a:t>
            </a:r>
            <a:endParaRPr b="0" lang="en-US" sz="1800" spc="-1" strike="noStrike">
              <a:solidFill>
                <a:srgbClr val="000000"/>
              </a:solidFill>
              <a:latin typeface="Century Gothic"/>
            </a:endParaRPr>
          </a:p>
        </p:txBody>
      </p:sp>
      <p:sp>
        <p:nvSpPr>
          <p:cNvPr id="2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2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279"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80"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81"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5B57E400-33EF-4A20-9320-ADF1A675970D}"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380880" y="685800"/>
            <a:ext cx="6095520" cy="3428640"/>
          </a:xfrm>
          <a:prstGeom prst="rect">
            <a:avLst/>
          </a:prstGeom>
          <a:ln w="0">
            <a:noFill/>
          </a:ln>
        </p:spPr>
      </p:sp>
      <p:sp>
        <p:nvSpPr>
          <p:cNvPr id="36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368"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IN" sz="1200" spc="-1" strike="noStrike">
                <a:solidFill>
                  <a:srgbClr val="000000"/>
                </a:solidFill>
                <a:latin typeface="+mn-lt"/>
                <a:ea typeface="+mn-ea"/>
              </a:defRPr>
            </a:lvl1pPr>
          </a:lstStyle>
          <a:p>
            <a:pPr indent="0" algn="r">
              <a:lnSpc>
                <a:spcPct val="100000"/>
              </a:lnSpc>
              <a:buNone/>
            </a:pPr>
            <a:fld id="{E921A768-B0C6-485D-9CAF-70D5186B734C}" type="slidenum">
              <a:rPr b="0" lang="en-IN"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380880" y="685800"/>
            <a:ext cx="6095520" cy="3428640"/>
          </a:xfrm>
          <a:prstGeom prst="rect">
            <a:avLst/>
          </a:prstGeom>
          <a:ln w="0">
            <a:noFill/>
          </a:ln>
        </p:spPr>
      </p:sp>
      <p:sp>
        <p:nvSpPr>
          <p:cNvPr id="37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IN" sz="1800" spc="-1" strike="noStrike">
              <a:solidFill>
                <a:srgbClr val="000000"/>
              </a:solidFill>
              <a:latin typeface="Arial"/>
            </a:endParaRPr>
          </a:p>
        </p:txBody>
      </p:sp>
      <p:sp>
        <p:nvSpPr>
          <p:cNvPr id="371"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IN" sz="1200" spc="-1" strike="noStrike">
                <a:solidFill>
                  <a:srgbClr val="000000"/>
                </a:solidFill>
                <a:latin typeface="+mn-lt"/>
                <a:ea typeface="+mn-ea"/>
              </a:defRPr>
            </a:lvl1pPr>
          </a:lstStyle>
          <a:p>
            <a:pPr indent="0" algn="r">
              <a:lnSpc>
                <a:spcPct val="100000"/>
              </a:lnSpc>
              <a:buNone/>
            </a:pPr>
            <a:fld id="{77A1105F-8452-457C-B555-C6B8521A6AFF}" type="slidenum">
              <a:rPr b="0" lang="en-IN" sz="1200" spc="-1" strike="noStrike">
                <a:solidFill>
                  <a:srgbClr val="000000"/>
                </a:solidFill>
                <a:latin typeface="+mn-lt"/>
                <a:ea typeface="+mn-ea"/>
              </a:rPr>
              <a:t>&lt;number&gt;</a:t>
            </a:fld>
            <a:endParaRPr b="0" lang="en-IN"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B2CAFC6-1EFB-45AB-BA53-056951A9BE7B}"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C760729-5DBD-4DA1-8B48-BAB04CF1D6E8}"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A8A430A0-F930-4F38-8B63-2E060BC6921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201DF1E-1E2A-4A1C-92B9-153779BDDF86}"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8F0CF06-D3B0-44D8-B962-AA693BC8040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ED7A192-E7F2-44CF-AFB1-53B8F6D3F51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9C0C07A-163F-43FE-B1B2-5893D2E4ADBE}"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717A3AE-68E3-443E-9B63-47C776FCB2C0}"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1BF6EF5-3213-42C2-AB04-B570194EAB3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2B7A59B-85F4-4665-ACE4-CA0D7229127C}"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2DBD4B6-23A7-4C81-9F4F-8AE607B658A9}"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632A546-E619-40DA-B4A9-3DC58D6ABCFD}"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11E6687-586C-4B98-A3DA-0EC7E609E6C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940A913-99BB-4DD4-BB94-036D0791F9B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2C3D2C65-A090-42A0-814B-B0B4524C3B31}"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68F3B79-94A5-437D-B500-227BC7090F5A}"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9972960-B023-4E17-9902-659A9AD200BD}"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DE6AFD8-3180-4FDA-8AED-38627FD44F81}"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7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0227F593-67E6-4182-B1B0-830B75925A70}"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83F7B1D-9970-4AA7-BDA8-CE45116BFCA3}" type="slidenum">
              <a:t>&lt;#&gt;</a:t>
            </a:fld>
          </a:p>
        </p:txBody>
      </p:sp>
      <p:sp>
        <p:nvSpPr>
          <p:cNvPr id="6" name="PlaceHolder 5"/>
          <p:cNvSpPr>
            <a:spLocks noGrp="1"/>
          </p:cNvSpPr>
          <p:nvPr>
            <p:ph type="dt" idx="7"/>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C362411-F4B8-42B7-A9E9-0F2D38929944}"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C6FF3BC-7E92-4053-855D-A96BA6D9873F}"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7A5FE19-8BBB-4468-853C-D64805D7AC3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C4181544-A1B7-4F39-9D62-57AC7F3E8A91}" type="slidenum">
              <a:t>&lt;#&gt;</a:t>
            </a:fld>
          </a:p>
        </p:txBody>
      </p:sp>
      <p:sp>
        <p:nvSpPr>
          <p:cNvPr id="5" name="PlaceHolder 4"/>
          <p:cNvSpPr>
            <a:spLocks noGrp="1"/>
          </p:cNvSpPr>
          <p:nvPr>
            <p:ph type="dt" idx="7"/>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B77BCD3-512B-414A-8104-0D1EE426FFBE}"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22E00C8-3D07-4ED8-BE90-3206AFDA7754}"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1"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DDE41A3-DACC-4E3A-8C22-BC385DE5FAEB}" type="slidenum">
              <a:t>&lt;#&gt;</a:t>
            </a:fld>
          </a:p>
        </p:txBody>
      </p:sp>
      <p:sp>
        <p:nvSpPr>
          <p:cNvPr id="8" name="PlaceHolder 7"/>
          <p:cNvSpPr>
            <a:spLocks noGrp="1"/>
          </p:cNvSpPr>
          <p:nvPr>
            <p:ph type="dt" idx="7"/>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93"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4"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BEDC72AF-4B6C-4F76-9CEB-DB619C9D6C71}" type="slidenum">
              <a:t>&lt;#&gt;</a:t>
            </a:fld>
          </a:p>
        </p:txBody>
      </p:sp>
      <p:sp>
        <p:nvSpPr>
          <p:cNvPr id="7" name="PlaceHolder 6"/>
          <p:cNvSpPr>
            <a:spLocks noGrp="1"/>
          </p:cNvSpPr>
          <p:nvPr>
            <p:ph type="dt" idx="7"/>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19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19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1BC26BB2-7A4A-4E7A-9482-C6316745B70B}" type="slidenum">
              <a:t>&lt;#&gt;</a:t>
            </a:fld>
          </a:p>
        </p:txBody>
      </p:sp>
      <p:sp>
        <p:nvSpPr>
          <p:cNvPr id="9" name="PlaceHolder 8"/>
          <p:cNvSpPr>
            <a:spLocks noGrp="1"/>
          </p:cNvSpPr>
          <p:nvPr>
            <p:ph type="dt" idx="7"/>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01"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2"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3"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4"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5"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06"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8D09B8D8-9FC1-4D7C-BABF-4988552472A6}" type="slidenum">
              <a:t>&lt;#&gt;</a:t>
            </a:fld>
          </a:p>
        </p:txBody>
      </p:sp>
      <p:sp>
        <p:nvSpPr>
          <p:cNvPr id="11" name="PlaceHolder 10"/>
          <p:cNvSpPr>
            <a:spLocks noGrp="1"/>
          </p:cNvSpPr>
          <p:nvPr>
            <p:ph type="dt" idx="7"/>
          </p:nvPr>
        </p:nvSpPr>
        <p:spPr/>
        <p:txBody>
          <a:bodyPr/>
          <a:p>
            <a:r>
              <a:rPr lang="en-IN"/>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3CAE59F6-DB41-4882-82F6-AB520543EC96}"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4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5C6BFEA-5B56-4EEF-B69B-600A7DAF9A9A}"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A5A90F6-34AC-4092-B1A0-8176D8A22C9A}"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912B80B-F5CA-466C-8648-9A563622465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8418EF38-6A20-4179-971F-6166CF5958A8}"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5843FBB-A40B-4DF1-9FCC-575838F7A319}"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32DBE07-1913-4297-8BAA-D81811D62E9F}" type="slidenum">
              <a:t>&lt;#&gt;</a:t>
            </a:fld>
          </a:p>
        </p:txBody>
      </p:sp>
      <p:sp>
        <p:nvSpPr>
          <p:cNvPr id="5" name="PlaceHolder 4"/>
          <p:cNvSpPr>
            <a:spLocks noGrp="1"/>
          </p:cNvSpPr>
          <p:nvPr>
            <p:ph type="dt" idx="10"/>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5EE0233-BFBE-431C-98AE-796B2BC5751E}"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3BDAA0C-063B-4BBE-ACC6-4B946FFD10A1}"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516B3DC-1BEC-413F-8EC3-A118752840D6}" type="slidenum">
              <a:t>&lt;#&gt;</a:t>
            </a:fld>
          </a:p>
        </p:txBody>
      </p:sp>
      <p:sp>
        <p:nvSpPr>
          <p:cNvPr id="8" name="PlaceHolder 7"/>
          <p:cNvSpPr>
            <a:spLocks noGrp="1"/>
          </p:cNvSpPr>
          <p:nvPr>
            <p:ph type="dt" idx="10"/>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6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0396E73-25D2-443D-920D-0AD638109F94}" type="slidenum">
              <a:t>&lt;#&gt;</a:t>
            </a:fld>
          </a:p>
        </p:txBody>
      </p:sp>
      <p:sp>
        <p:nvSpPr>
          <p:cNvPr id="7" name="PlaceHolder 6"/>
          <p:cNvSpPr>
            <a:spLocks noGrp="1"/>
          </p:cNvSpPr>
          <p:nvPr>
            <p:ph type="dt" idx="10"/>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6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00373C51-CC3B-4107-98F6-A83EA7C90FAE}" type="slidenum">
              <a:t>&lt;#&gt;</a:t>
            </a:fld>
          </a:p>
        </p:txBody>
      </p:sp>
      <p:sp>
        <p:nvSpPr>
          <p:cNvPr id="9" name="PlaceHolder 8"/>
          <p:cNvSpPr>
            <a:spLocks noGrp="1"/>
          </p:cNvSpPr>
          <p:nvPr>
            <p:ph type="dt" idx="10"/>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27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7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7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7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7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27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CC14FED2-F86F-448B-BA4F-C85795DAB788}" type="slidenum">
              <a:t>&lt;#&gt;</a:t>
            </a:fld>
          </a:p>
        </p:txBody>
      </p:sp>
      <p:sp>
        <p:nvSpPr>
          <p:cNvPr id="11" name="PlaceHolder 10"/>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02CB4D1-2ADA-41EC-9F5A-919296C4159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49A763B-5CAD-4ACC-A6EF-00081F1BA67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BE2686F-DEA1-442B-952F-9A626B2A9FD4}"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614B135-E4DC-43F0-9DF4-BE9AAA964BAB}"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entury Gothic"/>
            </a:endParaRPr>
          </a:p>
        </p:txBody>
      </p:sp>
      <p:sp>
        <p:nvSpPr>
          <p:cNvPr id="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1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8795216-8607-4C6A-9D6A-B0D93D23601C}"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f0f0f0"/>
            </a:gs>
          </a:gsLst>
          <a:path path="circle">
            <a:fillToRect l="25000" t="25000" r="75000" b="75000"/>
          </a:path>
        </a:gradFill>
      </p:bgPr>
    </p:bg>
    <p:spTree>
      <p:nvGrpSpPr>
        <p:cNvPr id="1" name=""/>
        <p:cNvGrpSpPr/>
        <p:nvPr/>
      </p:nvGrpSpPr>
      <p:grpSpPr>
        <a:xfrm>
          <a:off x="0" y="0"/>
          <a:ext cx="0" cy="0"/>
          <a:chOff x="0" y="0"/>
          <a:chExt cx="0" cy="0"/>
        </a:xfrm>
      </p:grpSpPr>
      <p:grpSp>
        <p:nvGrpSpPr>
          <p:cNvPr id="0" name="Group 22"/>
          <p:cNvGrpSpPr/>
          <p:nvPr/>
        </p:nvGrpSpPr>
        <p:grpSpPr>
          <a:xfrm>
            <a:off x="0" y="228600"/>
            <a:ext cx="2851200" cy="6638400"/>
            <a:chOff x="0" y="228600"/>
            <a:chExt cx="2851200" cy="6638400"/>
          </a:xfrm>
        </p:grpSpPr>
        <p:sp>
          <p:nvSpPr>
            <p:cNvPr id="1"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3"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4"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5"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6"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0"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1"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2"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grpSp>
        <p:nvGrpSpPr>
          <p:cNvPr id="13" name="Group 9"/>
          <p:cNvGrpSpPr/>
          <p:nvPr/>
        </p:nvGrpSpPr>
        <p:grpSpPr>
          <a:xfrm>
            <a:off x="27360" y="-720"/>
            <a:ext cx="2356200" cy="6853680"/>
            <a:chOff x="27360" y="-720"/>
            <a:chExt cx="2356200" cy="6853680"/>
          </a:xfrm>
        </p:grpSpPr>
        <p:sp>
          <p:nvSpPr>
            <p:cNvPr id="14"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7"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8"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9"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0"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4"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5"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26"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7" name="PlaceHolder 1"/>
          <p:cNvSpPr>
            <a:spLocks noGrp="1"/>
          </p:cNvSpPr>
          <p:nvPr>
            <p:ph type="title"/>
          </p:nvPr>
        </p:nvSpPr>
        <p:spPr>
          <a:xfrm>
            <a:off x="2589120" y="2514600"/>
            <a:ext cx="8915040" cy="2262600"/>
          </a:xfrm>
          <a:prstGeom prst="rect">
            <a:avLst/>
          </a:prstGeom>
          <a:noFill/>
          <a:ln w="0">
            <a:noFill/>
          </a:ln>
        </p:spPr>
        <p:txBody>
          <a:bodyPr anchor="b">
            <a:normAutofit/>
          </a:bodyPr>
          <a:p>
            <a:pPr indent="0">
              <a:lnSpc>
                <a:spcPct val="100000"/>
              </a:lnSpc>
              <a:buNone/>
            </a:pPr>
            <a:r>
              <a:rPr b="0" lang="en-US" sz="5400" spc="-1" strike="noStrike">
                <a:solidFill>
                  <a:srgbClr val="262626"/>
                </a:solidFill>
                <a:latin typeface="Century Gothic"/>
              </a:rPr>
              <a:t>Click to edit Master title style</a:t>
            </a:r>
            <a:endParaRPr b="0" lang="en-US" sz="5400" spc="-1" strike="noStrike">
              <a:solidFill>
                <a:srgbClr val="000000"/>
              </a:solidFill>
              <a:latin typeface="Century Gothic"/>
            </a:endParaRPr>
          </a:p>
        </p:txBody>
      </p:sp>
      <p:sp>
        <p:nvSpPr>
          <p:cNvPr id="28" name="PlaceHolder 2"/>
          <p:cNvSpPr>
            <a:spLocks noGrp="1"/>
          </p:cNvSpPr>
          <p:nvPr>
            <p:ph type="dt" idx="1"/>
          </p:nvPr>
        </p:nvSpPr>
        <p:spPr>
          <a:xfrm>
            <a:off x="10361520" y="6130440"/>
            <a:ext cx="1145880" cy="3700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entury Gothic"/>
              </a:defRPr>
            </a:lvl1pPr>
          </a:lstStyle>
          <a:p>
            <a:pPr indent="0" algn="r">
              <a:lnSpc>
                <a:spcPct val="100000"/>
              </a:lnSpc>
              <a:buNone/>
            </a:pPr>
            <a:r>
              <a:rPr b="0" lang="en-US" sz="900" spc="-1" strike="noStrike">
                <a:solidFill>
                  <a:srgbClr val="8b8b8b"/>
                </a:solidFill>
                <a:latin typeface="Century Gothic"/>
              </a:rPr>
              <a:t>&lt;date/time&gt;</a:t>
            </a:r>
            <a:endParaRPr b="0" lang="en-IN" sz="900" spc="-1" strike="noStrike">
              <a:solidFill>
                <a:srgbClr val="000000"/>
              </a:solidFill>
              <a:latin typeface="Times New Roman"/>
            </a:endParaRPr>
          </a:p>
        </p:txBody>
      </p:sp>
      <p:sp>
        <p:nvSpPr>
          <p:cNvPr id="29" name="PlaceHolder 3"/>
          <p:cNvSpPr>
            <a:spLocks noGrp="1"/>
          </p:cNvSpPr>
          <p:nvPr>
            <p:ph type="ftr" idx="2"/>
          </p:nvPr>
        </p:nvSpPr>
        <p:spPr>
          <a:xfrm>
            <a:off x="2589120" y="6135840"/>
            <a:ext cx="7619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Freeform 6"/>
          <p:cNvSpPr/>
          <p:nvPr/>
        </p:nvSpPr>
        <p:spPr>
          <a:xfrm>
            <a:off x="0" y="4323960"/>
            <a:ext cx="1744200" cy="778320"/>
          </a:xfrm>
          <a:custGeom>
            <a:avLst/>
            <a:gdLst>
              <a:gd name="textAreaLeft" fmla="*/ 0 w 1744200"/>
              <a:gd name="textAreaRight" fmla="*/ 1744560 w 1744200"/>
              <a:gd name="textAreaTop" fmla="*/ 0 h 778320"/>
              <a:gd name="textAreaBottom" fmla="*/ 778680 h 778320"/>
            </a:gdLst>
            <a:ahLst/>
            <a:rect l="textAreaLeft" t="textAreaTop" r="textAreaRight" b="textAreaBottom"/>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31" name="PlaceHolder 4"/>
          <p:cNvSpPr>
            <a:spLocks noGrp="1"/>
          </p:cNvSpPr>
          <p:nvPr>
            <p:ph type="sldNum" idx="3"/>
          </p:nvPr>
        </p:nvSpPr>
        <p:spPr>
          <a:xfrm>
            <a:off x="531720" y="4529520"/>
            <a:ext cx="779400" cy="364680"/>
          </a:xfrm>
          <a:prstGeom prst="rect">
            <a:avLst/>
          </a:prstGeom>
          <a:noFill/>
          <a:ln w="0">
            <a:noFill/>
          </a:ln>
        </p:spPr>
        <p:txBody>
          <a:bodyPr anchor="ctr">
            <a:noAutofit/>
          </a:bodyPr>
          <a:lstStyle>
            <a:lvl1pPr indent="0" algn="r">
              <a:lnSpc>
                <a:spcPct val="100000"/>
              </a:lnSpc>
              <a:buNone/>
              <a:defRPr b="0" lang="en-US" sz="2000" spc="-1" strike="noStrike">
                <a:solidFill>
                  <a:srgbClr val="feffff"/>
                </a:solidFill>
                <a:latin typeface="Century Gothic"/>
              </a:defRPr>
            </a:lvl1pPr>
          </a:lstStyle>
          <a:p>
            <a:pPr indent="0" algn="r">
              <a:lnSpc>
                <a:spcPct val="100000"/>
              </a:lnSpc>
              <a:buNone/>
            </a:pPr>
            <a:fld id="{17BD48F2-7A47-401F-A959-59AE210AA6F5}" type="slidenum">
              <a:rPr b="0" lang="en-US" sz="2000" spc="-1" strike="noStrike">
                <a:solidFill>
                  <a:srgbClr val="feffff"/>
                </a:solidFill>
                <a:latin typeface="Century Gothic"/>
              </a:rPr>
              <a:t>&lt;number&gt;</a:t>
            </a:fld>
            <a:endParaRPr b="0" lang="en-IN" sz="2000" spc="-1" strike="noStrike">
              <a:solidFill>
                <a:srgbClr val="000000"/>
              </a:solidFill>
              <a:latin typeface="Times New Roman"/>
            </a:endParaRPr>
          </a:p>
        </p:txBody>
      </p:sp>
      <p:sp>
        <p:nvSpPr>
          <p:cNvPr id="3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f0f0f0"/>
            </a:gs>
          </a:gsLst>
          <a:path path="circle">
            <a:fillToRect l="25000" t="25000" r="75000" b="75000"/>
          </a:path>
        </a:gradFill>
      </p:bgPr>
    </p:bg>
    <p:spTree>
      <p:nvGrpSpPr>
        <p:cNvPr id="1" name=""/>
        <p:cNvGrpSpPr/>
        <p:nvPr/>
      </p:nvGrpSpPr>
      <p:grpSpPr>
        <a:xfrm>
          <a:off x="0" y="0"/>
          <a:ext cx="0" cy="0"/>
          <a:chOff x="0" y="0"/>
          <a:chExt cx="0" cy="0"/>
        </a:xfrm>
      </p:grpSpPr>
      <p:grpSp>
        <p:nvGrpSpPr>
          <p:cNvPr id="69" name="Group 22"/>
          <p:cNvGrpSpPr/>
          <p:nvPr/>
        </p:nvGrpSpPr>
        <p:grpSpPr>
          <a:xfrm>
            <a:off x="0" y="228600"/>
            <a:ext cx="2851200" cy="6638400"/>
            <a:chOff x="0" y="228600"/>
            <a:chExt cx="2851200" cy="6638400"/>
          </a:xfrm>
        </p:grpSpPr>
        <p:sp>
          <p:nvSpPr>
            <p:cNvPr id="70"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1"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2"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3"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4"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5"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6"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7"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8"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79"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0"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1"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grpSp>
        <p:nvGrpSpPr>
          <p:cNvPr id="82" name="Group 9"/>
          <p:cNvGrpSpPr/>
          <p:nvPr/>
        </p:nvGrpSpPr>
        <p:grpSpPr>
          <a:xfrm>
            <a:off x="27360" y="-720"/>
            <a:ext cx="2356200" cy="6853680"/>
            <a:chOff x="27360" y="-720"/>
            <a:chExt cx="2356200" cy="6853680"/>
          </a:xfrm>
        </p:grpSpPr>
        <p:sp>
          <p:nvSpPr>
            <p:cNvPr id="83"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4"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5"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6"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7"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8"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89"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0"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1"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2"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3"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94"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95"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96" name="PlaceHolder 1"/>
          <p:cNvSpPr>
            <a:spLocks noGrp="1"/>
          </p:cNvSpPr>
          <p:nvPr>
            <p:ph type="title"/>
          </p:nvPr>
        </p:nvSpPr>
        <p:spPr>
          <a:xfrm>
            <a:off x="2593080" y="624240"/>
            <a:ext cx="8911440" cy="1280520"/>
          </a:xfrm>
          <a:prstGeom prst="rect">
            <a:avLst/>
          </a:prstGeom>
          <a:noFill/>
          <a:ln w="0">
            <a:noFill/>
          </a:ln>
        </p:spPr>
        <p:txBody>
          <a:bodyPr anchor="t">
            <a:noAutofit/>
          </a:bodyPr>
          <a:p>
            <a:pPr indent="0">
              <a:lnSpc>
                <a:spcPct val="100000"/>
              </a:lnSpc>
              <a:buNone/>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97" name="PlaceHolder 2"/>
          <p:cNvSpPr>
            <a:spLocks noGrp="1"/>
          </p:cNvSpPr>
          <p:nvPr>
            <p:ph type="body"/>
          </p:nvPr>
        </p:nvSpPr>
        <p:spPr>
          <a:xfrm>
            <a:off x="2589120" y="2133720"/>
            <a:ext cx="8915040" cy="3777120"/>
          </a:xfrm>
          <a:prstGeom prst="rect">
            <a:avLst/>
          </a:prstGeom>
          <a:noFill/>
          <a:ln w="0">
            <a:noFill/>
          </a:ln>
        </p:spPr>
        <p:txBody>
          <a:bodyPr anchor="t">
            <a:noAutofit/>
          </a:bodyPr>
          <a:p>
            <a:pPr marL="343080" indent="-343080">
              <a:lnSpc>
                <a:spcPct val="100000"/>
              </a:lnSpc>
              <a:spcBef>
                <a:spcPts val="1001"/>
              </a:spcBef>
              <a:buClr>
                <a:srgbClr val="dddddd"/>
              </a:buClr>
              <a:buFont typeface="Wingdings 3" charset="2"/>
              <a:buChar char=""/>
            </a:pPr>
            <a:r>
              <a:rPr b="0" lang="en-US" sz="1800" spc="-1" strike="noStrike">
                <a:solidFill>
                  <a:srgbClr val="404040"/>
                </a:solidFill>
                <a:latin typeface="Century Gothic"/>
              </a:rPr>
              <a:t>Click to edit Master text styles</a:t>
            </a:r>
            <a:endParaRPr b="0" lang="en-US" sz="1800" spc="-1" strike="noStrike">
              <a:solidFill>
                <a:srgbClr val="404040"/>
              </a:solidFill>
              <a:latin typeface="Century Gothic"/>
            </a:endParaRPr>
          </a:p>
          <a:p>
            <a:pPr lvl="1" marL="743040" indent="-285840">
              <a:lnSpc>
                <a:spcPct val="100000"/>
              </a:lnSpc>
              <a:spcBef>
                <a:spcPts val="1001"/>
              </a:spcBef>
              <a:buClr>
                <a:srgbClr val="dddddd"/>
              </a:buClr>
              <a:buFont typeface="Wingdings 3" charset="2"/>
              <a:buChar char=""/>
            </a:pPr>
            <a:r>
              <a:rPr b="0" lang="en-US" sz="1600" spc="-1" strike="noStrike">
                <a:solidFill>
                  <a:srgbClr val="404040"/>
                </a:solidFill>
                <a:latin typeface="Century Gothic"/>
              </a:rPr>
              <a:t>Second level</a:t>
            </a:r>
            <a:endParaRPr b="0" lang="en-US" sz="1600" spc="-1" strike="noStrike">
              <a:solidFill>
                <a:srgbClr val="404040"/>
              </a:solidFill>
              <a:latin typeface="Century Gothic"/>
            </a:endParaRPr>
          </a:p>
          <a:p>
            <a:pPr lvl="2" marL="1143000" indent="-228600">
              <a:lnSpc>
                <a:spcPct val="100000"/>
              </a:lnSpc>
              <a:spcBef>
                <a:spcPts val="1001"/>
              </a:spcBef>
              <a:buClr>
                <a:srgbClr val="dddddd"/>
              </a:buClr>
              <a:buFont typeface="Wingdings 3" charset="2"/>
              <a:buChar char=""/>
            </a:pPr>
            <a:r>
              <a:rPr b="0" lang="en-US" sz="1400" spc="-1" strike="noStrike">
                <a:solidFill>
                  <a:srgbClr val="404040"/>
                </a:solidFill>
                <a:latin typeface="Century Gothic"/>
              </a:rPr>
              <a:t>Third level</a:t>
            </a:r>
            <a:endParaRPr b="0" lang="en-US" sz="1400" spc="-1" strike="noStrike">
              <a:solidFill>
                <a:srgbClr val="404040"/>
              </a:solidFill>
              <a:latin typeface="Century Gothic"/>
            </a:endParaRPr>
          </a:p>
          <a:p>
            <a:pPr lvl="3" marL="1600200" indent="-228600">
              <a:lnSpc>
                <a:spcPct val="100000"/>
              </a:lnSpc>
              <a:spcBef>
                <a:spcPts val="1001"/>
              </a:spcBef>
              <a:buClr>
                <a:srgbClr val="dddddd"/>
              </a:buClr>
              <a:buFont typeface="Wingdings 3" charset="2"/>
              <a:buChar char=""/>
            </a:pPr>
            <a:r>
              <a:rPr b="0" lang="en-US" sz="1200" spc="-1" strike="noStrike">
                <a:solidFill>
                  <a:srgbClr val="404040"/>
                </a:solidFill>
                <a:latin typeface="Century Gothic"/>
              </a:rPr>
              <a:t>Fourth level</a:t>
            </a:r>
            <a:endParaRPr b="0" lang="en-US" sz="1200" spc="-1" strike="noStrike">
              <a:solidFill>
                <a:srgbClr val="404040"/>
              </a:solidFill>
              <a:latin typeface="Century Gothic"/>
            </a:endParaRPr>
          </a:p>
          <a:p>
            <a:pPr lvl="4" marL="2057400" indent="-228600">
              <a:lnSpc>
                <a:spcPct val="100000"/>
              </a:lnSpc>
              <a:spcBef>
                <a:spcPts val="1001"/>
              </a:spcBef>
              <a:buClr>
                <a:srgbClr val="dddddd"/>
              </a:buClr>
              <a:buFont typeface="Wingdings 3" charset="2"/>
              <a:buChar char=""/>
            </a:pPr>
            <a:r>
              <a:rPr b="0" lang="en-US" sz="1200" spc="-1" strike="noStrike">
                <a:solidFill>
                  <a:srgbClr val="404040"/>
                </a:solidFill>
                <a:latin typeface="Century Gothic"/>
              </a:rPr>
              <a:t>Fifth level</a:t>
            </a:r>
            <a:endParaRPr b="0" lang="en-US" sz="1200" spc="-1" strike="noStrike">
              <a:solidFill>
                <a:srgbClr val="404040"/>
              </a:solidFill>
              <a:latin typeface="Century Gothic"/>
            </a:endParaRPr>
          </a:p>
        </p:txBody>
      </p:sp>
      <p:sp>
        <p:nvSpPr>
          <p:cNvPr id="98" name="PlaceHolder 3"/>
          <p:cNvSpPr>
            <a:spLocks noGrp="1"/>
          </p:cNvSpPr>
          <p:nvPr>
            <p:ph type="dt" idx="4"/>
          </p:nvPr>
        </p:nvSpPr>
        <p:spPr>
          <a:xfrm>
            <a:off x="10361520" y="6130440"/>
            <a:ext cx="1145880" cy="3700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entury Gothic"/>
              </a:defRPr>
            </a:lvl1pPr>
          </a:lstStyle>
          <a:p>
            <a:pPr indent="0" algn="r">
              <a:lnSpc>
                <a:spcPct val="100000"/>
              </a:lnSpc>
              <a:buNone/>
            </a:pPr>
            <a:r>
              <a:rPr b="0" lang="en-US" sz="900" spc="-1" strike="noStrike">
                <a:solidFill>
                  <a:srgbClr val="8b8b8b"/>
                </a:solidFill>
                <a:latin typeface="Century Gothic"/>
              </a:rPr>
              <a:t>&lt;date/time&gt;</a:t>
            </a:r>
            <a:endParaRPr b="0" lang="en-IN" sz="900" spc="-1" strike="noStrike">
              <a:solidFill>
                <a:srgbClr val="000000"/>
              </a:solidFill>
              <a:latin typeface="Times New Roman"/>
            </a:endParaRPr>
          </a:p>
        </p:txBody>
      </p:sp>
      <p:sp>
        <p:nvSpPr>
          <p:cNvPr id="99" name="PlaceHolder 4"/>
          <p:cNvSpPr>
            <a:spLocks noGrp="1"/>
          </p:cNvSpPr>
          <p:nvPr>
            <p:ph type="ftr" idx="5"/>
          </p:nvPr>
        </p:nvSpPr>
        <p:spPr>
          <a:xfrm>
            <a:off x="2589120" y="6135840"/>
            <a:ext cx="7619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0" name="Freeform 11"/>
          <p:cNvSpPr/>
          <p:nvPr/>
        </p:nvSpPr>
        <p:spPr>
          <a:xfrm flipV="1">
            <a:off x="-3960" y="713880"/>
            <a:ext cx="1588320" cy="506880"/>
          </a:xfrm>
          <a:custGeom>
            <a:avLst/>
            <a:gdLst>
              <a:gd name="textAreaLeft" fmla="*/ 0 w 1588320"/>
              <a:gd name="textAreaRight" fmla="*/ 1588680 w 1588320"/>
              <a:gd name="textAreaTop" fmla="*/ 360 h 506880"/>
              <a:gd name="textAreaBottom" fmla="*/ 507600 h 50688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01" name="PlaceHolder 5"/>
          <p:cNvSpPr>
            <a:spLocks noGrp="1"/>
          </p:cNvSpPr>
          <p:nvPr>
            <p:ph type="sldNum" idx="6"/>
          </p:nvPr>
        </p:nvSpPr>
        <p:spPr>
          <a:xfrm>
            <a:off x="531720" y="787680"/>
            <a:ext cx="779400" cy="364680"/>
          </a:xfrm>
          <a:prstGeom prst="rect">
            <a:avLst/>
          </a:prstGeom>
          <a:noFill/>
          <a:ln w="0">
            <a:noFill/>
          </a:ln>
        </p:spPr>
        <p:txBody>
          <a:bodyPr anchor="ctr">
            <a:noAutofit/>
          </a:bodyPr>
          <a:lstStyle>
            <a:lvl1pPr indent="0" algn="r">
              <a:lnSpc>
                <a:spcPct val="100000"/>
              </a:lnSpc>
              <a:buNone/>
              <a:defRPr b="0" lang="en-US" sz="2000" spc="-1" strike="noStrike">
                <a:solidFill>
                  <a:srgbClr val="feffff"/>
                </a:solidFill>
                <a:latin typeface="Century Gothic"/>
              </a:defRPr>
            </a:lvl1pPr>
          </a:lstStyle>
          <a:p>
            <a:pPr indent="0" algn="r">
              <a:lnSpc>
                <a:spcPct val="100000"/>
              </a:lnSpc>
              <a:buNone/>
            </a:pPr>
            <a:fld id="{D8F3D3E4-1CF5-4E9E-945D-02531C4EC505}" type="slidenum">
              <a:rPr b="0" lang="en-US" sz="2000" spc="-1" strike="noStrike">
                <a:solidFill>
                  <a:srgbClr val="feffff"/>
                </a:solidFill>
                <a:latin typeface="Century Gothic"/>
              </a:rPr>
              <a:t>&lt;number&gt;</a:t>
            </a:fld>
            <a:endParaRPr b="0" lang="en-IN"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f0f0f0"/>
            </a:gs>
          </a:gsLst>
          <a:path path="circle">
            <a:fillToRect l="25000" t="25000" r="75000" b="75000"/>
          </a:path>
        </a:gradFill>
      </p:bgPr>
    </p:bg>
    <p:spTree>
      <p:nvGrpSpPr>
        <p:cNvPr id="1" name=""/>
        <p:cNvGrpSpPr/>
        <p:nvPr/>
      </p:nvGrpSpPr>
      <p:grpSpPr>
        <a:xfrm>
          <a:off x="0" y="0"/>
          <a:ext cx="0" cy="0"/>
          <a:chOff x="0" y="0"/>
          <a:chExt cx="0" cy="0"/>
        </a:xfrm>
      </p:grpSpPr>
      <p:grpSp>
        <p:nvGrpSpPr>
          <p:cNvPr id="138" name="Group 22"/>
          <p:cNvGrpSpPr/>
          <p:nvPr/>
        </p:nvGrpSpPr>
        <p:grpSpPr>
          <a:xfrm>
            <a:off x="0" y="228600"/>
            <a:ext cx="2851200" cy="6638400"/>
            <a:chOff x="0" y="228600"/>
            <a:chExt cx="2851200" cy="6638400"/>
          </a:xfrm>
        </p:grpSpPr>
        <p:sp>
          <p:nvSpPr>
            <p:cNvPr id="139"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0"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1"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2"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3"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4"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5"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6"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7"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8"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49"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0"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grpSp>
        <p:nvGrpSpPr>
          <p:cNvPr id="151" name="Group 9"/>
          <p:cNvGrpSpPr/>
          <p:nvPr/>
        </p:nvGrpSpPr>
        <p:grpSpPr>
          <a:xfrm>
            <a:off x="27360" y="-720"/>
            <a:ext cx="2356200" cy="6853680"/>
            <a:chOff x="27360" y="-720"/>
            <a:chExt cx="2356200" cy="6853680"/>
          </a:xfrm>
        </p:grpSpPr>
        <p:sp>
          <p:nvSpPr>
            <p:cNvPr id="152"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3"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4"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5"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6"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7"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8"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59"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0"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1"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2"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163"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164"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165" name="PlaceHolder 1"/>
          <p:cNvSpPr>
            <a:spLocks noGrp="1"/>
          </p:cNvSpPr>
          <p:nvPr>
            <p:ph type="dt" idx="7"/>
          </p:nvPr>
        </p:nvSpPr>
        <p:spPr>
          <a:xfrm>
            <a:off x="10361520" y="6130440"/>
            <a:ext cx="1145880" cy="3700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entury Gothic"/>
              </a:defRPr>
            </a:lvl1pPr>
          </a:lstStyle>
          <a:p>
            <a:pPr indent="0" algn="r">
              <a:lnSpc>
                <a:spcPct val="100000"/>
              </a:lnSpc>
              <a:buNone/>
            </a:pPr>
            <a:r>
              <a:rPr b="0" lang="en-US" sz="900" spc="-1" strike="noStrike">
                <a:solidFill>
                  <a:srgbClr val="8b8b8b"/>
                </a:solidFill>
                <a:latin typeface="Century Gothic"/>
              </a:rPr>
              <a:t>&lt;date/time&gt;</a:t>
            </a:r>
            <a:endParaRPr b="0" lang="en-IN" sz="900" spc="-1" strike="noStrike">
              <a:solidFill>
                <a:srgbClr val="000000"/>
              </a:solidFill>
              <a:latin typeface="Times New Roman"/>
            </a:endParaRPr>
          </a:p>
        </p:txBody>
      </p:sp>
      <p:sp>
        <p:nvSpPr>
          <p:cNvPr id="166" name="PlaceHolder 2"/>
          <p:cNvSpPr>
            <a:spLocks noGrp="1"/>
          </p:cNvSpPr>
          <p:nvPr>
            <p:ph type="ftr" idx="8"/>
          </p:nvPr>
        </p:nvSpPr>
        <p:spPr>
          <a:xfrm>
            <a:off x="2589120" y="6135840"/>
            <a:ext cx="7619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7" name="Freeform 11"/>
          <p:cNvSpPr/>
          <p:nvPr/>
        </p:nvSpPr>
        <p:spPr>
          <a:xfrm flipV="1">
            <a:off x="-3960" y="713880"/>
            <a:ext cx="1588320" cy="506880"/>
          </a:xfrm>
          <a:custGeom>
            <a:avLst/>
            <a:gdLst>
              <a:gd name="textAreaLeft" fmla="*/ 0 w 1588320"/>
              <a:gd name="textAreaRight" fmla="*/ 1588680 w 1588320"/>
              <a:gd name="textAreaTop" fmla="*/ 360 h 506880"/>
              <a:gd name="textAreaBottom" fmla="*/ 507600 h 50688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168" name="PlaceHolder 3"/>
          <p:cNvSpPr>
            <a:spLocks noGrp="1"/>
          </p:cNvSpPr>
          <p:nvPr>
            <p:ph type="sldNum" idx="9"/>
          </p:nvPr>
        </p:nvSpPr>
        <p:spPr>
          <a:xfrm>
            <a:off x="531720" y="787680"/>
            <a:ext cx="779400" cy="364680"/>
          </a:xfrm>
          <a:prstGeom prst="rect">
            <a:avLst/>
          </a:prstGeom>
          <a:noFill/>
          <a:ln w="0">
            <a:noFill/>
          </a:ln>
        </p:spPr>
        <p:txBody>
          <a:bodyPr anchor="ctr">
            <a:noAutofit/>
          </a:bodyPr>
          <a:lstStyle>
            <a:lvl1pPr indent="0" algn="r">
              <a:lnSpc>
                <a:spcPct val="100000"/>
              </a:lnSpc>
              <a:buNone/>
              <a:defRPr b="0" lang="en-US" sz="2000" spc="-1" strike="noStrike">
                <a:solidFill>
                  <a:srgbClr val="feffff"/>
                </a:solidFill>
                <a:latin typeface="Century Gothic"/>
              </a:defRPr>
            </a:lvl1pPr>
          </a:lstStyle>
          <a:p>
            <a:pPr indent="0" algn="r">
              <a:lnSpc>
                <a:spcPct val="100000"/>
              </a:lnSpc>
              <a:buNone/>
            </a:pPr>
            <a:fld id="{BFBDB4F5-72F2-4B49-A4DD-499CE0FEE0DC}" type="slidenum">
              <a:rPr b="0" lang="en-US" sz="2000" spc="-1" strike="noStrike">
                <a:solidFill>
                  <a:srgbClr val="feffff"/>
                </a:solidFill>
                <a:latin typeface="Century Gothic"/>
              </a:rPr>
              <a:t>&lt;number&gt;</a:t>
            </a:fld>
            <a:endParaRPr b="0" lang="en-IN" sz="2000" spc="-1" strike="noStrike">
              <a:solidFill>
                <a:srgbClr val="000000"/>
              </a:solidFill>
              <a:latin typeface="Times New Roman"/>
            </a:endParaRPr>
          </a:p>
        </p:txBody>
      </p:sp>
      <p:sp>
        <p:nvSpPr>
          <p:cNvPr id="16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Century Gothic"/>
              </a:rPr>
              <a:t>Click to edit the title text format</a:t>
            </a:r>
            <a:endParaRPr b="0" lang="en-US" sz="1800" spc="-1" strike="noStrike">
              <a:solidFill>
                <a:srgbClr val="000000"/>
              </a:solidFill>
              <a:latin typeface="Century Gothic"/>
            </a:endParaRPr>
          </a:p>
        </p:txBody>
      </p:sp>
      <p:sp>
        <p:nvSpPr>
          <p:cNvPr id="17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f0f0f0"/>
            </a:gs>
          </a:gsLst>
          <a:path path="circle">
            <a:fillToRect l="25000" t="25000" r="75000" b="75000"/>
          </a:path>
        </a:gradFill>
      </p:bgPr>
    </p:bg>
    <p:spTree>
      <p:nvGrpSpPr>
        <p:cNvPr id="1" name=""/>
        <p:cNvGrpSpPr/>
        <p:nvPr/>
      </p:nvGrpSpPr>
      <p:grpSpPr>
        <a:xfrm>
          <a:off x="0" y="0"/>
          <a:ext cx="0" cy="0"/>
          <a:chOff x="0" y="0"/>
          <a:chExt cx="0" cy="0"/>
        </a:xfrm>
      </p:grpSpPr>
      <p:grpSp>
        <p:nvGrpSpPr>
          <p:cNvPr id="207" name="Group 22"/>
          <p:cNvGrpSpPr/>
          <p:nvPr/>
        </p:nvGrpSpPr>
        <p:grpSpPr>
          <a:xfrm>
            <a:off x="0" y="228600"/>
            <a:ext cx="2851200" cy="6638400"/>
            <a:chOff x="0" y="228600"/>
            <a:chExt cx="2851200" cy="6638400"/>
          </a:xfrm>
        </p:grpSpPr>
        <p:sp>
          <p:nvSpPr>
            <p:cNvPr id="208"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09"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0"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1"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2"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3"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4"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5"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6"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7"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8"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19"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grpSp>
        <p:nvGrpSpPr>
          <p:cNvPr id="220" name="Group 9"/>
          <p:cNvGrpSpPr/>
          <p:nvPr/>
        </p:nvGrpSpPr>
        <p:grpSpPr>
          <a:xfrm>
            <a:off x="27360" y="-720"/>
            <a:ext cx="2356200" cy="6853680"/>
            <a:chOff x="27360" y="-720"/>
            <a:chExt cx="2356200" cy="6853680"/>
          </a:xfrm>
        </p:grpSpPr>
        <p:sp>
          <p:nvSpPr>
            <p:cNvPr id="221" name="Freeform 27"/>
            <p:cNvSpPr/>
            <p:nvPr/>
          </p:nvSpPr>
          <p:spPr>
            <a:xfrm>
              <a:off x="27360" y="-720"/>
              <a:ext cx="493920" cy="4400640"/>
            </a:xfrm>
            <a:custGeom>
              <a:avLst/>
              <a:gdLst>
                <a:gd name="textAreaLeft" fmla="*/ 0 w 493920"/>
                <a:gd name="textAreaRight" fmla="*/ 494280 w 493920"/>
                <a:gd name="textAreaTop" fmla="*/ 0 h 4400640"/>
                <a:gd name="textAreaBottom" fmla="*/ 4401000 h 4400640"/>
              </a:gdLst>
              <a:ah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2"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3"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4"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5"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6"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7"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8"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29"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0"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1"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sp>
          <p:nvSpPr>
            <p:cNvPr id="232"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IN" sz="1800" spc="-1" strike="noStrike">
                <a:solidFill>
                  <a:srgbClr val="ffffff"/>
                </a:solidFill>
                <a:latin typeface="Arial"/>
              </a:endParaRPr>
            </a:p>
          </p:txBody>
        </p:sp>
      </p:grpSp>
      <p:sp>
        <p:nvSpPr>
          <p:cNvPr id="233" name="Rectangle 6"/>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ffffff"/>
              </a:solidFill>
              <a:latin typeface="Arial"/>
            </a:endParaRPr>
          </a:p>
        </p:txBody>
      </p:sp>
      <p:sp>
        <p:nvSpPr>
          <p:cNvPr id="234" name="PlaceHolder 1"/>
          <p:cNvSpPr>
            <a:spLocks noGrp="1"/>
          </p:cNvSpPr>
          <p:nvPr>
            <p:ph type="title"/>
          </p:nvPr>
        </p:nvSpPr>
        <p:spPr>
          <a:xfrm>
            <a:off x="2593080" y="624240"/>
            <a:ext cx="8911440" cy="1280520"/>
          </a:xfrm>
          <a:prstGeom prst="rect">
            <a:avLst/>
          </a:prstGeom>
          <a:noFill/>
          <a:ln w="0">
            <a:noFill/>
          </a:ln>
        </p:spPr>
        <p:txBody>
          <a:bodyPr anchor="t">
            <a:noAutofit/>
          </a:bodyPr>
          <a:p>
            <a:pPr indent="0">
              <a:lnSpc>
                <a:spcPct val="100000"/>
              </a:lnSpc>
              <a:buNone/>
            </a:pPr>
            <a:r>
              <a:rPr b="0" lang="en-US" sz="3600" spc="-1" strike="noStrike">
                <a:solidFill>
                  <a:srgbClr val="262626"/>
                </a:solidFill>
                <a:latin typeface="Century Gothic"/>
              </a:rPr>
              <a:t>Click to edit Master title style</a:t>
            </a:r>
            <a:endParaRPr b="0" lang="en-US" sz="3600" spc="-1" strike="noStrike">
              <a:solidFill>
                <a:srgbClr val="000000"/>
              </a:solidFill>
              <a:latin typeface="Century Gothic"/>
            </a:endParaRPr>
          </a:p>
        </p:txBody>
      </p:sp>
      <p:sp>
        <p:nvSpPr>
          <p:cNvPr id="235" name="PlaceHolder 2"/>
          <p:cNvSpPr>
            <a:spLocks noGrp="1"/>
          </p:cNvSpPr>
          <p:nvPr>
            <p:ph type="dt" idx="10"/>
          </p:nvPr>
        </p:nvSpPr>
        <p:spPr>
          <a:xfrm>
            <a:off x="10361520" y="6130440"/>
            <a:ext cx="1145880" cy="370080"/>
          </a:xfrm>
          <a:prstGeom prst="rect">
            <a:avLst/>
          </a:prstGeom>
          <a:noFill/>
          <a:ln w="0">
            <a:noFill/>
          </a:ln>
        </p:spPr>
        <p:txBody>
          <a:bodyPr anchor="ctr">
            <a:noAutofit/>
          </a:bodyPr>
          <a:lstStyle>
            <a:lvl1pPr indent="0" algn="r">
              <a:lnSpc>
                <a:spcPct val="100000"/>
              </a:lnSpc>
              <a:buNone/>
              <a:defRPr b="0" lang="en-US" sz="900" spc="-1" strike="noStrike">
                <a:solidFill>
                  <a:srgbClr val="8b8b8b"/>
                </a:solidFill>
                <a:latin typeface="Century Gothic"/>
              </a:defRPr>
            </a:lvl1pPr>
          </a:lstStyle>
          <a:p>
            <a:pPr indent="0" algn="r">
              <a:lnSpc>
                <a:spcPct val="100000"/>
              </a:lnSpc>
              <a:buNone/>
            </a:pPr>
            <a:r>
              <a:rPr b="0" lang="en-US" sz="900" spc="-1" strike="noStrike">
                <a:solidFill>
                  <a:srgbClr val="8b8b8b"/>
                </a:solidFill>
                <a:latin typeface="Century Gothic"/>
              </a:rPr>
              <a:t>&lt;date/time&gt;</a:t>
            </a:r>
            <a:endParaRPr b="0" lang="en-IN" sz="900" spc="-1" strike="noStrike">
              <a:solidFill>
                <a:srgbClr val="000000"/>
              </a:solidFill>
              <a:latin typeface="Times New Roman"/>
            </a:endParaRPr>
          </a:p>
        </p:txBody>
      </p:sp>
      <p:sp>
        <p:nvSpPr>
          <p:cNvPr id="236" name="PlaceHolder 3"/>
          <p:cNvSpPr>
            <a:spLocks noGrp="1"/>
          </p:cNvSpPr>
          <p:nvPr>
            <p:ph type="ftr" idx="11"/>
          </p:nvPr>
        </p:nvSpPr>
        <p:spPr>
          <a:xfrm>
            <a:off x="2589120" y="6135840"/>
            <a:ext cx="761976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37" name="Freeform 11"/>
          <p:cNvSpPr/>
          <p:nvPr/>
        </p:nvSpPr>
        <p:spPr>
          <a:xfrm flipV="1">
            <a:off x="-3960" y="713880"/>
            <a:ext cx="1588320" cy="506880"/>
          </a:xfrm>
          <a:custGeom>
            <a:avLst/>
            <a:gdLst>
              <a:gd name="textAreaLeft" fmla="*/ 0 w 1588320"/>
              <a:gd name="textAreaRight" fmla="*/ 1588680 w 1588320"/>
              <a:gd name="textAreaTop" fmla="*/ 360 h 506880"/>
              <a:gd name="textAreaBottom" fmla="*/ 507600 h 506880"/>
            </a:gdLst>
            <a:ahLst/>
            <a:rect l="textAreaLeft" t="textAreaTop" r="textAreaRight" b="textAreaBottom"/>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w="0">
            <a:noFill/>
          </a:ln>
        </p:spPr>
        <p:style>
          <a:lnRef idx="0"/>
          <a:fillRef idx="0"/>
          <a:effectRef idx="0"/>
          <a:fontRef idx="minor"/>
        </p:style>
        <p:txBody>
          <a:bodyPr lIns="90000" rIns="90000" tIns="45000" bIns="45000" anchor="t">
            <a:noAutofit/>
          </a:bodyPr>
          <a:p>
            <a:endParaRPr b="0" lang="en-IN" sz="1800" spc="-1" strike="noStrike">
              <a:solidFill>
                <a:srgbClr val="000000"/>
              </a:solidFill>
              <a:latin typeface="Arial"/>
            </a:endParaRPr>
          </a:p>
        </p:txBody>
      </p:sp>
      <p:sp>
        <p:nvSpPr>
          <p:cNvPr id="238" name="PlaceHolder 4"/>
          <p:cNvSpPr>
            <a:spLocks noGrp="1"/>
          </p:cNvSpPr>
          <p:nvPr>
            <p:ph type="sldNum" idx="12"/>
          </p:nvPr>
        </p:nvSpPr>
        <p:spPr>
          <a:xfrm>
            <a:off x="531720" y="787680"/>
            <a:ext cx="779400" cy="364680"/>
          </a:xfrm>
          <a:prstGeom prst="rect">
            <a:avLst/>
          </a:prstGeom>
          <a:noFill/>
          <a:ln w="0">
            <a:noFill/>
          </a:ln>
        </p:spPr>
        <p:txBody>
          <a:bodyPr anchor="ctr">
            <a:noAutofit/>
          </a:bodyPr>
          <a:lstStyle>
            <a:lvl1pPr indent="0" algn="r">
              <a:lnSpc>
                <a:spcPct val="100000"/>
              </a:lnSpc>
              <a:buNone/>
              <a:defRPr b="0" lang="en-US" sz="2000" spc="-1" strike="noStrike">
                <a:solidFill>
                  <a:srgbClr val="feffff"/>
                </a:solidFill>
                <a:latin typeface="Century Gothic"/>
              </a:defRPr>
            </a:lvl1pPr>
          </a:lstStyle>
          <a:p>
            <a:pPr indent="0" algn="r">
              <a:lnSpc>
                <a:spcPct val="100000"/>
              </a:lnSpc>
              <a:buNone/>
            </a:pPr>
            <a:fld id="{284F4A3B-D075-4F66-A172-16D6B1E4DDF2}" type="slidenum">
              <a:rPr b="0" lang="en-US" sz="2000" spc="-1" strike="noStrike">
                <a:solidFill>
                  <a:srgbClr val="feffff"/>
                </a:solidFill>
                <a:latin typeface="Century Gothic"/>
              </a:rPr>
              <a:t>&lt;number&gt;</a:t>
            </a:fld>
            <a:endParaRPr b="0" lang="en-IN" sz="2000" spc="-1" strike="noStrike">
              <a:solidFill>
                <a:srgbClr val="000000"/>
              </a:solidFill>
              <a:latin typeface="Times New Roman"/>
            </a:endParaRPr>
          </a:p>
        </p:txBody>
      </p:sp>
      <p:sp>
        <p:nvSpPr>
          <p:cNvPr id="23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404040"/>
                </a:solidFill>
                <a:latin typeface="Century Gothic"/>
              </a:rPr>
              <a:t>Click to edit the outline text format</a:t>
            </a:r>
            <a:endParaRPr b="0" lang="en-US" sz="1800" spc="-1" strike="noStrike">
              <a:solidFill>
                <a:srgbClr val="404040"/>
              </a:solidFill>
              <a:latin typeface="Century Gothic"/>
            </a:endParaRPr>
          </a:p>
          <a:p>
            <a:pPr lvl="1" marL="864000" indent="-324000">
              <a:spcBef>
                <a:spcPts val="1134"/>
              </a:spcBef>
              <a:buClr>
                <a:srgbClr val="000000"/>
              </a:buClr>
              <a:buSzPct val="75000"/>
              <a:buFont typeface="Symbol" charset="2"/>
              <a:buChar char=""/>
            </a:pPr>
            <a:r>
              <a:rPr b="0" lang="en-US" sz="1400" spc="-1" strike="noStrike">
                <a:solidFill>
                  <a:srgbClr val="404040"/>
                </a:solidFill>
                <a:latin typeface="Century Gothic"/>
              </a:rPr>
              <a:t>Second Outline Level</a:t>
            </a:r>
            <a:endParaRPr b="0" lang="en-US" sz="1400" spc="-1" strike="noStrike">
              <a:solidFill>
                <a:srgbClr val="404040"/>
              </a:solidFill>
              <a:latin typeface="Century Gothic"/>
            </a:endParaRPr>
          </a:p>
          <a:p>
            <a:pPr lvl="2" marL="1296000" indent="-288000">
              <a:spcBef>
                <a:spcPts val="850"/>
              </a:spcBef>
              <a:buClr>
                <a:srgbClr val="000000"/>
              </a:buClr>
              <a:buSzPct val="45000"/>
              <a:buFont typeface="Wingdings" charset="2"/>
              <a:buChar char=""/>
            </a:pPr>
            <a:r>
              <a:rPr b="0" lang="en-US" sz="1200" spc="-1" strike="noStrike">
                <a:solidFill>
                  <a:srgbClr val="404040"/>
                </a:solidFill>
                <a:latin typeface="Century Gothic"/>
              </a:rPr>
              <a:t>Third Outline Level</a:t>
            </a:r>
            <a:endParaRPr b="0" lang="en-US" sz="1200" spc="-1" strike="noStrike">
              <a:solidFill>
                <a:srgbClr val="404040"/>
              </a:solidFill>
              <a:latin typeface="Century Gothic"/>
            </a:endParaRPr>
          </a:p>
          <a:p>
            <a:pPr lvl="3" marL="1728000" indent="-216000">
              <a:spcBef>
                <a:spcPts val="567"/>
              </a:spcBef>
              <a:buClr>
                <a:srgbClr val="000000"/>
              </a:buClr>
              <a:buSzPct val="75000"/>
              <a:buFont typeface="Symbol" charset="2"/>
              <a:buChar char=""/>
            </a:pPr>
            <a:r>
              <a:rPr b="0" lang="en-US" sz="1200" spc="-1" strike="noStrike">
                <a:solidFill>
                  <a:srgbClr val="404040"/>
                </a:solidFill>
                <a:latin typeface="Century Gothic"/>
              </a:rPr>
              <a:t>Fourth Outline Level</a:t>
            </a:r>
            <a:endParaRPr b="0" lang="en-US" sz="1200" spc="-1" strike="noStrike">
              <a:solidFill>
                <a:srgbClr val="404040"/>
              </a:solidFill>
              <a:latin typeface="Century Gothic"/>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3.xml.rels><?xml version="1.0" encoding="UTF-8"?>
<Relationships xmlns="http://schemas.openxmlformats.org/package/2006/relationships"><Relationship Id="rId1" Type="http://schemas.openxmlformats.org/officeDocument/2006/relationships/hyperlink" Target="https://archive.ics.uci.edu/dataset/544/estimation+of+obesity+levels+based+on+eating+habits+and+physical+condition" TargetMode="External"/><Relationship Id="rId2" Type="http://schemas.openxmlformats.org/officeDocument/2006/relationships/slideLayout" Target="../slideLayouts/slideLayout4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41.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1.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4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41.xml"/>
</Relationships>
</file>

<file path=ppt/slides/_rels/slide2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41.xml"/>
</Relationships>
</file>

<file path=ppt/slides/_rels/slide26.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4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microsoft.com/office/2007/relationships/hdphoto" Target="../media/hdphoto1.wdp"/><Relationship Id="rId3" Type="http://schemas.openxmlformats.org/officeDocument/2006/relationships/slideLayout" Target="../slideLayouts/slideLayout25.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2" name="Picture 3" descr=""/>
          <p:cNvPicPr/>
          <p:nvPr/>
        </p:nvPicPr>
        <p:blipFill>
          <a:blip r:embed="rId1"/>
          <a:stretch/>
        </p:blipFill>
        <p:spPr>
          <a:xfrm>
            <a:off x="673560" y="150480"/>
            <a:ext cx="1770480" cy="1775880"/>
          </a:xfrm>
          <a:prstGeom prst="rect">
            <a:avLst/>
          </a:prstGeom>
          <a:ln w="0">
            <a:noFill/>
          </a:ln>
        </p:spPr>
      </p:pic>
      <p:sp>
        <p:nvSpPr>
          <p:cNvPr id="283" name="Title 1"/>
          <p:cNvSpPr/>
          <p:nvPr/>
        </p:nvSpPr>
        <p:spPr>
          <a:xfrm>
            <a:off x="2765880" y="178560"/>
            <a:ext cx="8248680" cy="1515240"/>
          </a:xfrm>
          <a:prstGeom prst="rect">
            <a:avLst/>
          </a:prstGeom>
          <a:noFill/>
          <a:ln w="0">
            <a:noFill/>
          </a:ln>
        </p:spPr>
        <p:style>
          <a:lnRef idx="0"/>
          <a:fillRef idx="0"/>
          <a:effectRef idx="0"/>
          <a:fontRef idx="minor"/>
        </p:style>
        <p:txBody>
          <a:bodyPr anchor="b">
            <a:normAutofit fontScale="90000"/>
          </a:bodyPr>
          <a:p>
            <a:pPr algn="ctr">
              <a:lnSpc>
                <a:spcPct val="100000"/>
              </a:lnSpc>
            </a:pPr>
            <a:r>
              <a:rPr b="0" lang="en-US" sz="2400" spc="-1" strike="noStrike">
                <a:solidFill>
                  <a:srgbClr val="000000"/>
                </a:solidFill>
                <a:latin typeface="Corbel"/>
              </a:rPr>
              <a:t>DEPARTMENT OF COMPUTER SCIENCE AND ENGINEERING</a:t>
            </a:r>
            <a:br>
              <a:rPr sz="2800"/>
            </a:br>
            <a:r>
              <a:rPr b="1" lang="en-US" sz="3200" spc="-1" strike="noStrike">
                <a:solidFill>
                  <a:srgbClr val="000000"/>
                </a:solidFill>
                <a:latin typeface="Corbel"/>
              </a:rPr>
              <a:t>BIRLA INSTITUTE OF TECHNOLOGY, MESRA</a:t>
            </a:r>
            <a:br>
              <a:rPr sz="3200"/>
            </a:br>
            <a:endParaRPr b="0" lang="en-IN" sz="3200" spc="-1" strike="noStrike">
              <a:solidFill>
                <a:srgbClr val="000000"/>
              </a:solidFill>
              <a:latin typeface="Arial"/>
            </a:endParaRPr>
          </a:p>
        </p:txBody>
      </p:sp>
      <p:sp>
        <p:nvSpPr>
          <p:cNvPr id="284" name="PlaceHolder 1"/>
          <p:cNvSpPr>
            <a:spLocks noGrp="1"/>
          </p:cNvSpPr>
          <p:nvPr>
            <p:ph type="subTitle"/>
          </p:nvPr>
        </p:nvSpPr>
        <p:spPr>
          <a:xfrm>
            <a:off x="2444400" y="1926720"/>
            <a:ext cx="8570160" cy="5102280"/>
          </a:xfrm>
          <a:prstGeom prst="rect">
            <a:avLst/>
          </a:prstGeom>
          <a:noFill/>
          <a:ln w="0">
            <a:noFill/>
          </a:ln>
        </p:spPr>
        <p:txBody>
          <a:bodyPr anchor="t">
            <a:normAutofit/>
          </a:bodyPr>
          <a:p>
            <a:pPr>
              <a:lnSpc>
                <a:spcPct val="100000"/>
              </a:lnSpc>
              <a:spcBef>
                <a:spcPts val="1001"/>
              </a:spcBef>
              <a:tabLst>
                <a:tab algn="l" pos="0"/>
              </a:tabLst>
            </a:pPr>
            <a:endParaRPr b="0" lang="en-IN" sz="2800" spc="-1" strike="noStrike">
              <a:solidFill>
                <a:srgbClr val="000000"/>
              </a:solidFill>
              <a:latin typeface="Arial"/>
            </a:endParaRPr>
          </a:p>
          <a:p>
            <a:pPr algn="ctr">
              <a:lnSpc>
                <a:spcPct val="100000"/>
              </a:lnSpc>
              <a:spcBef>
                <a:spcPts val="1001"/>
              </a:spcBef>
              <a:tabLst>
                <a:tab algn="l" pos="0"/>
              </a:tabLst>
            </a:pPr>
            <a:r>
              <a:rPr b="1" lang="en-IN" sz="2800" spc="-1" strike="noStrike">
                <a:solidFill>
                  <a:srgbClr val="0d0d0d"/>
                </a:solidFill>
                <a:latin typeface="Georgia"/>
                <a:ea typeface="Times New Roman"/>
              </a:rPr>
              <a:t>Comprehensive Prediction of Obesity, Alcoholism, and Smoking using Machine Learning Techniques</a:t>
            </a:r>
            <a:br>
              <a:rPr sz="2800"/>
            </a:br>
            <a:endParaRPr b="0" lang="en-IN" sz="2800" spc="-1" strike="noStrike">
              <a:solidFill>
                <a:srgbClr val="000000"/>
              </a:solidFill>
              <a:latin typeface="Arial"/>
            </a:endParaRPr>
          </a:p>
          <a:p>
            <a:pPr algn="ctr">
              <a:lnSpc>
                <a:spcPct val="100000"/>
              </a:lnSpc>
              <a:spcBef>
                <a:spcPts val="1001"/>
              </a:spcBef>
              <a:tabLst>
                <a:tab algn="l" pos="0"/>
              </a:tabLst>
            </a:pPr>
            <a:endParaRPr b="0" lang="en-IN" sz="2400" spc="-1" strike="noStrike">
              <a:solidFill>
                <a:srgbClr val="000000"/>
              </a:solidFill>
              <a:latin typeface="Arial"/>
            </a:endParaRPr>
          </a:p>
          <a:p>
            <a:pPr algn="ctr">
              <a:lnSpc>
                <a:spcPct val="100000"/>
              </a:lnSpc>
              <a:spcBef>
                <a:spcPts val="1001"/>
              </a:spcBef>
              <a:tabLst>
                <a:tab algn="l" pos="0"/>
              </a:tabLst>
            </a:pPr>
            <a:endParaRPr b="0" lang="en-IN" sz="2400" spc="-1" strike="noStrike">
              <a:solidFill>
                <a:srgbClr val="000000"/>
              </a:solidFill>
              <a:latin typeface="Arial"/>
            </a:endParaRPr>
          </a:p>
          <a:p>
            <a:pPr algn="ctr">
              <a:lnSpc>
                <a:spcPct val="100000"/>
              </a:lnSpc>
              <a:spcBef>
                <a:spcPts val="1001"/>
              </a:spcBef>
              <a:tabLst>
                <a:tab algn="l" pos="0"/>
              </a:tabLst>
            </a:pP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r>
              <a:rPr b="0" lang="en-US" sz="1800" spc="-1" strike="noStrike">
                <a:solidFill>
                  <a:srgbClr val="000000"/>
                </a:solidFill>
                <a:latin typeface="Georgia"/>
                <a:ea typeface="Georgia"/>
              </a:rPr>
              <a:t>	</a:t>
            </a:r>
            <a:endParaRPr b="0" lang="en-IN" sz="1800" spc="-1" strike="noStrike">
              <a:solidFill>
                <a:srgbClr val="000000"/>
              </a:solidFill>
              <a:latin typeface="Arial"/>
            </a:endParaRPr>
          </a:p>
        </p:txBody>
      </p:sp>
    </p:spTree>
  </p:cSld>
  <p:transition spd="slow">
    <p:wipe dir="l"/>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TextBox 2"/>
          <p:cNvSpPr/>
          <p:nvPr/>
        </p:nvSpPr>
        <p:spPr>
          <a:xfrm>
            <a:off x="1542960" y="771480"/>
            <a:ext cx="10107000" cy="515952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indent="-216000">
              <a:lnSpc>
                <a:spcPct val="100000"/>
              </a:lnSpc>
              <a:buClr>
                <a:srgbClr val="000000"/>
              </a:buClr>
              <a:buFont typeface="Century Gothic"/>
              <a:buAutoNum type="arabicPeriod" startAt="3"/>
            </a:pPr>
            <a:r>
              <a:rPr b="0" lang="en-US" sz="1800" spc="-1" strike="noStrike">
                <a:solidFill>
                  <a:srgbClr val="000000"/>
                </a:solidFill>
                <a:latin typeface="Century Gothic"/>
              </a:rPr>
              <a:t>Data Reduction:</a:t>
            </a:r>
            <a:endParaRPr b="0" lang="en-IN" sz="1800" spc="-1" strike="noStrike">
              <a:solidFill>
                <a:srgbClr val="000000"/>
              </a:solidFill>
              <a:latin typeface="Arial"/>
            </a:endParaRPr>
          </a:p>
          <a:p>
            <a:pPr lvl="1" marL="457200" indent="-216000">
              <a:lnSpc>
                <a:spcPct val="100000"/>
              </a:lnSpc>
              <a:buClr>
                <a:srgbClr val="000000"/>
              </a:buClr>
              <a:buFont typeface="Century Gothic"/>
              <a:buAutoNum type="arabicPeriod"/>
            </a:pPr>
            <a:r>
              <a:rPr b="0" lang="en-US" sz="1800" spc="-1" strike="noStrike">
                <a:solidFill>
                  <a:srgbClr val="000000"/>
                </a:solidFill>
                <a:latin typeface="Century Gothic"/>
              </a:rPr>
              <a:t>Dimensionality Reduction: Use techniques like Principal Component Analysis (PCA) or t-distributed Stochastic Neighbor Embedding (t-SNE) to reduce the number of features while retaining the most critical information.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lvl="1" marL="457200" indent="-216000">
              <a:lnSpc>
                <a:spcPct val="100000"/>
              </a:lnSpc>
              <a:buClr>
                <a:srgbClr val="000000"/>
              </a:buClr>
              <a:buFont typeface="Century Gothic"/>
              <a:buAutoNum type="arabicPeriod"/>
            </a:pPr>
            <a:r>
              <a:rPr b="0" lang="en-US" sz="1800" spc="-1" strike="noStrike">
                <a:solidFill>
                  <a:srgbClr val="000000"/>
                </a:solidFill>
                <a:latin typeface="Century Gothic"/>
              </a:rPr>
              <a:t>Feature Selection: Select the most relevant features that contribute significantly to the prediction task, thereby simplifying the model and reducing computation time.</a:t>
            </a:r>
            <a:endParaRPr b="0" lang="en-IN" sz="1800" spc="-1" strike="noStrike">
              <a:solidFill>
                <a:srgbClr val="000000"/>
              </a:solidFill>
              <a:latin typeface="Arial"/>
            </a:endParaRPr>
          </a:p>
          <a:p>
            <a:pPr indent="-216000">
              <a:lnSpc>
                <a:spcPct val="100000"/>
              </a:lnSpc>
              <a:buClr>
                <a:srgbClr val="000000"/>
              </a:buClr>
              <a:buFont typeface="Century Gothic"/>
              <a:buAutoNum type="arabicPeriod" startAt="4"/>
            </a:pPr>
            <a:r>
              <a:rPr b="0" lang="en-US" sz="1800" spc="-1" strike="noStrike">
                <a:solidFill>
                  <a:srgbClr val="000000"/>
                </a:solidFill>
                <a:latin typeface="Century Gothic"/>
              </a:rPr>
              <a:t>Data Splitting:</a:t>
            </a:r>
            <a:endParaRPr b="0" lang="en-IN" sz="1800" spc="-1" strike="noStrike">
              <a:solidFill>
                <a:srgbClr val="000000"/>
              </a:solidFill>
              <a:latin typeface="Arial"/>
            </a:endParaRPr>
          </a:p>
          <a:p>
            <a:pPr lvl="1" marL="457200" indent="-216000">
              <a:lnSpc>
                <a:spcPct val="100000"/>
              </a:lnSpc>
              <a:buClr>
                <a:srgbClr val="000000"/>
              </a:buClr>
              <a:buFont typeface="Arial"/>
              <a:buChar char="•"/>
            </a:pPr>
            <a:r>
              <a:rPr b="0" lang="en-US" sz="1800" spc="-1" strike="noStrike">
                <a:solidFill>
                  <a:srgbClr val="000000"/>
                </a:solidFill>
                <a:latin typeface="Century Gothic"/>
              </a:rPr>
              <a:t>Divide the dataset into training and testing subsets to evaluate the model's performance accurately. The training set is used for model training and the testing set for final evaluation.</a:t>
            </a:r>
            <a:endParaRPr b="0" lang="en-IN" sz="1800" spc="-1" strike="noStrike">
              <a:solidFill>
                <a:srgbClr val="000000"/>
              </a:solidFill>
              <a:latin typeface="Arial"/>
            </a:endParaRPr>
          </a:p>
          <a:p>
            <a:pPr marL="457200">
              <a:lnSpc>
                <a:spcPct val="100000"/>
              </a:lnSpc>
            </a:pPr>
            <a:endParaRPr b="0" lang="en-IN" sz="2000" spc="-1" strike="noStrike">
              <a:solidFill>
                <a:srgbClr val="000000"/>
              </a:solidFill>
              <a:latin typeface="Arial"/>
            </a:endParaRPr>
          </a:p>
          <a:p>
            <a:pPr marL="457200">
              <a:lnSpc>
                <a:spcPct val="100000"/>
              </a:lnSpc>
            </a:pPr>
            <a:endParaRPr b="0" lang="en-IN" sz="2000" spc="-1" strike="noStrike">
              <a:solidFill>
                <a:srgbClr val="000000"/>
              </a:solidFill>
              <a:latin typeface="Arial"/>
            </a:endParaRPr>
          </a:p>
          <a:p>
            <a:pPr marL="285840" indent="-285840">
              <a:lnSpc>
                <a:spcPct val="100000"/>
              </a:lnSpc>
              <a:spcAft>
                <a:spcPts val="799"/>
              </a:spcAft>
              <a:buClr>
                <a:srgbClr val="000000"/>
              </a:buClr>
              <a:buFont typeface="Arial"/>
              <a:buChar char="•"/>
            </a:pPr>
            <a:r>
              <a:rPr b="1" lang="en-US" sz="2000" spc="-1" strike="noStrike">
                <a:solidFill>
                  <a:srgbClr val="000000"/>
                </a:solidFill>
                <a:latin typeface="Century Gothic"/>
              </a:rPr>
              <a:t>Data Visualization: </a:t>
            </a:r>
            <a:r>
              <a:rPr b="0" lang="en-US" sz="1800" spc="-1" strike="noStrike">
                <a:solidFill>
                  <a:srgbClr val="000000"/>
                </a:solidFill>
                <a:latin typeface="Century Gothic"/>
              </a:rPr>
              <a:t>Data visualization in machine learning involves the use of graphs, charts, and other visual representations to gain insights, explore patterns, and communicate findings in the dataset. It plays a vital role in understanding the data's characteristics, identifying relationships between variables, and making informed decisions during the model-building process. Here are some key aspects of data visualization in machine learning:</a:t>
            </a:r>
            <a:endParaRPr b="0" lang="en-IN" sz="18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p:txBody>
      </p:sp>
      <p:sp>
        <p:nvSpPr>
          <p:cNvPr id="311" name="TextBox 3"/>
          <p:cNvSpPr/>
          <p:nvPr/>
        </p:nvSpPr>
        <p:spPr>
          <a:xfrm>
            <a:off x="1260720" y="105840"/>
            <a:ext cx="30445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pc="-1" strike="noStrike">
                <a:solidFill>
                  <a:srgbClr val="000000"/>
                </a:solidFill>
                <a:latin typeface="Century Gothic"/>
              </a:rPr>
              <a:t>Continued…</a:t>
            </a:r>
            <a:endParaRPr b="0" lang="en-IN" sz="2400" spc="-1" strike="noStrike">
              <a:solidFill>
                <a:srgbClr val="000000"/>
              </a:solidFill>
              <a:latin typeface="Arial"/>
            </a:endParaRPr>
          </a:p>
        </p:txBody>
      </p:sp>
    </p:spTree>
  </p:cSld>
  <p:transition spd="slow">
    <p:wipe dir="l"/>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Box 3"/>
          <p:cNvSpPr/>
          <p:nvPr/>
        </p:nvSpPr>
        <p:spPr>
          <a:xfrm>
            <a:off x="1260720" y="105840"/>
            <a:ext cx="30445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pc="-1" strike="noStrike">
                <a:solidFill>
                  <a:srgbClr val="000000"/>
                </a:solidFill>
                <a:latin typeface="Century Gothic"/>
              </a:rPr>
              <a:t>Continued…</a:t>
            </a:r>
            <a:endParaRPr b="0" lang="en-IN" sz="2400" spc="-1" strike="noStrike">
              <a:solidFill>
                <a:srgbClr val="000000"/>
              </a:solidFill>
              <a:latin typeface="Arial"/>
            </a:endParaRPr>
          </a:p>
        </p:txBody>
      </p:sp>
      <p:pic>
        <p:nvPicPr>
          <p:cNvPr id="313" name="Picture 4" descr=""/>
          <p:cNvPicPr/>
          <p:nvPr/>
        </p:nvPicPr>
        <p:blipFill>
          <a:blip r:embed="rId1"/>
          <a:stretch/>
        </p:blipFill>
        <p:spPr>
          <a:xfrm>
            <a:off x="543960" y="1846440"/>
            <a:ext cx="5023440" cy="2332080"/>
          </a:xfrm>
          <a:prstGeom prst="rect">
            <a:avLst/>
          </a:prstGeom>
          <a:ln w="0">
            <a:noFill/>
          </a:ln>
        </p:spPr>
      </p:pic>
      <p:sp>
        <p:nvSpPr>
          <p:cNvPr id="314" name="TextBox 1"/>
          <p:cNvSpPr/>
          <p:nvPr/>
        </p:nvSpPr>
        <p:spPr>
          <a:xfrm>
            <a:off x="8294040" y="6105960"/>
            <a:ext cx="2849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entury Gothic"/>
              </a:rPr>
              <a:t>Correlation Heatmap</a:t>
            </a:r>
            <a:endParaRPr b="0" lang="en-IN" sz="1800" spc="-1" strike="noStrike">
              <a:solidFill>
                <a:srgbClr val="000000"/>
              </a:solidFill>
              <a:latin typeface="Arial"/>
            </a:endParaRPr>
          </a:p>
        </p:txBody>
      </p:sp>
      <p:pic>
        <p:nvPicPr>
          <p:cNvPr id="315" name="Picture 6" descr=""/>
          <p:cNvPicPr/>
          <p:nvPr/>
        </p:nvPicPr>
        <p:blipFill>
          <a:blip r:embed="rId2"/>
          <a:stretch/>
        </p:blipFill>
        <p:spPr>
          <a:xfrm>
            <a:off x="5358240" y="567360"/>
            <a:ext cx="6289560" cy="5907600"/>
          </a:xfrm>
          <a:prstGeom prst="rect">
            <a:avLst/>
          </a:prstGeom>
          <a:ln w="0">
            <a:noFill/>
          </a:ln>
        </p:spPr>
      </p:pic>
    </p:spTree>
  </p:cSld>
  <p:transition spd="slow">
    <p:wipe dir="l"/>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Box 2"/>
          <p:cNvSpPr/>
          <p:nvPr/>
        </p:nvSpPr>
        <p:spPr>
          <a:xfrm>
            <a:off x="1542960" y="771480"/>
            <a:ext cx="10308240" cy="558432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a:lnSpc>
                <a:spcPct val="100000"/>
              </a:lnSpc>
            </a:pPr>
            <a:r>
              <a:rPr b="1" lang="en-US" sz="2000" spc="-1" strike="noStrike">
                <a:solidFill>
                  <a:srgbClr val="000000"/>
                </a:solidFill>
                <a:latin typeface="Century Gothic"/>
              </a:rPr>
              <a:t>Cross Validation: </a:t>
            </a:r>
            <a:r>
              <a:rPr b="0" lang="en-US" sz="1600" spc="-1" strike="noStrike">
                <a:solidFill>
                  <a:srgbClr val="000000"/>
                </a:solidFill>
                <a:latin typeface="Century Gothic"/>
              </a:rPr>
              <a:t>Cross-validation is a resampling technique used in machine learning to evaluate the performance of a model and assess its generalization ability on unseen data. It helps to overcome issues like overfitting or underfitting by providing a more reliable estimate of the model's performance. Cross-validation involves splitting the dataset into multiple subsets, training the model on different combinations of these subsets, and then evaluating its performance on the remaining data. </a:t>
            </a:r>
            <a:endParaRPr b="0" lang="en-IN" sz="1600" spc="-1" strike="noStrike">
              <a:solidFill>
                <a:srgbClr val="000000"/>
              </a:solidFill>
              <a:latin typeface="Arial"/>
            </a:endParaRPr>
          </a:p>
          <a:p>
            <a:pPr>
              <a:lnSpc>
                <a:spcPct val="100000"/>
              </a:lnSpc>
            </a:pPr>
            <a:r>
              <a:rPr b="0" lang="en-US" sz="1600" spc="-1" strike="noStrike">
                <a:solidFill>
                  <a:srgbClr val="000000"/>
                </a:solidFill>
                <a:latin typeface="Century Gothic"/>
              </a:rPr>
              <a:t>The process includes :</a:t>
            </a:r>
            <a:endParaRPr b="0" lang="en-IN" sz="1600" spc="-1" strike="noStrike">
              <a:solidFill>
                <a:srgbClr val="000000"/>
              </a:solidFill>
              <a:latin typeface="Arial"/>
            </a:endParaRPr>
          </a:p>
          <a:p>
            <a:pPr indent="-216000">
              <a:lnSpc>
                <a:spcPct val="100000"/>
              </a:lnSpc>
              <a:buClr>
                <a:srgbClr val="000000"/>
              </a:buClr>
              <a:buFont typeface="Century Gothic"/>
              <a:buAutoNum type="arabicPeriod"/>
            </a:pPr>
            <a:r>
              <a:rPr b="1" lang="en-US" sz="1700" spc="-1" strike="noStrike">
                <a:solidFill>
                  <a:srgbClr val="000000"/>
                </a:solidFill>
                <a:latin typeface="Century Gothic"/>
              </a:rPr>
              <a:t>Data Splitting</a:t>
            </a:r>
            <a:r>
              <a:rPr b="0" lang="en-US" sz="1700" spc="-1" strike="noStrike">
                <a:solidFill>
                  <a:srgbClr val="000000"/>
                </a:solidFill>
                <a:latin typeface="Century Gothic"/>
              </a:rPr>
              <a:t>:</a:t>
            </a:r>
            <a:endParaRPr b="0" lang="en-IN" sz="1700" spc="-1" strike="noStrike">
              <a:solidFill>
                <a:srgbClr val="000000"/>
              </a:solidFill>
              <a:latin typeface="Arial"/>
            </a:endParaRPr>
          </a:p>
          <a:p>
            <a:pPr lvl="1" marL="457200" indent="-216000">
              <a:lnSpc>
                <a:spcPct val="100000"/>
              </a:lnSpc>
              <a:buClr>
                <a:srgbClr val="000000"/>
              </a:buClr>
              <a:buFont typeface="Wingdings" charset="2"/>
              <a:buChar char=""/>
            </a:pPr>
            <a:r>
              <a:rPr b="0" lang="en-US" sz="1600" spc="-1" strike="noStrike">
                <a:solidFill>
                  <a:srgbClr val="000000"/>
                </a:solidFill>
                <a:latin typeface="Century Gothic"/>
              </a:rPr>
              <a:t>The original dataset is divided into "k" equally-sized or nearly equally-sized folds (subsets).</a:t>
            </a:r>
            <a:endParaRPr b="0" lang="en-IN" sz="1600" spc="-1" strike="noStrike">
              <a:solidFill>
                <a:srgbClr val="000000"/>
              </a:solidFill>
              <a:latin typeface="Arial"/>
            </a:endParaRPr>
          </a:p>
          <a:p>
            <a:pPr marL="457200">
              <a:lnSpc>
                <a:spcPct val="100000"/>
              </a:lnSpc>
            </a:pPr>
            <a:endParaRPr b="0" lang="en-IN" sz="1700" spc="-1" strike="noStrike">
              <a:solidFill>
                <a:srgbClr val="000000"/>
              </a:solidFill>
              <a:latin typeface="Arial"/>
            </a:endParaRPr>
          </a:p>
          <a:p>
            <a:pPr marL="457200" indent="-457200">
              <a:lnSpc>
                <a:spcPct val="100000"/>
              </a:lnSpc>
              <a:buClr>
                <a:srgbClr val="000000"/>
              </a:buClr>
              <a:buFont typeface="Century Gothic"/>
              <a:buAutoNum type="arabicPeriod" startAt="2"/>
            </a:pPr>
            <a:r>
              <a:rPr b="1" lang="en-US" sz="1700" spc="-1" strike="noStrike">
                <a:solidFill>
                  <a:srgbClr val="000000"/>
                </a:solidFill>
                <a:latin typeface="Century Gothic"/>
              </a:rPr>
              <a:t>Training and Validation</a:t>
            </a:r>
            <a:r>
              <a:rPr b="0" lang="en-US" sz="1700" spc="-1" strike="noStrike">
                <a:solidFill>
                  <a:srgbClr val="000000"/>
                </a:solidFill>
                <a:latin typeface="Century Gothic"/>
              </a:rPr>
              <a:t>:</a:t>
            </a:r>
            <a:endParaRPr b="0" lang="en-IN" sz="17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rPr>
              <a:t>The model is trained k(we are taking k as 2) times, each time using different combinations of "k-1" folds as the training data and the remaining fold as the validation (test) data.</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rPr>
              <a:t>For example, in 5-fold cross-validation, the dataset is divided into 5 subsets. The model is trained 5 times, each time using 4 folds for training and 1 fold for validation.</a:t>
            </a:r>
            <a:endParaRPr b="0" lang="en-IN" sz="1600" spc="-1" strike="noStrike">
              <a:solidFill>
                <a:srgbClr val="000000"/>
              </a:solidFill>
              <a:latin typeface="Arial"/>
            </a:endParaRPr>
          </a:p>
          <a:p>
            <a:pPr marL="457200">
              <a:lnSpc>
                <a:spcPct val="100000"/>
              </a:lnSpc>
            </a:pPr>
            <a:endParaRPr b="0" lang="en-IN" sz="1800" spc="-1" strike="noStrike">
              <a:solidFill>
                <a:srgbClr val="000000"/>
              </a:solidFill>
              <a:latin typeface="Arial"/>
            </a:endParaRPr>
          </a:p>
          <a:p>
            <a:pPr indent="-457200">
              <a:lnSpc>
                <a:spcPct val="100000"/>
              </a:lnSpc>
              <a:buClr>
                <a:srgbClr val="000000"/>
              </a:buClr>
              <a:buFont typeface="Century Gothic"/>
              <a:buAutoNum type="arabicPeriod" startAt="3"/>
            </a:pPr>
            <a:r>
              <a:rPr b="1" lang="en-US" sz="1800" spc="-1" strike="noStrike">
                <a:solidFill>
                  <a:srgbClr val="000000"/>
                </a:solidFill>
                <a:latin typeface="Century Gothic"/>
              </a:rPr>
              <a:t>Performance Evaluation</a:t>
            </a:r>
            <a:r>
              <a:rPr b="0" lang="en-US" sz="1800" spc="-1" strike="noStrike">
                <a:solidFill>
                  <a:srgbClr val="000000"/>
                </a:solidFill>
                <a:latin typeface="Century Gothic"/>
              </a:rPr>
              <a:t>:</a:t>
            </a:r>
            <a:endParaRPr b="0" lang="en-IN" sz="18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rPr>
              <a:t>The performance metrics (e.g., accuracy, precision, recall, F1-score, R2 score) are computed for each fold, providing an average performance metric across all "k" runs.</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rPr>
              <a:t>The average performance metric is a more reliable estimate of the model's performance compared to a single train-test split.</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p:txBody>
      </p:sp>
      <p:sp>
        <p:nvSpPr>
          <p:cNvPr id="317" name="TextBox 3"/>
          <p:cNvSpPr/>
          <p:nvPr/>
        </p:nvSpPr>
        <p:spPr>
          <a:xfrm>
            <a:off x="1260720" y="105840"/>
            <a:ext cx="304452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400" spc="-1" strike="noStrike">
                <a:solidFill>
                  <a:srgbClr val="000000"/>
                </a:solidFill>
                <a:latin typeface="Century Gothic"/>
              </a:rPr>
              <a:t>Continued…</a:t>
            </a:r>
            <a:endParaRPr b="0" lang="en-IN" sz="2400" spc="-1" strike="noStrike">
              <a:solidFill>
                <a:srgbClr val="000000"/>
              </a:solidFill>
              <a:latin typeface="Arial"/>
            </a:endParaRPr>
          </a:p>
        </p:txBody>
      </p:sp>
    </p:spTree>
  </p:cSld>
  <p:transition spd="slow">
    <p:wipe dir="l"/>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itle 1"/>
          <p:cNvSpPr/>
          <p:nvPr/>
        </p:nvSpPr>
        <p:spPr>
          <a:xfrm>
            <a:off x="1050480" y="78840"/>
            <a:ext cx="579888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Dataset Details</a:t>
            </a:r>
            <a:endParaRPr b="0" lang="en-IN" sz="4000" spc="-1" strike="noStrike">
              <a:solidFill>
                <a:srgbClr val="000000"/>
              </a:solidFill>
              <a:latin typeface="Arial"/>
            </a:endParaRPr>
          </a:p>
        </p:txBody>
      </p:sp>
      <p:sp>
        <p:nvSpPr>
          <p:cNvPr id="319" name="TextBox 2"/>
          <p:cNvSpPr/>
          <p:nvPr/>
        </p:nvSpPr>
        <p:spPr>
          <a:xfrm>
            <a:off x="0" y="731160"/>
            <a:ext cx="12223800" cy="557676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indent="-216000">
              <a:lnSpc>
                <a:spcPct val="100000"/>
              </a:lnSpc>
              <a:buClr>
                <a:srgbClr val="0d0d0d"/>
              </a:buClr>
              <a:buFont typeface="Century Gothic"/>
              <a:buAutoNum type="arabicPeriod"/>
            </a:pPr>
            <a:r>
              <a:rPr b="1" lang="en-US" sz="1800" spc="-1" strike="noStrike">
                <a:solidFill>
                  <a:srgbClr val="0d0d0d"/>
                </a:solidFill>
                <a:highlight>
                  <a:srgbClr val="ffffff"/>
                </a:highlight>
                <a:latin typeface="Century Gothic"/>
              </a:rPr>
              <a:t>Source of Data</a:t>
            </a:r>
            <a:r>
              <a:rPr b="0" lang="en-US" sz="1800" spc="-1" strike="noStrike">
                <a:solidFill>
                  <a:srgbClr val="0d0d0d"/>
                </a:solidFill>
                <a:highlight>
                  <a:srgbClr val="ffffff"/>
                </a:highlight>
                <a:latin typeface="Century Gothic"/>
              </a:rPr>
              <a:t>:</a:t>
            </a:r>
            <a:endParaRPr b="0" lang="en-IN" sz="1800" spc="-1" strike="noStrike">
              <a:solidFill>
                <a:srgbClr val="000000"/>
              </a:solidFill>
              <a:latin typeface="Arial"/>
            </a:endParaRPr>
          </a:p>
          <a:p>
            <a:pPr lvl="1" marL="743040" indent="-285840">
              <a:lnSpc>
                <a:spcPct val="100000"/>
              </a:lnSpc>
              <a:buClr>
                <a:srgbClr val="000000"/>
              </a:buClr>
              <a:buFont typeface="Arial"/>
              <a:buChar char="•"/>
            </a:pPr>
            <a:r>
              <a:rPr b="0" lang="en-IN" sz="1800" spc="-1" strike="noStrike">
                <a:solidFill>
                  <a:srgbClr val="000000"/>
                </a:solidFill>
                <a:latin typeface="Century Gothic"/>
                <a:ea typeface="Times New Roman"/>
              </a:rPr>
              <a:t>The dataset was accessed via theUCI Machine learning repository </a:t>
            </a:r>
            <a:r>
              <a:rPr b="0" lang="en-IN" sz="1800" spc="-1" strike="noStrike" u="sng">
                <a:solidFill>
                  <a:srgbClr val="5f5f5f"/>
                </a:solidFill>
                <a:uFillTx/>
                <a:latin typeface="Century Gothic"/>
                <a:ea typeface="Times New Roman"/>
                <a:hlinkClick r:id="rId1"/>
              </a:rPr>
              <a:t>https://archive.ics.uci.edu/dataset/544/estimation+of+obesity+levels+based+on+eating+habits+and+physical+condition</a:t>
            </a:r>
            <a:r>
              <a:rPr b="0" lang="en-IN" sz="1800" spc="-1" strike="noStrike">
                <a:solidFill>
                  <a:srgbClr val="000000"/>
                </a:solidFill>
                <a:latin typeface="Century Gothic"/>
                <a:ea typeface="Times New Roman"/>
              </a:rPr>
              <a:t> website and downloaded to the local machine for additional analysis as part of the data gathering process</a:t>
            </a:r>
            <a:r>
              <a:rPr b="0" lang="en-US" sz="1800" spc="-1" strike="noStrike">
                <a:solidFill>
                  <a:srgbClr val="0d0d0d"/>
                </a:solidFill>
                <a:highlight>
                  <a:srgbClr val="ffffff"/>
                </a:highlight>
                <a:latin typeface="Century Gothic"/>
                <a:ea typeface="Times New Roman"/>
              </a:rPr>
              <a:t>.</a:t>
            </a:r>
            <a:endParaRPr b="0" lang="en-IN" sz="1800" spc="-1" strike="noStrike">
              <a:solidFill>
                <a:srgbClr val="000000"/>
              </a:solidFill>
              <a:latin typeface="Arial"/>
            </a:endParaRPr>
          </a:p>
          <a:p>
            <a:pPr lvl="1" marL="743040" indent="-285840">
              <a:lnSpc>
                <a:spcPct val="100000"/>
              </a:lnSpc>
              <a:buClr>
                <a:srgbClr val="0d0d0d"/>
              </a:buClr>
              <a:buFont typeface="Arial"/>
              <a:buChar char="•"/>
            </a:pPr>
            <a:r>
              <a:rPr b="0" lang="en-US" sz="1800" spc="-1" strike="noStrike">
                <a:solidFill>
                  <a:srgbClr val="0d0d0d"/>
                </a:solidFill>
                <a:highlight>
                  <a:srgbClr val="ffffff"/>
                </a:highlight>
                <a:latin typeface="Century Gothic"/>
                <a:ea typeface="Times New Roman"/>
              </a:rPr>
              <a:t>I have conducted a survey through survey form to collect dataset similar to the dataset that is being used in the main project to check whether the model is providing accurate outputs or not. It has same fields as that of original dataset</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highlight>
                  <a:srgbClr val="ffffff"/>
                </a:highlight>
                <a:latin typeface="Century Gothic"/>
                <a:ea typeface="Times New Roman"/>
              </a:rPr>
              <a:t>Dataset Format</a:t>
            </a:r>
            <a:r>
              <a:rPr b="0" lang="en-US" sz="1800" spc="-1" strike="noStrike">
                <a:solidFill>
                  <a:srgbClr val="0d0d0d"/>
                </a:solidFill>
                <a:highlight>
                  <a:srgbClr val="ffffff"/>
                </a:highlight>
                <a:latin typeface="Century Gothic"/>
                <a:ea typeface="Times New Roman"/>
              </a:rPr>
              <a:t>:</a:t>
            </a:r>
            <a:endParaRPr b="0" lang="en-IN" sz="1800" spc="-1" strike="noStrike">
              <a:solidFill>
                <a:srgbClr val="000000"/>
              </a:solidFill>
              <a:latin typeface="Arial"/>
            </a:endParaRPr>
          </a:p>
          <a:p>
            <a:pPr marL="457200">
              <a:lnSpc>
                <a:spcPct val="100000"/>
              </a:lnSpc>
            </a:pPr>
            <a:r>
              <a:rPr b="0" lang="en-US" sz="1800" spc="-1" strike="noStrike">
                <a:solidFill>
                  <a:srgbClr val="0d0d0d"/>
                </a:solidFill>
                <a:highlight>
                  <a:srgbClr val="ffffff"/>
                </a:highlight>
                <a:latin typeface="Century Gothic"/>
                <a:ea typeface="Times New Roman"/>
              </a:rPr>
              <a:t>The dataset is provided in a CSV (Comma Separated Values) format, commonly used for storing tabular data.</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highlight>
                  <a:srgbClr val="ffffff"/>
                </a:highlight>
                <a:latin typeface="Century Gothic"/>
                <a:ea typeface="Times New Roman"/>
              </a:rPr>
              <a:t>Number of Records</a:t>
            </a:r>
            <a:r>
              <a:rPr b="0" lang="en-US" sz="1800" spc="-1" strike="noStrike">
                <a:solidFill>
                  <a:srgbClr val="0d0d0d"/>
                </a:solidFill>
                <a:highlight>
                  <a:srgbClr val="ffffff"/>
                </a:highlight>
                <a:latin typeface="Century Gothic"/>
                <a:ea typeface="Times New Roman"/>
              </a:rPr>
              <a:t>:</a:t>
            </a:r>
            <a:endParaRPr b="0" lang="en-IN" sz="1800" spc="-1" strike="noStrike">
              <a:solidFill>
                <a:srgbClr val="000000"/>
              </a:solidFill>
              <a:latin typeface="Arial"/>
            </a:endParaRPr>
          </a:p>
          <a:p>
            <a:pPr marL="457200">
              <a:lnSpc>
                <a:spcPct val="100000"/>
              </a:lnSpc>
            </a:pPr>
            <a:r>
              <a:rPr b="0" lang="en-US" sz="1800" spc="-1" strike="noStrike">
                <a:solidFill>
                  <a:srgbClr val="0d0d0d"/>
                </a:solidFill>
                <a:highlight>
                  <a:srgbClr val="ffffff"/>
                </a:highlight>
                <a:latin typeface="Century Gothic"/>
                <a:ea typeface="Times New Roman"/>
              </a:rPr>
              <a:t>The dataset contains a total of 2758 records.</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highlight>
                  <a:srgbClr val="ffffff"/>
                </a:highlight>
                <a:latin typeface="Century Gothic"/>
                <a:ea typeface="Times New Roman"/>
              </a:rPr>
              <a:t>Features</a:t>
            </a:r>
            <a:r>
              <a:rPr b="0" lang="en-US" sz="1800" spc="-1" strike="noStrike">
                <a:solidFill>
                  <a:srgbClr val="0d0d0d"/>
                </a:solidFill>
                <a:highlight>
                  <a:srgbClr val="ffffff"/>
                </a:highlight>
                <a:latin typeface="Century Gothic"/>
                <a:ea typeface="Times New Roman"/>
              </a:rPr>
              <a:t>:</a:t>
            </a:r>
            <a:endParaRPr b="0" lang="en-IN" sz="1800" spc="-1" strike="noStrike">
              <a:solidFill>
                <a:srgbClr val="000000"/>
              </a:solidFill>
              <a:latin typeface="Arial"/>
            </a:endParaRPr>
          </a:p>
          <a:p>
            <a:pPr marL="457200">
              <a:lnSpc>
                <a:spcPct val="100000"/>
              </a:lnSpc>
            </a:pPr>
            <a:r>
              <a:rPr b="0" lang="en-US" sz="1800" spc="-1" strike="noStrike">
                <a:solidFill>
                  <a:srgbClr val="0d0d0d"/>
                </a:solidFill>
                <a:highlight>
                  <a:srgbClr val="ffffff"/>
                </a:highlight>
                <a:latin typeface="Century Gothic"/>
                <a:ea typeface="Times New Roman"/>
              </a:rPr>
              <a:t>The dataset consists of the following features:</a:t>
            </a:r>
            <a:endParaRPr b="0" lang="en-IN" sz="1800" spc="-1" strike="noStrike">
              <a:solidFill>
                <a:srgbClr val="000000"/>
              </a:solidFill>
              <a:latin typeface="Arial"/>
            </a:endParaRPr>
          </a:p>
          <a:p>
            <a:pPr marL="6480" indent="-6480" algn="just">
              <a:lnSpc>
                <a:spcPct val="147000"/>
              </a:lnSpc>
              <a:spcAft>
                <a:spcPts val="300"/>
              </a:spcAft>
              <a:tabLst>
                <a:tab algn="l" pos="0"/>
              </a:tabLst>
            </a:pPr>
            <a:r>
              <a:rPr b="0" lang="en-IN" sz="1800" spc="-1" strike="noStrike">
                <a:solidFill>
                  <a:srgbClr val="0d0d0d"/>
                </a:solidFill>
                <a:latin typeface="Century Gothic"/>
                <a:ea typeface="Times New Roman"/>
              </a:rPr>
              <a:t>               </a:t>
            </a:r>
            <a:r>
              <a:rPr b="0" lang="en-IN" sz="1800" spc="-1" strike="noStrike">
                <a:solidFill>
                  <a:srgbClr val="0d0d0d"/>
                </a:solidFill>
                <a:latin typeface="Century Gothic"/>
                <a:ea typeface="Times New Roman"/>
              </a:rPr>
              <a:t>Gender, Age, Height, Weight, family_history_with_overweight, FAVC, FCVC, NCP, CAEC,                        </a:t>
            </a:r>
            <a:r>
              <a:rPr b="0" lang="en-IN" sz="1800" spc="-1" strike="noStrike">
                <a:solidFill>
                  <a:srgbClr val="0d0d0d"/>
                </a:solidFill>
                <a:latin typeface="Century Gothic"/>
                <a:ea typeface="Times New Roman"/>
              </a:rPr>
              <a:t>	</a:t>
            </a:r>
            <a:r>
              <a:rPr b="0" lang="en-IN" sz="1800" spc="-1" strike="noStrike">
                <a:solidFill>
                  <a:srgbClr val="0d0d0d"/>
                </a:solidFill>
                <a:latin typeface="Century Gothic"/>
                <a:ea typeface="Times New Roman"/>
              </a:rPr>
              <a:t>SMOKE, CH2O, SCC, FAF, TUE, CALC, MTRANS, NObeyesdad</a:t>
            </a:r>
            <a:r>
              <a:rPr b="0" lang="en-IN" sz="1800" spc="-1" strike="noStrike">
                <a:solidFill>
                  <a:srgbClr val="000000"/>
                </a:solidFill>
                <a:latin typeface="Century Gothic"/>
                <a:ea typeface="Times New Roman"/>
              </a:rPr>
              <a:t> </a:t>
            </a:r>
            <a:endParaRPr b="0" lang="en-IN" sz="1800" spc="-1" strike="noStrike">
              <a:solidFill>
                <a:srgbClr val="000000"/>
              </a:solidFill>
              <a:latin typeface="Arial"/>
            </a:endParaRPr>
          </a:p>
          <a:p>
            <a:pPr>
              <a:lnSpc>
                <a:spcPct val="100000"/>
              </a:lnSpc>
              <a:tabLst>
                <a:tab algn="l" pos="0"/>
              </a:tabLst>
            </a:pPr>
            <a:r>
              <a:rPr b="1" lang="en-US" sz="1800" spc="-1" strike="noStrike">
                <a:solidFill>
                  <a:srgbClr val="0d0d0d"/>
                </a:solidFill>
                <a:highlight>
                  <a:srgbClr val="ffffff"/>
                </a:highlight>
                <a:latin typeface="Century Gothic"/>
                <a:ea typeface="Times New Roman"/>
              </a:rPr>
              <a:t>5.Data Quality</a:t>
            </a:r>
            <a:r>
              <a:rPr b="0" lang="en-US" sz="1800" spc="-1" strike="noStrike">
                <a:solidFill>
                  <a:srgbClr val="0d0d0d"/>
                </a:solidFill>
                <a:highlight>
                  <a:srgbClr val="ffffff"/>
                </a:highlight>
                <a:latin typeface="Century Gothic"/>
                <a:ea typeface="Times New Roman"/>
              </a:rPr>
              <a:t>:</a:t>
            </a:r>
            <a:endParaRPr b="0" lang="en-IN" sz="1800" spc="-1" strike="noStrike">
              <a:solidFill>
                <a:srgbClr val="000000"/>
              </a:solidFill>
              <a:latin typeface="Arial"/>
            </a:endParaRPr>
          </a:p>
          <a:p>
            <a:pPr marL="457200" indent="-6480">
              <a:lnSpc>
                <a:spcPct val="100000"/>
              </a:lnSpc>
              <a:tabLst>
                <a:tab algn="l" pos="0"/>
              </a:tabLst>
            </a:pPr>
            <a:r>
              <a:rPr b="0" lang="en-US" sz="1800" spc="-1" strike="noStrike">
                <a:solidFill>
                  <a:srgbClr val="0d0d0d"/>
                </a:solidFill>
                <a:highlight>
                  <a:srgbClr val="ffffff"/>
                </a:highlight>
                <a:latin typeface="Century Gothic"/>
                <a:ea typeface="Times New Roman"/>
              </a:rPr>
              <a:t>The dataset has been preprocessed to handle missing values, outliers, and inconsistencies to ensure data quality.</a:t>
            </a:r>
            <a:endParaRPr b="0" lang="en-IN" sz="1800" spc="-1" strike="noStrike">
              <a:solidFill>
                <a:srgbClr val="000000"/>
              </a:solidFill>
              <a:latin typeface="Arial"/>
            </a:endParaRPr>
          </a:p>
          <a:p>
            <a:pPr>
              <a:lnSpc>
                <a:spcPct val="100000"/>
              </a:lnSpc>
              <a:spcAft>
                <a:spcPts val="799"/>
              </a:spcAft>
              <a:tabLst>
                <a:tab algn="l" pos="0"/>
              </a:tabLst>
            </a:pPr>
            <a:endParaRPr b="0" lang="en-IN" sz="1400" spc="-1" strike="noStrike">
              <a:solidFill>
                <a:srgbClr val="000000"/>
              </a:solidFill>
              <a:latin typeface="Arial"/>
            </a:endParaRPr>
          </a:p>
          <a:p>
            <a:pPr>
              <a:lnSpc>
                <a:spcPct val="100000"/>
              </a:lnSpc>
              <a:spcAft>
                <a:spcPts val="799"/>
              </a:spcAft>
              <a:tabLst>
                <a:tab algn="l" pos="0"/>
              </a:tabLst>
            </a:pPr>
            <a:endParaRPr b="0" lang="en-IN" sz="1400" spc="-1" strike="noStrike">
              <a:solidFill>
                <a:srgbClr val="000000"/>
              </a:solidFill>
              <a:latin typeface="Arial"/>
            </a:endParaRPr>
          </a:p>
        </p:txBody>
      </p:sp>
    </p:spTree>
  </p:cSld>
  <p:transition spd="slow">
    <p:wipe dir="l"/>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itle 1"/>
          <p:cNvSpPr/>
          <p:nvPr/>
        </p:nvSpPr>
        <p:spPr>
          <a:xfrm>
            <a:off x="1050480" y="78840"/>
            <a:ext cx="579888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Dataset Details</a:t>
            </a:r>
            <a:endParaRPr b="0" lang="en-IN" sz="4000" spc="-1" strike="noStrike">
              <a:solidFill>
                <a:srgbClr val="000000"/>
              </a:solidFill>
              <a:latin typeface="Arial"/>
            </a:endParaRPr>
          </a:p>
        </p:txBody>
      </p:sp>
      <p:sp>
        <p:nvSpPr>
          <p:cNvPr id="321" name="TextBox 2"/>
          <p:cNvSpPr/>
          <p:nvPr/>
        </p:nvSpPr>
        <p:spPr>
          <a:xfrm>
            <a:off x="609480" y="1613520"/>
            <a:ext cx="11405520" cy="226332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a:lnSpc>
                <a:spcPct val="100000"/>
              </a:lnSpc>
            </a:pPr>
            <a:r>
              <a:rPr b="1" lang="en-US" sz="1800" spc="-1" strike="noStrike">
                <a:solidFill>
                  <a:srgbClr val="0d0d0d"/>
                </a:solidFill>
                <a:highlight>
                  <a:srgbClr val="ffffff"/>
                </a:highlight>
                <a:latin typeface="Century Gothic"/>
              </a:rPr>
              <a:t>6.Data Exploration</a:t>
            </a:r>
            <a:r>
              <a:rPr b="0" lang="en-US" sz="1800" spc="-1" strike="noStrike">
                <a:solidFill>
                  <a:srgbClr val="0d0d0d"/>
                </a:solidFill>
                <a:highlight>
                  <a:srgbClr val="ffffff"/>
                </a:highlight>
                <a:latin typeface="Century Gothic"/>
              </a:rPr>
              <a:t>:</a:t>
            </a:r>
            <a:endParaRPr b="0" lang="en-IN" sz="1800" spc="-1" strike="noStrike">
              <a:solidFill>
                <a:srgbClr val="000000"/>
              </a:solidFill>
              <a:latin typeface="Arial"/>
            </a:endParaRPr>
          </a:p>
          <a:p>
            <a:pPr lvl="1" marL="743040" indent="-285840">
              <a:lnSpc>
                <a:spcPct val="100000"/>
              </a:lnSpc>
              <a:buClr>
                <a:srgbClr val="0d0d0d"/>
              </a:buClr>
              <a:buFont typeface="Century Gothic"/>
              <a:buAutoNum type="arabicPeriod"/>
            </a:pPr>
            <a:r>
              <a:rPr b="0" lang="en-US" sz="1800" spc="-1" strike="noStrike">
                <a:solidFill>
                  <a:srgbClr val="0d0d0d"/>
                </a:solidFill>
                <a:highlight>
                  <a:srgbClr val="ffffff"/>
                </a:highlight>
                <a:latin typeface="Century Gothic"/>
              </a:rPr>
              <a:t>Exploratory Data Analysis (EDA) techniques have been applied to gain insights into the distribution and relationships among the features.</a:t>
            </a:r>
            <a:endParaRPr b="0" lang="en-IN" sz="1800" spc="-1" strike="noStrike">
              <a:solidFill>
                <a:srgbClr val="000000"/>
              </a:solidFill>
              <a:latin typeface="Arial"/>
            </a:endParaRPr>
          </a:p>
          <a:p>
            <a:pPr>
              <a:lnSpc>
                <a:spcPct val="100000"/>
              </a:lnSpc>
            </a:pPr>
            <a:r>
              <a:rPr b="1" lang="en-US" sz="1800" spc="-1" strike="noStrike">
                <a:solidFill>
                  <a:srgbClr val="0d0d0d"/>
                </a:solidFill>
                <a:highlight>
                  <a:srgbClr val="ffffff"/>
                </a:highlight>
                <a:latin typeface="Century Gothic"/>
              </a:rPr>
              <a:t>7.Feature Encoding</a:t>
            </a:r>
            <a:r>
              <a:rPr b="0" lang="en-US" sz="1800" spc="-1" strike="noStrike">
                <a:solidFill>
                  <a:srgbClr val="0d0d0d"/>
                </a:solidFill>
                <a:highlight>
                  <a:srgbClr val="ffffff"/>
                </a:highlight>
                <a:latin typeface="Century Gothic"/>
              </a:rPr>
              <a:t>:</a:t>
            </a:r>
            <a:endParaRPr b="0" lang="en-IN" sz="1800" spc="-1" strike="noStrike">
              <a:solidFill>
                <a:srgbClr val="000000"/>
              </a:solidFill>
              <a:latin typeface="Arial"/>
            </a:endParaRPr>
          </a:p>
          <a:p>
            <a:pPr lvl="1" marL="743040" indent="-285840">
              <a:lnSpc>
                <a:spcPct val="100000"/>
              </a:lnSpc>
              <a:buClr>
                <a:srgbClr val="0d0d0d"/>
              </a:buClr>
              <a:buFont typeface="Century Gothic"/>
              <a:buAutoNum type="arabicPeriod"/>
            </a:pPr>
            <a:r>
              <a:rPr b="0" lang="en-US" sz="1800" spc="-1" strike="noStrike">
                <a:solidFill>
                  <a:srgbClr val="0d0d0d"/>
                </a:solidFill>
                <a:highlight>
                  <a:srgbClr val="ffffff"/>
                </a:highlight>
                <a:latin typeface="Century Gothic"/>
              </a:rPr>
              <a:t>Categorical variables such as Gender,CAEC,MTRANS,SMOKE etc may have been encoded using techniques like one-hot encoding for further analysis.</a:t>
            </a:r>
            <a:endParaRPr b="0" lang="en-IN" sz="18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p:txBody>
      </p:sp>
    </p:spTree>
  </p:cSld>
  <p:transition spd="slow">
    <p:wipe dir="l"/>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Title 1"/>
          <p:cNvSpPr/>
          <p:nvPr/>
        </p:nvSpPr>
        <p:spPr>
          <a:xfrm>
            <a:off x="164160" y="45720"/>
            <a:ext cx="530568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Algorithms Used:- </a:t>
            </a:r>
            <a:endParaRPr b="0" lang="en-IN" sz="4000" spc="-1" strike="noStrike">
              <a:solidFill>
                <a:srgbClr val="000000"/>
              </a:solidFill>
              <a:latin typeface="Arial"/>
            </a:endParaRPr>
          </a:p>
        </p:txBody>
      </p:sp>
      <p:sp>
        <p:nvSpPr>
          <p:cNvPr id="323" name="TextBox 2"/>
          <p:cNvSpPr/>
          <p:nvPr/>
        </p:nvSpPr>
        <p:spPr>
          <a:xfrm>
            <a:off x="226440" y="1761840"/>
            <a:ext cx="7133040" cy="329472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marL="343080" indent="-343080">
              <a:lnSpc>
                <a:spcPct val="100000"/>
              </a:lnSpc>
              <a:spcAft>
                <a:spcPts val="799"/>
              </a:spcAft>
              <a:buClr>
                <a:srgbClr val="000000"/>
              </a:buClr>
              <a:buFont typeface="Symbol"/>
              <a:buChar char=""/>
            </a:pPr>
            <a:r>
              <a:rPr b="1" lang="en-IN" sz="2800" spc="-1" strike="noStrike">
                <a:solidFill>
                  <a:srgbClr val="000000"/>
                </a:solidFill>
                <a:latin typeface="Century Gothic"/>
                <a:ea typeface="Calibri"/>
              </a:rPr>
              <a:t>Random Forest:-</a:t>
            </a:r>
            <a:endParaRPr b="0" lang="en-IN" sz="2800" spc="-1" strike="noStrike">
              <a:solidFill>
                <a:srgbClr val="000000"/>
              </a:solidFill>
              <a:latin typeface="Arial"/>
            </a:endParaRPr>
          </a:p>
          <a:p>
            <a:pPr marL="285840" indent="-285840">
              <a:lnSpc>
                <a:spcPct val="100000"/>
              </a:lnSpc>
              <a:buClr>
                <a:srgbClr val="000000"/>
              </a:buClr>
              <a:buFont typeface="Wingdings" charset="2"/>
              <a:buChar char=""/>
            </a:pPr>
            <a:r>
              <a:rPr b="0" lang="en-US" sz="1600" spc="-1" strike="noStrike">
                <a:solidFill>
                  <a:srgbClr val="000000"/>
                </a:solidFill>
                <a:latin typeface="Century Gothic"/>
                <a:ea typeface="Calibri"/>
              </a:rPr>
              <a:t>Random Forest is a powerful ensemble learning method widely used in machine learning for both classification and regression tasks.</a:t>
            </a:r>
            <a:endParaRPr b="0" lang="en-IN" sz="1600" spc="-1" strike="noStrike">
              <a:solidFill>
                <a:srgbClr val="000000"/>
              </a:solidFill>
              <a:latin typeface="Arial"/>
            </a:endParaRPr>
          </a:p>
          <a:p>
            <a:pPr>
              <a:lnSpc>
                <a:spcPct val="100000"/>
              </a:lnSpc>
            </a:pPr>
            <a:r>
              <a:rPr b="0" lang="en-US" sz="1600" spc="-1" strike="noStrike">
                <a:solidFill>
                  <a:srgbClr val="000000"/>
                </a:solidFill>
                <a:latin typeface="Century Gothic"/>
                <a:ea typeface="Calibri"/>
              </a:rPr>
              <a:t> </a:t>
            </a:r>
            <a:endParaRPr b="0" lang="en-IN" sz="1600" spc="-1" strike="noStrike">
              <a:solidFill>
                <a:srgbClr val="000000"/>
              </a:solidFill>
              <a:latin typeface="Arial"/>
            </a:endParaRPr>
          </a:p>
          <a:p>
            <a:pPr marL="285840" indent="-285840">
              <a:lnSpc>
                <a:spcPct val="100000"/>
              </a:lnSpc>
              <a:buClr>
                <a:srgbClr val="000000"/>
              </a:buClr>
              <a:buFont typeface="Wingdings" charset="2"/>
              <a:buChar char=""/>
            </a:pPr>
            <a:r>
              <a:rPr b="0" lang="en-US" sz="1600" spc="-1" strike="noStrike">
                <a:solidFill>
                  <a:srgbClr val="000000"/>
                </a:solidFill>
                <a:latin typeface="Century Gothic"/>
                <a:ea typeface="Calibri"/>
              </a:rPr>
              <a:t>It is an extension of the decision tree algorithm and operates by creating multiple decision trees during training and combining their predictions to improve accuracy and reduce overfitting. </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marL="285840" indent="-285840">
              <a:lnSpc>
                <a:spcPct val="100000"/>
              </a:lnSpc>
              <a:buClr>
                <a:srgbClr val="000000"/>
              </a:buClr>
              <a:buFont typeface="Wingdings" charset="2"/>
              <a:buChar char=""/>
            </a:pPr>
            <a:r>
              <a:rPr b="0" lang="en-US" sz="1600" spc="-1" strike="noStrike">
                <a:solidFill>
                  <a:srgbClr val="000000"/>
                </a:solidFill>
                <a:latin typeface="Century Gothic"/>
                <a:ea typeface="Calibri"/>
              </a:rPr>
              <a:t>Random Forest is known for its robustness, high accuracy, and ability to handle large and complex datasets.</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p:txBody>
      </p:sp>
      <p:pic>
        <p:nvPicPr>
          <p:cNvPr id="324" name="Picture 2" descr="Machine Learning Random Forest Algorithm - Javatpoint"/>
          <p:cNvPicPr/>
          <p:nvPr/>
        </p:nvPicPr>
        <p:blipFill>
          <a:blip r:embed="rId1"/>
          <a:stretch/>
        </p:blipFill>
        <p:spPr>
          <a:xfrm>
            <a:off x="7705440" y="1955520"/>
            <a:ext cx="4419720" cy="2946240"/>
          </a:xfrm>
          <a:prstGeom prst="rect">
            <a:avLst/>
          </a:prstGeom>
          <a:ln w="0">
            <a:noFill/>
          </a:ln>
        </p:spPr>
      </p:pic>
    </p:spTree>
  </p:cSld>
  <p:transition spd="slow">
    <p:wipe dir="l"/>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itle 1"/>
          <p:cNvSpPr/>
          <p:nvPr/>
        </p:nvSpPr>
        <p:spPr>
          <a:xfrm>
            <a:off x="164160" y="45720"/>
            <a:ext cx="435564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Continued..</a:t>
            </a:r>
            <a:endParaRPr b="0" lang="en-IN" sz="4000" spc="-1" strike="noStrike">
              <a:solidFill>
                <a:srgbClr val="000000"/>
              </a:solidFill>
              <a:latin typeface="Arial"/>
            </a:endParaRPr>
          </a:p>
        </p:txBody>
      </p:sp>
      <p:sp>
        <p:nvSpPr>
          <p:cNvPr id="326" name="TextBox 2"/>
          <p:cNvSpPr/>
          <p:nvPr/>
        </p:nvSpPr>
        <p:spPr>
          <a:xfrm>
            <a:off x="954360" y="1335600"/>
            <a:ext cx="10666080" cy="499824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marL="343080" indent="-343080">
              <a:lnSpc>
                <a:spcPct val="100000"/>
              </a:lnSpc>
              <a:spcAft>
                <a:spcPts val="799"/>
              </a:spcAft>
              <a:buClr>
                <a:srgbClr val="000000"/>
              </a:buClr>
              <a:buFont typeface="Symbol"/>
              <a:buChar char=""/>
            </a:pPr>
            <a:r>
              <a:rPr b="1" lang="en-IN" sz="2800" spc="-1" strike="noStrike">
                <a:solidFill>
                  <a:srgbClr val="000000"/>
                </a:solidFill>
                <a:latin typeface="Century Gothic"/>
                <a:ea typeface="Calibri"/>
              </a:rPr>
              <a:t>Random Forest Working:-</a:t>
            </a:r>
            <a:endParaRPr b="0" lang="en-IN" sz="2800" spc="-1" strike="noStrike">
              <a:solidFill>
                <a:srgbClr val="000000"/>
              </a:solidFill>
              <a:latin typeface="Arial"/>
            </a:endParaRPr>
          </a:p>
          <a:p>
            <a:pPr indent="-343080">
              <a:lnSpc>
                <a:spcPct val="100000"/>
              </a:lnSpc>
              <a:buClr>
                <a:srgbClr val="000000"/>
              </a:buClr>
              <a:buFont typeface="Century Gothic"/>
              <a:buAutoNum type="arabicPeriod"/>
            </a:pPr>
            <a:r>
              <a:rPr b="1" lang="en-US" sz="1600" spc="-1" strike="noStrike">
                <a:solidFill>
                  <a:srgbClr val="000000"/>
                </a:solidFill>
                <a:latin typeface="Century Gothic"/>
                <a:ea typeface="Calibri"/>
              </a:rPr>
              <a:t>Bootstrapping:</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Random Forest builds multiple decision trees using a process called bootstrapping or bagging. For each tree, a random subset of the original dataset is sampled with replacement to create a new training set of the same size as the original data.</a:t>
            </a:r>
            <a:endParaRPr b="0" lang="en-IN" sz="1600" spc="-1" strike="noStrike">
              <a:solidFill>
                <a:srgbClr val="000000"/>
              </a:solidFill>
              <a:latin typeface="Arial"/>
            </a:endParaRPr>
          </a:p>
          <a:p>
            <a:pPr indent="-343080">
              <a:lnSpc>
                <a:spcPct val="100000"/>
              </a:lnSpc>
              <a:buClr>
                <a:srgbClr val="000000"/>
              </a:buClr>
              <a:buFont typeface="Century Gothic"/>
              <a:buAutoNum type="arabicPeriod" startAt="2"/>
            </a:pPr>
            <a:r>
              <a:rPr b="1" lang="en-US" sz="1600" spc="-1" strike="noStrike">
                <a:solidFill>
                  <a:srgbClr val="000000"/>
                </a:solidFill>
                <a:latin typeface="Century Gothic"/>
                <a:ea typeface="Calibri"/>
              </a:rPr>
              <a:t>Feature Randomness:</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At each node of the decision tree, only a random subset of features (variables) is considered for splitting. This introduces additional randomness and diversity among the trees, reducing the risk of overfitting.</a:t>
            </a:r>
            <a:endParaRPr b="0" lang="en-IN" sz="1600" spc="-1" strike="noStrike">
              <a:solidFill>
                <a:srgbClr val="000000"/>
              </a:solidFill>
              <a:latin typeface="Arial"/>
            </a:endParaRPr>
          </a:p>
          <a:p>
            <a:pPr indent="-343080">
              <a:lnSpc>
                <a:spcPct val="100000"/>
              </a:lnSpc>
              <a:buClr>
                <a:srgbClr val="000000"/>
              </a:buClr>
              <a:buFont typeface="Century Gothic"/>
              <a:buAutoNum type="arabicPeriod" startAt="2"/>
            </a:pPr>
            <a:r>
              <a:rPr b="1" lang="en-US" sz="1600" spc="-1" strike="noStrike">
                <a:solidFill>
                  <a:srgbClr val="000000"/>
                </a:solidFill>
                <a:latin typeface="Century Gothic"/>
                <a:ea typeface="Calibri"/>
              </a:rPr>
              <a:t>Tree Building:</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Each decision tree in the Random Forest is built using the bootstrapped dataset and a subset of randomly selected features.</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The decision trees grow until a stopping criterion is met, such as reaching a maximum depth or having a minimum number of samples per leaf.</a:t>
            </a:r>
            <a:endParaRPr b="0" lang="en-IN" sz="1600" spc="-1" strike="noStrike">
              <a:solidFill>
                <a:srgbClr val="000000"/>
              </a:solidFill>
              <a:latin typeface="Arial"/>
            </a:endParaRPr>
          </a:p>
          <a:p>
            <a:pPr indent="-343080">
              <a:lnSpc>
                <a:spcPct val="100000"/>
              </a:lnSpc>
              <a:buClr>
                <a:srgbClr val="000000"/>
              </a:buClr>
              <a:buFont typeface="Century Gothic"/>
              <a:buAutoNum type="arabicPeriod" startAt="4"/>
            </a:pPr>
            <a:r>
              <a:rPr b="1" lang="en-US" sz="1600" spc="-1" strike="noStrike">
                <a:solidFill>
                  <a:srgbClr val="000000"/>
                </a:solidFill>
                <a:latin typeface="Century Gothic"/>
                <a:ea typeface="Calibri"/>
              </a:rPr>
              <a:t>Voting (Classification) or Averaging (Regression):</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For classification tasks, the Random Forest combines the predictions of all the individual decision trees through majority voting to determine the final class label.</a:t>
            </a:r>
            <a:endParaRPr b="0" lang="en-IN" sz="1600" spc="-1" strike="noStrike">
              <a:solidFill>
                <a:srgbClr val="000000"/>
              </a:solidFill>
              <a:latin typeface="Arial"/>
            </a:endParaRPr>
          </a:p>
          <a:p>
            <a:pPr lvl="1" marL="457200" indent="-216000">
              <a:lnSpc>
                <a:spcPct val="100000"/>
              </a:lnSpc>
              <a:buClr>
                <a:srgbClr val="000000"/>
              </a:buClr>
              <a:buFont typeface="Arial"/>
              <a:buChar char="•"/>
            </a:pPr>
            <a:r>
              <a:rPr b="0" lang="en-US" sz="1600" spc="-1" strike="noStrike">
                <a:solidFill>
                  <a:srgbClr val="000000"/>
                </a:solidFill>
                <a:latin typeface="Century Gothic"/>
                <a:ea typeface="Calibri"/>
              </a:rPr>
              <a:t>For regression tasks, the predictions of all trees are averaged to obtain the final output.</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p:txBody>
      </p:sp>
    </p:spTree>
  </p:cSld>
  <p:transition spd="slow">
    <p:wipe dir="l"/>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Box 4"/>
          <p:cNvSpPr/>
          <p:nvPr/>
        </p:nvSpPr>
        <p:spPr>
          <a:xfrm>
            <a:off x="918720" y="230760"/>
            <a:ext cx="6096960" cy="455400"/>
          </a:xfrm>
          <a:prstGeom prst="rect">
            <a:avLst/>
          </a:prstGeom>
          <a:noFill/>
          <a:ln w="0">
            <a:noFill/>
          </a:ln>
        </p:spPr>
        <p:style>
          <a:lnRef idx="0"/>
          <a:fillRef idx="0"/>
          <a:effectRef idx="0"/>
          <a:fontRef idx="minor"/>
        </p:style>
        <p:txBody>
          <a:bodyPr lIns="90000" rIns="90000" tIns="45000" bIns="45000" anchor="t">
            <a:spAutoFit/>
          </a:bodyPr>
          <a:p>
            <a:pPr marL="343080" indent="-343080">
              <a:lnSpc>
                <a:spcPct val="100000"/>
              </a:lnSpc>
              <a:spcAft>
                <a:spcPts val="799"/>
              </a:spcAft>
              <a:buClr>
                <a:srgbClr val="000000"/>
              </a:buClr>
              <a:buFont typeface="Symbol"/>
              <a:buChar char=""/>
            </a:pPr>
            <a:r>
              <a:rPr b="1" lang="en-IN" sz="2400" spc="-1" strike="noStrike">
                <a:solidFill>
                  <a:srgbClr val="000000"/>
                </a:solidFill>
                <a:latin typeface="Century Gothic"/>
                <a:ea typeface="Calibri"/>
              </a:rPr>
              <a:t>Gradient Boosting:-</a:t>
            </a:r>
            <a:endParaRPr b="0" lang="en-IN" sz="2400" spc="-1" strike="noStrike">
              <a:solidFill>
                <a:srgbClr val="000000"/>
              </a:solidFill>
              <a:latin typeface="Arial"/>
            </a:endParaRPr>
          </a:p>
        </p:txBody>
      </p:sp>
      <p:sp>
        <p:nvSpPr>
          <p:cNvPr id="328" name="TextBox 8"/>
          <p:cNvSpPr/>
          <p:nvPr/>
        </p:nvSpPr>
        <p:spPr>
          <a:xfrm>
            <a:off x="918720" y="1046520"/>
            <a:ext cx="1088244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273239"/>
                </a:solidFill>
                <a:latin typeface="Century Gothic"/>
              </a:rPr>
              <a:t>Gradient Boosting is a powerful boosting algorithm that combines several weak learners into strong learners, in which each new model is trained to minimize the loss function such as mean squared error or cross-entropy of the previous model using gradient descent. In each iteration, the algorithm computes the gradient of the loss function with respect to the predictions of the current ensemble and then trains a new weak model to minimize this gradient. The predictions of the new model are then added to the ensemble, and the process is repeated until a stopping criterion is met.</a:t>
            </a:r>
            <a:endParaRPr b="0" lang="en-IN" sz="1800" spc="-1" strike="noStrike">
              <a:solidFill>
                <a:srgbClr val="000000"/>
              </a:solidFill>
              <a:latin typeface="Arial"/>
            </a:endParaRPr>
          </a:p>
        </p:txBody>
      </p:sp>
      <p:pic>
        <p:nvPicPr>
          <p:cNvPr id="329" name="Picture 2" descr="The architecture of Gradient Boosting Decision Tree | Download Scientific  Diagram"/>
          <p:cNvPicPr/>
          <p:nvPr/>
        </p:nvPicPr>
        <p:blipFill>
          <a:blip r:embed="rId1"/>
          <a:stretch/>
        </p:blipFill>
        <p:spPr>
          <a:xfrm>
            <a:off x="3898080" y="2924280"/>
            <a:ext cx="6480000" cy="3790440"/>
          </a:xfrm>
          <a:prstGeom prst="rect">
            <a:avLst/>
          </a:prstGeom>
          <a:ln w="0">
            <a:noFill/>
          </a:ln>
        </p:spPr>
      </p:pic>
    </p:spTree>
  </p:cSld>
  <p:transition spd="slow">
    <p:wipe dir="l"/>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Box 4"/>
          <p:cNvSpPr/>
          <p:nvPr/>
        </p:nvSpPr>
        <p:spPr>
          <a:xfrm>
            <a:off x="1443960" y="384840"/>
            <a:ext cx="10234440" cy="5362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000000"/>
                </a:solidFill>
                <a:latin typeface="Century Gothic"/>
              </a:rPr>
              <a:t>Working of Gradient Boosting:</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Initialization</a:t>
            </a:r>
            <a:r>
              <a:rPr b="0" lang="en-US" sz="1800" spc="-1" strike="noStrike">
                <a:solidFill>
                  <a:srgbClr val="0d0d0d"/>
                </a:solidFill>
                <a:latin typeface="Century Gothic"/>
              </a:rPr>
              <a:t>: Gradient Boosting starts with an initial model, often a simple one like a Decision Tree with a single node (also called a stump), which predicts the average target value for regression tasks or the most frequent class for classification tasks.</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Sequential Training</a:t>
            </a:r>
            <a:r>
              <a:rPr b="0" lang="en-US" sz="1800" spc="-1" strike="noStrike">
                <a:solidFill>
                  <a:srgbClr val="0d0d0d"/>
                </a:solidFill>
                <a:latin typeface="Century Gothic"/>
              </a:rPr>
              <a:t>: In each subsequent iteration, a new model is added to the ensemble to correct the errors made by the existing ensemble. This is done by fitting a new model to the residuals (the differences between the actual and predicted values) of the previous models.</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Gradient Descent</a:t>
            </a:r>
            <a:r>
              <a:rPr b="0" lang="en-US" sz="1800" spc="-1" strike="noStrike">
                <a:solidFill>
                  <a:srgbClr val="0d0d0d"/>
                </a:solidFill>
                <a:latin typeface="Century Gothic"/>
              </a:rPr>
              <a:t>: Gradient Boosting minimizes the loss function of the ensemble by iteratively updating the parameters of the new model in the direction that reduces the error (gradient descent).</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Weighted Sum</a:t>
            </a:r>
            <a:r>
              <a:rPr b="0" lang="en-US" sz="1800" spc="-1" strike="noStrike">
                <a:solidFill>
                  <a:srgbClr val="0d0d0d"/>
                </a:solidFill>
                <a:latin typeface="Century Gothic"/>
              </a:rPr>
              <a:t>: The predictions from all the models in the ensemble are combined through a weighted sum to make the final prediction. Each model's contribution to the final prediction is determined by its performance on the training data and its weight.</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Regularization</a:t>
            </a:r>
            <a:r>
              <a:rPr b="0" lang="en-US" sz="1800" spc="-1" strike="noStrike">
                <a:solidFill>
                  <a:srgbClr val="0d0d0d"/>
                </a:solidFill>
                <a:latin typeface="Century Gothic"/>
              </a:rPr>
              <a:t>: Gradient Boosting employs techniques like shrinkage (learning rate) and tree depth constraints to prevent overfitting and improve generalization performance.</a:t>
            </a:r>
            <a:endParaRPr b="0" lang="en-IN" sz="1800" spc="-1" strike="noStrike">
              <a:solidFill>
                <a:srgbClr val="000000"/>
              </a:solidFill>
              <a:latin typeface="Arial"/>
            </a:endParaRPr>
          </a:p>
          <a:p>
            <a:pPr indent="-216000">
              <a:lnSpc>
                <a:spcPct val="100000"/>
              </a:lnSpc>
              <a:buClr>
                <a:srgbClr val="0d0d0d"/>
              </a:buClr>
              <a:buFont typeface="Century Gothic"/>
              <a:buAutoNum type="arabicPeriod"/>
            </a:pPr>
            <a:r>
              <a:rPr b="1" lang="en-US" sz="1800" spc="-1" strike="noStrike">
                <a:solidFill>
                  <a:srgbClr val="0d0d0d"/>
                </a:solidFill>
                <a:latin typeface="Century Gothic"/>
              </a:rPr>
              <a:t>Stopping Criterion</a:t>
            </a:r>
            <a:r>
              <a:rPr b="0" lang="en-US" sz="1800" spc="-1" strike="noStrike">
                <a:solidFill>
                  <a:srgbClr val="0d0d0d"/>
                </a:solidFill>
                <a:latin typeface="Century Gothic"/>
              </a:rPr>
              <a:t>: The training process continues until a predefined number of models (iterations) are added to the ensemble or until a stopping criterion, such as reaching a minimum loss threshold, is met</a:t>
            </a:r>
            <a:endParaRPr b="0" lang="en-IN" sz="1800" spc="-1" strike="noStrike">
              <a:solidFill>
                <a:srgbClr val="000000"/>
              </a:solidFill>
              <a:latin typeface="Arial"/>
            </a:endParaRPr>
          </a:p>
          <a:p>
            <a:pPr algn="just">
              <a:lnSpc>
                <a:spcPct val="100000"/>
              </a:lnSpc>
            </a:pPr>
            <a:endParaRPr b="0" lang="en-IN" sz="1800" spc="-1" strike="noStrike">
              <a:solidFill>
                <a:srgbClr val="000000"/>
              </a:solidFill>
              <a:latin typeface="Arial"/>
            </a:endParaRPr>
          </a:p>
        </p:txBody>
      </p:sp>
    </p:spTree>
  </p:cSld>
  <p:transition spd="slow">
    <p:wipe dir="l"/>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Title 1"/>
          <p:cNvSpPr/>
          <p:nvPr/>
        </p:nvSpPr>
        <p:spPr>
          <a:xfrm>
            <a:off x="208440" y="45720"/>
            <a:ext cx="1099476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Accuracy Comparison Of the models</a:t>
            </a:r>
            <a:endParaRPr b="0" lang="en-IN" sz="4000" spc="-1" strike="noStrike">
              <a:solidFill>
                <a:srgbClr val="000000"/>
              </a:solidFill>
              <a:latin typeface="Arial"/>
            </a:endParaRPr>
          </a:p>
        </p:txBody>
      </p:sp>
      <p:pic>
        <p:nvPicPr>
          <p:cNvPr id="332" name="Picture 8" descr=""/>
          <p:cNvPicPr/>
          <p:nvPr/>
        </p:nvPicPr>
        <p:blipFill>
          <a:blip r:embed="rId1"/>
          <a:srcRect l="0" t="0" r="6866" b="0"/>
          <a:stretch/>
        </p:blipFill>
        <p:spPr>
          <a:xfrm>
            <a:off x="191160" y="1792800"/>
            <a:ext cx="6881760" cy="4404960"/>
          </a:xfrm>
          <a:prstGeom prst="rect">
            <a:avLst/>
          </a:prstGeom>
          <a:ln w="0">
            <a:noFill/>
          </a:ln>
        </p:spPr>
      </p:pic>
      <p:sp>
        <p:nvSpPr>
          <p:cNvPr id="333" name="TextBox 1"/>
          <p:cNvSpPr/>
          <p:nvPr/>
        </p:nvSpPr>
        <p:spPr>
          <a:xfrm>
            <a:off x="1748520" y="826560"/>
            <a:ext cx="6384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0000"/>
                </a:solidFill>
                <a:latin typeface="Century Gothic"/>
                <a:ea typeface="Times New Roman"/>
              </a:rPr>
              <a:t>For Model 1(The Obesity Level Prediction Model)</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334" name="Picture 3" descr=""/>
          <p:cNvPicPr/>
          <p:nvPr/>
        </p:nvPicPr>
        <p:blipFill>
          <a:blip r:embed="rId2"/>
          <a:stretch/>
        </p:blipFill>
        <p:spPr>
          <a:xfrm>
            <a:off x="7011720" y="1473120"/>
            <a:ext cx="5019480" cy="4767480"/>
          </a:xfrm>
          <a:prstGeom prst="rect">
            <a:avLst/>
          </a:prstGeom>
          <a:ln w="0">
            <a:noFill/>
          </a:ln>
        </p:spPr>
      </p:pic>
    </p:spTree>
  </p:cSld>
  <p:transition spd="slow">
    <p:wipe dir="l"/>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2593080" y="624240"/>
            <a:ext cx="8911440" cy="765360"/>
          </a:xfrm>
          <a:prstGeom prst="rect">
            <a:avLst/>
          </a:prstGeom>
          <a:noFill/>
          <a:ln w="0">
            <a:noFill/>
          </a:ln>
        </p:spPr>
        <p:txBody>
          <a:bodyPr anchor="t">
            <a:noAutofit/>
          </a:bodyPr>
          <a:p>
            <a:pPr indent="0">
              <a:lnSpc>
                <a:spcPct val="100000"/>
              </a:lnSpc>
              <a:buNone/>
            </a:pPr>
            <a:r>
              <a:rPr b="1" lang="en-US" sz="3600" spc="-1" strike="noStrike">
                <a:solidFill>
                  <a:srgbClr val="262626"/>
                </a:solidFill>
                <a:latin typeface="Century Gothic"/>
              </a:rPr>
              <a:t>Presentation Outline</a:t>
            </a:r>
            <a:endParaRPr b="0" lang="en-US" sz="3600" spc="-1" strike="noStrike">
              <a:solidFill>
                <a:srgbClr val="000000"/>
              </a:solidFill>
              <a:latin typeface="Century Gothic"/>
            </a:endParaRPr>
          </a:p>
        </p:txBody>
      </p:sp>
      <p:sp>
        <p:nvSpPr>
          <p:cNvPr id="286" name="PlaceHolder 2"/>
          <p:cNvSpPr>
            <a:spLocks noGrp="1"/>
          </p:cNvSpPr>
          <p:nvPr>
            <p:ph/>
          </p:nvPr>
        </p:nvSpPr>
        <p:spPr>
          <a:xfrm>
            <a:off x="1167480" y="1225800"/>
            <a:ext cx="10184400" cy="5459040"/>
          </a:xfrm>
          <a:prstGeom prst="rect">
            <a:avLst/>
          </a:prstGeom>
          <a:noFill/>
          <a:ln w="0">
            <a:noFill/>
          </a:ln>
        </p:spPr>
        <p:txBody>
          <a:bodyPr anchor="t">
            <a:normAutofit fontScale="84000"/>
          </a:bodyPr>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Abstract</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Introduction</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Existing System</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Proposed System</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System Configuration</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Methodology </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Dataset Details</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Algorithms Used</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Accuracy Comparison of the models</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Results </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Outputs</a:t>
            </a:r>
            <a:endParaRPr b="0" lang="en-US" sz="2800" spc="-1" strike="noStrike">
              <a:solidFill>
                <a:srgbClr val="404040"/>
              </a:solidFill>
              <a:latin typeface="Century Gothic"/>
            </a:endParaRPr>
          </a:p>
          <a:p>
            <a:pPr marL="311400" indent="-311400">
              <a:lnSpc>
                <a:spcPct val="100000"/>
              </a:lnSpc>
              <a:spcBef>
                <a:spcPts val="1001"/>
              </a:spcBef>
              <a:buClr>
                <a:srgbClr val="dddddd"/>
              </a:buClr>
              <a:buFont typeface="Wingdings 3" charset="2"/>
              <a:buChar char=""/>
            </a:pPr>
            <a:r>
              <a:rPr b="0" lang="en-US" sz="2800" spc="-1" strike="noStrike">
                <a:solidFill>
                  <a:srgbClr val="000000"/>
                </a:solidFill>
                <a:latin typeface="Georgia"/>
                <a:ea typeface="Georgia"/>
              </a:rPr>
              <a:t>Conclusion</a:t>
            </a:r>
            <a:endParaRPr b="0" lang="en-US" sz="2800" spc="-1" strike="noStrike">
              <a:solidFill>
                <a:srgbClr val="404040"/>
              </a:solidFill>
              <a:latin typeface="Century Gothic"/>
            </a:endParaRPr>
          </a:p>
          <a:p>
            <a:pPr indent="0">
              <a:lnSpc>
                <a:spcPct val="100000"/>
              </a:lnSpc>
              <a:spcBef>
                <a:spcPts val="1001"/>
              </a:spcBef>
              <a:buNone/>
              <a:tabLst>
                <a:tab algn="l" pos="0"/>
              </a:tabLst>
            </a:pPr>
            <a:endParaRPr b="0" lang="en-US" sz="2800" spc="-1" strike="noStrike">
              <a:solidFill>
                <a:srgbClr val="404040"/>
              </a:solidFill>
              <a:latin typeface="Century Gothic"/>
            </a:endParaRPr>
          </a:p>
          <a:p>
            <a:pPr indent="0">
              <a:lnSpc>
                <a:spcPct val="100000"/>
              </a:lnSpc>
              <a:spcBef>
                <a:spcPts val="1001"/>
              </a:spcBef>
              <a:buNone/>
              <a:tabLst>
                <a:tab algn="l" pos="0"/>
              </a:tabLst>
            </a:pPr>
            <a:endParaRPr b="0" lang="en-US" sz="1800" spc="-1" strike="noStrike">
              <a:solidFill>
                <a:srgbClr val="404040"/>
              </a:solidFill>
              <a:latin typeface="Century Gothic"/>
            </a:endParaRPr>
          </a:p>
        </p:txBody>
      </p:sp>
      <p:sp>
        <p:nvSpPr>
          <p:cNvPr id="287" name="TextBox 3"/>
          <p:cNvSpPr/>
          <p:nvPr/>
        </p:nvSpPr>
        <p:spPr>
          <a:xfrm>
            <a:off x="7333560" y="1746360"/>
            <a:ext cx="184320" cy="36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IN" sz="1800" spc="-1" strike="noStrike">
              <a:solidFill>
                <a:srgbClr val="000000"/>
              </a:solidFill>
              <a:latin typeface="Century Gothic"/>
            </a:endParaRPr>
          </a:p>
        </p:txBody>
      </p:sp>
      <p:pic>
        <p:nvPicPr>
          <p:cNvPr id="288" name="Picture 2" descr="Businessman Giving Presentation Flat Character Man Presenting Project  Cartoon Illustration Office Worker Near Whiteboard With Graphs Diagrams  Business Mentor Coach On Seminar Annual Report Stock Illustration -  Download Image Now - iStock"/>
          <p:cNvPicPr/>
          <p:nvPr/>
        </p:nvPicPr>
        <p:blipFill>
          <a:blip r:embed="rId1"/>
          <a:stretch/>
        </p:blipFill>
        <p:spPr>
          <a:xfrm>
            <a:off x="7048800" y="1591200"/>
            <a:ext cx="4531320" cy="4531320"/>
          </a:xfrm>
          <a:prstGeom prst="rect">
            <a:avLst/>
          </a:prstGeom>
          <a:ln w="0">
            <a:noFill/>
          </a:ln>
        </p:spPr>
      </p:pic>
    </p:spTree>
  </p:cSld>
  <p:transition spd="slow">
    <p:wipe dir="l"/>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Title 1"/>
          <p:cNvSpPr/>
          <p:nvPr/>
        </p:nvSpPr>
        <p:spPr>
          <a:xfrm>
            <a:off x="208440" y="45720"/>
            <a:ext cx="1099476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2000" spc="-1" strike="noStrike">
                <a:solidFill>
                  <a:srgbClr val="262626"/>
                </a:solidFill>
                <a:latin typeface="Century Gothic"/>
              </a:rPr>
              <a:t>CONTINUED….</a:t>
            </a:r>
            <a:endParaRPr b="0" lang="en-IN" sz="2000" spc="-1" strike="noStrike">
              <a:solidFill>
                <a:srgbClr val="000000"/>
              </a:solidFill>
              <a:latin typeface="Arial"/>
            </a:endParaRPr>
          </a:p>
        </p:txBody>
      </p:sp>
      <p:sp>
        <p:nvSpPr>
          <p:cNvPr id="336" name="TextBox 1"/>
          <p:cNvSpPr/>
          <p:nvPr/>
        </p:nvSpPr>
        <p:spPr>
          <a:xfrm>
            <a:off x="1748520" y="826560"/>
            <a:ext cx="6384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0000"/>
                </a:solidFill>
                <a:latin typeface="Century Gothic"/>
                <a:ea typeface="Times New Roman"/>
              </a:rPr>
              <a:t>For Model 2(The Alcoholism Prediction Model)</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337" name="Picture 5" descr=""/>
          <p:cNvPicPr/>
          <p:nvPr/>
        </p:nvPicPr>
        <p:blipFill>
          <a:blip r:embed="rId1"/>
          <a:stretch/>
        </p:blipFill>
        <p:spPr>
          <a:xfrm>
            <a:off x="449640" y="1899000"/>
            <a:ext cx="6384240" cy="3966480"/>
          </a:xfrm>
          <a:prstGeom prst="rect">
            <a:avLst/>
          </a:prstGeom>
          <a:ln w="0">
            <a:noFill/>
          </a:ln>
        </p:spPr>
      </p:pic>
      <p:pic>
        <p:nvPicPr>
          <p:cNvPr id="338" name="Picture 4" descr=""/>
          <p:cNvPicPr/>
          <p:nvPr/>
        </p:nvPicPr>
        <p:blipFill>
          <a:blip r:embed="rId2"/>
          <a:stretch/>
        </p:blipFill>
        <p:spPr>
          <a:xfrm>
            <a:off x="6389640" y="1235160"/>
            <a:ext cx="5677200" cy="5496480"/>
          </a:xfrm>
          <a:prstGeom prst="rect">
            <a:avLst/>
          </a:prstGeom>
          <a:ln w="0">
            <a:noFill/>
          </a:ln>
        </p:spPr>
      </p:pic>
    </p:spTree>
  </p:cSld>
  <p:transition spd="slow">
    <p:wipe dir="l"/>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itle 1"/>
          <p:cNvSpPr/>
          <p:nvPr/>
        </p:nvSpPr>
        <p:spPr>
          <a:xfrm>
            <a:off x="208440" y="45720"/>
            <a:ext cx="1099476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2000" spc="-1" strike="noStrike">
                <a:solidFill>
                  <a:srgbClr val="262626"/>
                </a:solidFill>
                <a:latin typeface="Century Gothic"/>
              </a:rPr>
              <a:t>CONTINUED….</a:t>
            </a:r>
            <a:endParaRPr b="0" lang="en-IN" sz="2000" spc="-1" strike="noStrike">
              <a:solidFill>
                <a:srgbClr val="000000"/>
              </a:solidFill>
              <a:latin typeface="Arial"/>
            </a:endParaRPr>
          </a:p>
        </p:txBody>
      </p:sp>
      <p:sp>
        <p:nvSpPr>
          <p:cNvPr id="340" name="TextBox 1"/>
          <p:cNvSpPr/>
          <p:nvPr/>
        </p:nvSpPr>
        <p:spPr>
          <a:xfrm>
            <a:off x="1748520" y="826560"/>
            <a:ext cx="6384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0000"/>
                </a:solidFill>
                <a:latin typeface="Century Gothic"/>
                <a:ea typeface="Times New Roman"/>
              </a:rPr>
              <a:t>For Model 3 (The Smoking status Prediction Model)</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341" name="Picture 6" descr=""/>
          <p:cNvPicPr/>
          <p:nvPr/>
        </p:nvPicPr>
        <p:blipFill>
          <a:blip r:embed="rId1"/>
          <a:stretch/>
        </p:blipFill>
        <p:spPr>
          <a:xfrm>
            <a:off x="208440" y="1761840"/>
            <a:ext cx="6180480" cy="3996720"/>
          </a:xfrm>
          <a:prstGeom prst="rect">
            <a:avLst/>
          </a:prstGeom>
          <a:ln w="0">
            <a:noFill/>
          </a:ln>
        </p:spPr>
      </p:pic>
      <p:pic>
        <p:nvPicPr>
          <p:cNvPr id="342" name="Picture 3" descr=""/>
          <p:cNvPicPr/>
          <p:nvPr/>
        </p:nvPicPr>
        <p:blipFill>
          <a:blip r:embed="rId2"/>
          <a:stretch/>
        </p:blipFill>
        <p:spPr>
          <a:xfrm>
            <a:off x="6514200" y="1287360"/>
            <a:ext cx="5677200" cy="5391720"/>
          </a:xfrm>
          <a:prstGeom prst="rect">
            <a:avLst/>
          </a:prstGeom>
          <a:ln w="0">
            <a:noFill/>
          </a:ln>
        </p:spPr>
      </p:pic>
    </p:spTree>
  </p:cSld>
  <p:transition spd="slow">
    <p:wipe dir="l"/>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itle 1"/>
          <p:cNvSpPr/>
          <p:nvPr/>
        </p:nvSpPr>
        <p:spPr>
          <a:xfrm>
            <a:off x="208440" y="45720"/>
            <a:ext cx="1099476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2000" spc="-1" strike="noStrike">
                <a:solidFill>
                  <a:srgbClr val="262626"/>
                </a:solidFill>
                <a:latin typeface="Century Gothic"/>
              </a:rPr>
              <a:t>CONTINUED….</a:t>
            </a:r>
            <a:endParaRPr b="0" lang="en-IN" sz="2000" spc="-1" strike="noStrike">
              <a:solidFill>
                <a:srgbClr val="000000"/>
              </a:solidFill>
              <a:latin typeface="Arial"/>
            </a:endParaRPr>
          </a:p>
        </p:txBody>
      </p:sp>
      <p:sp>
        <p:nvSpPr>
          <p:cNvPr id="344" name="TextBox 1"/>
          <p:cNvSpPr/>
          <p:nvPr/>
        </p:nvSpPr>
        <p:spPr>
          <a:xfrm>
            <a:off x="1748520" y="826560"/>
            <a:ext cx="63842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pc="-1" strike="noStrike">
                <a:solidFill>
                  <a:srgbClr val="000000"/>
                </a:solidFill>
                <a:latin typeface="Century Gothic"/>
                <a:ea typeface="Times New Roman"/>
              </a:rPr>
              <a:t>For Model with live data (The Obesity Level Prediction Model)</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345" name="Picture 4" descr=""/>
          <p:cNvPicPr/>
          <p:nvPr/>
        </p:nvPicPr>
        <p:blipFill>
          <a:blip r:embed="rId1"/>
          <a:stretch/>
        </p:blipFill>
        <p:spPr>
          <a:xfrm>
            <a:off x="6533280" y="1362960"/>
            <a:ext cx="5658120" cy="5448600"/>
          </a:xfrm>
          <a:prstGeom prst="rect">
            <a:avLst/>
          </a:prstGeom>
          <a:ln w="0">
            <a:noFill/>
          </a:ln>
        </p:spPr>
      </p:pic>
      <p:pic>
        <p:nvPicPr>
          <p:cNvPr id="346" name="Picture 7" descr=""/>
          <p:cNvPicPr/>
          <p:nvPr/>
        </p:nvPicPr>
        <p:blipFill>
          <a:blip r:embed="rId2"/>
          <a:stretch/>
        </p:blipFill>
        <p:spPr>
          <a:xfrm>
            <a:off x="41400" y="2057400"/>
            <a:ext cx="6338880" cy="3444840"/>
          </a:xfrm>
          <a:prstGeom prst="rect">
            <a:avLst/>
          </a:prstGeom>
          <a:ln w="0">
            <a:noFill/>
          </a:ln>
        </p:spPr>
      </p:pic>
    </p:spTree>
  </p:cSld>
  <p:transition spd="slow">
    <p:wipe dir="l"/>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Title 1"/>
          <p:cNvSpPr/>
          <p:nvPr/>
        </p:nvSpPr>
        <p:spPr>
          <a:xfrm>
            <a:off x="208440" y="45720"/>
            <a:ext cx="553824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Results:</a:t>
            </a:r>
            <a:endParaRPr b="0" lang="en-IN" sz="4000" spc="-1" strike="noStrike">
              <a:solidFill>
                <a:srgbClr val="000000"/>
              </a:solidFill>
              <a:latin typeface="Arial"/>
            </a:endParaRPr>
          </a:p>
        </p:txBody>
      </p:sp>
      <p:sp>
        <p:nvSpPr>
          <p:cNvPr id="348" name="TextBox 5"/>
          <p:cNvSpPr/>
          <p:nvPr/>
        </p:nvSpPr>
        <p:spPr>
          <a:xfrm>
            <a:off x="866160" y="1163520"/>
            <a:ext cx="11325240" cy="39092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47000"/>
              </a:lnSpc>
              <a:spcAft>
                <a:spcPts val="300"/>
              </a:spcAft>
              <a:buClr>
                <a:srgbClr val="000000"/>
              </a:buClr>
              <a:buFont typeface="Symbol"/>
              <a:buChar char=""/>
            </a:pPr>
            <a:r>
              <a:rPr b="1" lang="en-IN" sz="1800" spc="-1" strike="noStrike">
                <a:solidFill>
                  <a:srgbClr val="000000"/>
                </a:solidFill>
                <a:latin typeface="Century Gothic"/>
                <a:ea typeface="Times New Roman"/>
              </a:rPr>
              <a:t>Model 1 - Obesity Level Prediction:</a:t>
            </a:r>
            <a:endParaRPr b="0" lang="en-IN" sz="1800" spc="-1" strike="noStrike">
              <a:solidFill>
                <a:srgbClr val="000000"/>
              </a:solidFill>
              <a:latin typeface="Arial"/>
            </a:endParaRPr>
          </a:p>
          <a:p>
            <a:pPr marL="235080" indent="-6480" algn="just">
              <a:lnSpc>
                <a:spcPct val="147000"/>
              </a:lnSpc>
              <a:spcAft>
                <a:spcPts val="300"/>
              </a:spcAft>
              <a:tabLst>
                <a:tab algn="l" pos="0"/>
              </a:tabLst>
            </a:pPr>
            <a:r>
              <a:rPr b="0" lang="en-IN" sz="1800" spc="-1" strike="noStrike">
                <a:solidFill>
                  <a:srgbClr val="000000"/>
                </a:solidFill>
                <a:latin typeface="Century Gothic"/>
                <a:ea typeface="Times New Roman"/>
              </a:rPr>
              <a:t>The best-performing algorithm for predicting obesity levels is the Gradient Boosting Algorithm, achieving a training accuracy of approximately 99% and a testing accuracy of 96%.</a:t>
            </a:r>
            <a:endParaRPr b="0" lang="en-IN" sz="1800" spc="-1" strike="noStrike">
              <a:solidFill>
                <a:srgbClr val="000000"/>
              </a:solidFill>
              <a:latin typeface="Arial"/>
            </a:endParaRPr>
          </a:p>
          <a:p>
            <a:pPr marL="343080" indent="-343080" algn="just">
              <a:lnSpc>
                <a:spcPct val="147000"/>
              </a:lnSpc>
              <a:spcAft>
                <a:spcPts val="300"/>
              </a:spcAft>
              <a:buClr>
                <a:srgbClr val="000000"/>
              </a:buClr>
              <a:buFont typeface="Symbol"/>
              <a:buChar char=""/>
              <a:tabLst>
                <a:tab algn="l" pos="0"/>
              </a:tabLst>
            </a:pPr>
            <a:r>
              <a:rPr b="1" lang="en-IN" sz="1800" spc="-1" strike="noStrike">
                <a:solidFill>
                  <a:srgbClr val="000000"/>
                </a:solidFill>
                <a:latin typeface="Century Gothic"/>
                <a:ea typeface="Times New Roman"/>
              </a:rPr>
              <a:t>Model 2 - Alcoholism Prediction:</a:t>
            </a:r>
            <a:endParaRPr b="0" lang="en-IN" sz="1800" spc="-1" strike="noStrike">
              <a:solidFill>
                <a:srgbClr val="000000"/>
              </a:solidFill>
              <a:latin typeface="Arial"/>
            </a:endParaRPr>
          </a:p>
          <a:p>
            <a:pPr marL="235080" indent="-6480" algn="just">
              <a:lnSpc>
                <a:spcPct val="147000"/>
              </a:lnSpc>
              <a:spcAft>
                <a:spcPts val="300"/>
              </a:spcAft>
              <a:tabLst>
                <a:tab algn="l" pos="0"/>
              </a:tabLst>
            </a:pPr>
            <a:r>
              <a:rPr b="0" lang="en-IN" sz="1800" spc="-1" strike="noStrike">
                <a:solidFill>
                  <a:srgbClr val="000000"/>
                </a:solidFill>
                <a:latin typeface="Century Gothic"/>
                <a:ea typeface="Times New Roman"/>
              </a:rPr>
              <a:t>The Random Forest Classifier emerged as the most effective algorithm for predicting alcoholism, attaining a remarkable accuracy of 100% on the training data and 96% on the testing data.</a:t>
            </a:r>
            <a:endParaRPr b="0" lang="en-IN" sz="1800" spc="-1" strike="noStrike">
              <a:solidFill>
                <a:srgbClr val="000000"/>
              </a:solidFill>
              <a:latin typeface="Arial"/>
            </a:endParaRPr>
          </a:p>
          <a:p>
            <a:pPr marL="343080" indent="-343080" algn="just">
              <a:lnSpc>
                <a:spcPct val="147000"/>
              </a:lnSpc>
              <a:spcAft>
                <a:spcPts val="300"/>
              </a:spcAft>
              <a:buClr>
                <a:srgbClr val="000000"/>
              </a:buClr>
              <a:buFont typeface="Symbol"/>
              <a:buChar char=""/>
              <a:tabLst>
                <a:tab algn="l" pos="0"/>
              </a:tabLst>
            </a:pPr>
            <a:r>
              <a:rPr b="1" lang="en-IN" sz="1800" spc="-1" strike="noStrike">
                <a:solidFill>
                  <a:srgbClr val="000000"/>
                </a:solidFill>
                <a:latin typeface="Century Gothic"/>
                <a:ea typeface="Times New Roman"/>
              </a:rPr>
              <a:t>Model 3 - Smoking Status Prediction:</a:t>
            </a:r>
            <a:endParaRPr b="0" lang="en-IN" sz="1800" spc="-1" strike="noStrike">
              <a:solidFill>
                <a:srgbClr val="000000"/>
              </a:solidFill>
              <a:latin typeface="Arial"/>
            </a:endParaRPr>
          </a:p>
          <a:p>
            <a:pPr marL="235080" indent="-6480" algn="just">
              <a:lnSpc>
                <a:spcPct val="147000"/>
              </a:lnSpc>
              <a:spcAft>
                <a:spcPts val="300"/>
              </a:spcAft>
              <a:tabLst>
                <a:tab algn="l" pos="0"/>
              </a:tabLst>
            </a:pPr>
            <a:r>
              <a:rPr b="0" lang="en-IN" sz="1800" spc="-1" strike="noStrike">
                <a:solidFill>
                  <a:srgbClr val="000000"/>
                </a:solidFill>
                <a:latin typeface="Century Gothic"/>
                <a:ea typeface="Times New Roman"/>
              </a:rPr>
              <a:t>The Random Forest Classifier proved to be the optimal choice for predicting smoking status, delivering outstanding results with a training accuracy of 100% and a testing accuracy of 97%.</a:t>
            </a:r>
            <a:endParaRPr b="0" lang="en-IN" sz="1800" spc="-1" strike="noStrike">
              <a:solidFill>
                <a:srgbClr val="000000"/>
              </a:solidFill>
              <a:latin typeface="Arial"/>
            </a:endParaRPr>
          </a:p>
        </p:txBody>
      </p:sp>
    </p:spTree>
  </p:cSld>
  <p:transition spd="slow">
    <p:wipe dir="l"/>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Title 1"/>
          <p:cNvSpPr/>
          <p:nvPr/>
        </p:nvSpPr>
        <p:spPr>
          <a:xfrm>
            <a:off x="208440" y="45720"/>
            <a:ext cx="688428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Outputs:</a:t>
            </a:r>
            <a:endParaRPr b="0" lang="en-IN" sz="4000" spc="-1" strike="noStrike">
              <a:solidFill>
                <a:srgbClr val="000000"/>
              </a:solidFill>
              <a:latin typeface="Arial"/>
            </a:endParaRPr>
          </a:p>
        </p:txBody>
      </p:sp>
      <p:sp>
        <p:nvSpPr>
          <p:cNvPr id="350" name="Rectangle 2"/>
          <p:cNvSpPr/>
          <p:nvPr/>
        </p:nvSpPr>
        <p:spPr>
          <a:xfrm>
            <a:off x="1039680" y="5884200"/>
            <a:ext cx="3855240" cy="547560"/>
          </a:xfrm>
          <a:prstGeom prst="rect">
            <a:avLst/>
          </a:prstGeom>
          <a:noFill/>
          <a:ln w="0">
            <a:noFill/>
          </a:ln>
        </p:spPr>
        <p:style>
          <a:lnRef idx="0"/>
          <a:fillRef idx="0"/>
          <a:effectRef idx="0"/>
          <a:fontRef idx="minor"/>
        </p:style>
        <p:txBody>
          <a:bodyPr numCol="1" spcCol="0" anchor="ctr">
            <a:spAutoFit/>
          </a:bodyPr>
          <a:p>
            <a:pPr>
              <a:lnSpc>
                <a:spcPct val="100000"/>
              </a:lnSpc>
              <a:tabLst>
                <a:tab algn="l" pos="0"/>
              </a:tabLst>
            </a:pPr>
            <a:r>
              <a:rPr b="1" lang="en-US" sz="1200" spc="-1" strike="noStrike">
                <a:solidFill>
                  <a:srgbClr val="000000"/>
                </a:solidFill>
                <a:latin typeface="Arial"/>
                <a:ea typeface="Times New Roman"/>
              </a:rPr>
              <a:t>Model no 1 :- The Obesity Level Prediction Model</a:t>
            </a:r>
            <a:endParaRPr b="0" lang="en-IN" sz="1200" spc="-1" strike="noStrike">
              <a:solidFill>
                <a:srgbClr val="000000"/>
              </a:solidFill>
              <a:latin typeface="Arial"/>
            </a:endParaRPr>
          </a:p>
          <a:p>
            <a:pPr>
              <a:lnSpc>
                <a:spcPct val="100000"/>
              </a:lnSpc>
              <a:tabLst>
                <a:tab algn="l" pos="0"/>
              </a:tabLst>
            </a:pPr>
            <a:endParaRPr b="0" lang="en-IN" sz="1800" spc="-1" strike="noStrike">
              <a:solidFill>
                <a:srgbClr val="000000"/>
              </a:solidFill>
              <a:latin typeface="Arial"/>
            </a:endParaRPr>
          </a:p>
        </p:txBody>
      </p:sp>
      <p:pic>
        <p:nvPicPr>
          <p:cNvPr id="351" name="Picture 50" descr=""/>
          <p:cNvPicPr/>
          <p:nvPr/>
        </p:nvPicPr>
        <p:blipFill>
          <a:blip r:embed="rId1"/>
          <a:stretch/>
        </p:blipFill>
        <p:spPr>
          <a:xfrm>
            <a:off x="399960" y="897120"/>
            <a:ext cx="5426280" cy="4983840"/>
          </a:xfrm>
          <a:prstGeom prst="rect">
            <a:avLst/>
          </a:prstGeom>
          <a:ln w="0">
            <a:noFill/>
          </a:ln>
        </p:spPr>
      </p:pic>
      <p:sp>
        <p:nvSpPr>
          <p:cNvPr id="352" name="Rectangle 5"/>
          <p:cNvSpPr/>
          <p:nvPr/>
        </p:nvSpPr>
        <p:spPr>
          <a:xfrm>
            <a:off x="7382160" y="5593320"/>
            <a:ext cx="5301000" cy="273240"/>
          </a:xfrm>
          <a:prstGeom prst="rect">
            <a:avLst/>
          </a:prstGeom>
          <a:noFill/>
          <a:ln w="0">
            <a:noFill/>
          </a:ln>
        </p:spPr>
        <p:style>
          <a:lnRef idx="0"/>
          <a:fillRef idx="0"/>
          <a:effectRef idx="0"/>
          <a:fontRef idx="minor"/>
        </p:style>
        <p:txBody>
          <a:bodyPr numCol="1" spcCol="0" anchor="ctr">
            <a:spAutoFit/>
          </a:bodyPr>
          <a:p>
            <a:pPr>
              <a:lnSpc>
                <a:spcPct val="100000"/>
              </a:lnSpc>
              <a:tabLst>
                <a:tab algn="l" pos="0"/>
              </a:tabLst>
            </a:pPr>
            <a:r>
              <a:rPr b="1" lang="en-US" sz="1200" spc="-1" strike="noStrike">
                <a:solidFill>
                  <a:srgbClr val="000000"/>
                </a:solidFill>
                <a:latin typeface="Arial"/>
                <a:ea typeface="Times New Roman"/>
              </a:rPr>
              <a:t>Model no .2 :-The Alcoholism Prediction Model</a:t>
            </a:r>
            <a:endParaRPr b="0" lang="en-IN" sz="1200" spc="-1" strike="noStrike">
              <a:solidFill>
                <a:srgbClr val="000000"/>
              </a:solidFill>
              <a:latin typeface="Arial"/>
            </a:endParaRPr>
          </a:p>
        </p:txBody>
      </p:sp>
      <p:pic>
        <p:nvPicPr>
          <p:cNvPr id="353" name="Picture 51" descr=""/>
          <p:cNvPicPr/>
          <p:nvPr/>
        </p:nvPicPr>
        <p:blipFill>
          <a:blip r:embed="rId2"/>
          <a:stretch/>
        </p:blipFill>
        <p:spPr>
          <a:xfrm>
            <a:off x="5980320" y="990000"/>
            <a:ext cx="6080400" cy="4379760"/>
          </a:xfrm>
          <a:prstGeom prst="rect">
            <a:avLst/>
          </a:prstGeom>
          <a:ln w="0">
            <a:noFill/>
          </a:ln>
        </p:spPr>
      </p:pic>
    </p:spTree>
  </p:cSld>
  <p:transition spd="slow">
    <p:wipe dir="l"/>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itle 1"/>
          <p:cNvSpPr/>
          <p:nvPr/>
        </p:nvSpPr>
        <p:spPr>
          <a:xfrm>
            <a:off x="208440" y="45720"/>
            <a:ext cx="688428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Outputs:</a:t>
            </a:r>
            <a:endParaRPr b="0" lang="en-IN" sz="4000" spc="-1" strike="noStrike">
              <a:solidFill>
                <a:srgbClr val="000000"/>
              </a:solidFill>
              <a:latin typeface="Arial"/>
            </a:endParaRPr>
          </a:p>
        </p:txBody>
      </p:sp>
      <p:sp>
        <p:nvSpPr>
          <p:cNvPr id="355" name="Rectangle 2"/>
          <p:cNvSpPr/>
          <p:nvPr/>
        </p:nvSpPr>
        <p:spPr>
          <a:xfrm>
            <a:off x="1141200" y="5612040"/>
            <a:ext cx="4193640" cy="273240"/>
          </a:xfrm>
          <a:prstGeom prst="rect">
            <a:avLst/>
          </a:prstGeom>
          <a:noFill/>
          <a:ln w="0">
            <a:noFill/>
          </a:ln>
        </p:spPr>
        <p:style>
          <a:lnRef idx="0"/>
          <a:fillRef idx="0"/>
          <a:effectRef idx="0"/>
          <a:fontRef idx="minor"/>
        </p:style>
        <p:txBody>
          <a:bodyPr numCol="1" spcCol="0" anchor="ctr">
            <a:spAutoFit/>
          </a:bodyPr>
          <a:p>
            <a:pPr>
              <a:lnSpc>
                <a:spcPct val="100000"/>
              </a:lnSpc>
              <a:tabLst>
                <a:tab algn="l" pos="0"/>
              </a:tabLst>
            </a:pPr>
            <a:r>
              <a:rPr b="1" lang="en-IN" sz="1200" spc="-1" strike="noStrike">
                <a:solidFill>
                  <a:srgbClr val="000000"/>
                </a:solidFill>
                <a:latin typeface="Arial"/>
                <a:ea typeface="Times New Roman"/>
              </a:rPr>
              <a:t>Model no. 3:- The Smoking status Prediction Model </a:t>
            </a:r>
            <a:endParaRPr b="0" lang="en-IN" sz="1200" spc="-1" strike="noStrike">
              <a:solidFill>
                <a:srgbClr val="000000"/>
              </a:solidFill>
              <a:latin typeface="Arial"/>
            </a:endParaRPr>
          </a:p>
        </p:txBody>
      </p:sp>
      <p:sp>
        <p:nvSpPr>
          <p:cNvPr id="356" name="Rectangle 5"/>
          <p:cNvSpPr/>
          <p:nvPr/>
        </p:nvSpPr>
        <p:spPr>
          <a:xfrm>
            <a:off x="7382160" y="5593320"/>
            <a:ext cx="5301000" cy="273240"/>
          </a:xfrm>
          <a:prstGeom prst="rect">
            <a:avLst/>
          </a:prstGeom>
          <a:noFill/>
          <a:ln w="0">
            <a:noFill/>
          </a:ln>
        </p:spPr>
        <p:style>
          <a:lnRef idx="0"/>
          <a:fillRef idx="0"/>
          <a:effectRef idx="0"/>
          <a:fontRef idx="minor"/>
        </p:style>
        <p:txBody>
          <a:bodyPr numCol="1" spcCol="0" anchor="ctr">
            <a:spAutoFit/>
          </a:bodyPr>
          <a:p>
            <a:pPr>
              <a:lnSpc>
                <a:spcPct val="100000"/>
              </a:lnSpc>
              <a:tabLst>
                <a:tab algn="l" pos="0"/>
              </a:tabLst>
            </a:pPr>
            <a:r>
              <a:rPr b="1" lang="en-US" sz="1200" spc="-1" strike="noStrike">
                <a:solidFill>
                  <a:srgbClr val="000000"/>
                </a:solidFill>
                <a:latin typeface="Arial"/>
                <a:ea typeface="Times New Roman"/>
              </a:rPr>
              <a:t>Model no .2 :-The Alcoholism Prediction Model</a:t>
            </a:r>
            <a:endParaRPr b="0" lang="en-IN" sz="1200" spc="-1" strike="noStrike">
              <a:solidFill>
                <a:srgbClr val="000000"/>
              </a:solidFill>
              <a:latin typeface="Arial"/>
            </a:endParaRPr>
          </a:p>
        </p:txBody>
      </p:sp>
      <p:pic>
        <p:nvPicPr>
          <p:cNvPr id="357" name="Picture 6" descr=""/>
          <p:cNvPicPr/>
          <p:nvPr/>
        </p:nvPicPr>
        <p:blipFill>
          <a:blip r:embed="rId1"/>
          <a:stretch/>
        </p:blipFill>
        <p:spPr>
          <a:xfrm>
            <a:off x="208440" y="1469520"/>
            <a:ext cx="5887080" cy="3724920"/>
          </a:xfrm>
          <a:prstGeom prst="rect">
            <a:avLst/>
          </a:prstGeom>
          <a:ln w="0">
            <a:noFill/>
          </a:ln>
        </p:spPr>
      </p:pic>
      <p:pic>
        <p:nvPicPr>
          <p:cNvPr id="358" name="Picture 3" descr=""/>
          <p:cNvPicPr/>
          <p:nvPr/>
        </p:nvPicPr>
        <p:blipFill>
          <a:blip r:embed="rId2"/>
          <a:stretch/>
        </p:blipFill>
        <p:spPr>
          <a:xfrm>
            <a:off x="6614280" y="190080"/>
            <a:ext cx="5051520" cy="6015960"/>
          </a:xfrm>
          <a:prstGeom prst="rect">
            <a:avLst/>
          </a:prstGeom>
          <a:ln w="0">
            <a:noFill/>
          </a:ln>
        </p:spPr>
      </p:pic>
      <p:sp>
        <p:nvSpPr>
          <p:cNvPr id="359" name="TextBox 5"/>
          <p:cNvSpPr/>
          <p:nvPr/>
        </p:nvSpPr>
        <p:spPr>
          <a:xfrm>
            <a:off x="6614280" y="6340680"/>
            <a:ext cx="5438160" cy="45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200" spc="-1" strike="noStrike">
                <a:solidFill>
                  <a:srgbClr val="000000"/>
                </a:solidFill>
                <a:latin typeface="Arial"/>
              </a:rPr>
              <a:t>Output of  model number 1 obesity level prediction model against live data collected through survey</a:t>
            </a:r>
            <a:endParaRPr b="0" lang="en-IN" sz="1200" spc="-1" strike="noStrike">
              <a:solidFill>
                <a:srgbClr val="000000"/>
              </a:solidFill>
              <a:latin typeface="Arial"/>
            </a:endParaRPr>
          </a:p>
        </p:txBody>
      </p:sp>
    </p:spTree>
  </p:cSld>
  <p:transition spd="slow">
    <p:wipe dir="l"/>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Picture 2" descr="Conclusion Cartoon Images - Free Download on Freepik"/>
          <p:cNvPicPr/>
          <p:nvPr/>
        </p:nvPicPr>
        <p:blipFill>
          <a:blip r:embed="rId1"/>
          <a:stretch/>
        </p:blipFill>
        <p:spPr>
          <a:xfrm>
            <a:off x="8445600" y="2234880"/>
            <a:ext cx="3596760" cy="3269520"/>
          </a:xfrm>
          <a:prstGeom prst="rect">
            <a:avLst/>
          </a:prstGeom>
          <a:ln w="0">
            <a:noFill/>
          </a:ln>
        </p:spPr>
      </p:pic>
      <p:sp>
        <p:nvSpPr>
          <p:cNvPr id="361" name="TextBox 4"/>
          <p:cNvSpPr/>
          <p:nvPr/>
        </p:nvSpPr>
        <p:spPr>
          <a:xfrm>
            <a:off x="501120" y="1125720"/>
            <a:ext cx="7843320" cy="4934160"/>
          </a:xfrm>
          <a:prstGeom prst="rect">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t">
            <a:spAutoFit/>
          </a:bodyPr>
          <a:p>
            <a:pPr marL="343080" indent="-343080" algn="just">
              <a:lnSpc>
                <a:spcPct val="100000"/>
              </a:lnSpc>
              <a:spcAft>
                <a:spcPts val="300"/>
              </a:spcAft>
              <a:buClr>
                <a:srgbClr val="000000"/>
              </a:buClr>
              <a:buFont typeface="Century Gothic"/>
              <a:buAutoNum type="arabicPeriod"/>
            </a:pPr>
            <a:r>
              <a:rPr b="0" lang="en-IN" sz="1600" spc="-1" strike="noStrike">
                <a:solidFill>
                  <a:srgbClr val="000000"/>
                </a:solidFill>
                <a:latin typeface="Century Gothic"/>
                <a:ea typeface="Times New Roman"/>
              </a:rPr>
              <a:t>In this project, we utilized machine learning algorithms to predict obesity levels, alcoholism, and smoking status based on various demographic and lifestyle factors. The results demonstrate the effectiveness of machine learning in accurately classifying health-related outcomes.</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indent="-343080">
              <a:lnSpc>
                <a:spcPct val="100000"/>
              </a:lnSpc>
              <a:buClr>
                <a:srgbClr val="0d0d0d"/>
              </a:buClr>
              <a:buFont typeface="Century Gothic"/>
              <a:buAutoNum type="arabicPeriod"/>
            </a:pPr>
            <a:r>
              <a:rPr b="0" lang="en-US" sz="1600" spc="-1" strike="noStrike">
                <a:solidFill>
                  <a:srgbClr val="0d0d0d"/>
                </a:solidFill>
                <a:highlight>
                  <a:srgbClr val="ffffff"/>
                </a:highlight>
                <a:latin typeface="Century Gothic"/>
                <a:ea typeface="Times New Roman"/>
              </a:rPr>
              <a:t>Gradient Boosting emerged as the top-performing algorithm for obesity level prediction, showcasing robust accuracy on both training and testing datasets.</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indent="-343080">
              <a:lnSpc>
                <a:spcPct val="100000"/>
              </a:lnSpc>
              <a:buClr>
                <a:srgbClr val="0d0d0d"/>
              </a:buClr>
              <a:buFont typeface="Century Gothic"/>
              <a:buAutoNum type="arabicPeriod"/>
            </a:pPr>
            <a:r>
              <a:rPr b="0" lang="en-US" sz="1600" spc="-1" strike="noStrike">
                <a:solidFill>
                  <a:srgbClr val="0d0d0d"/>
                </a:solidFill>
                <a:highlight>
                  <a:srgbClr val="ffffff"/>
                </a:highlight>
                <a:latin typeface="Century Gothic"/>
                <a:ea typeface="Times New Roman"/>
              </a:rPr>
              <a:t>This highlights Gradient Boosting's ability to capture intricate relationships among features and classify individuals into different obesity categories accurately.</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indent="-343080">
              <a:lnSpc>
                <a:spcPct val="100000"/>
              </a:lnSpc>
              <a:buClr>
                <a:srgbClr val="0d0d0d"/>
              </a:buClr>
              <a:buFont typeface="Century Gothic"/>
              <a:buAutoNum type="arabicPeriod"/>
            </a:pPr>
            <a:r>
              <a:rPr b="0" lang="en-US" sz="1600" spc="-1" strike="noStrike">
                <a:solidFill>
                  <a:srgbClr val="0d0d0d"/>
                </a:solidFill>
                <a:highlight>
                  <a:srgbClr val="ffffff"/>
                </a:highlight>
                <a:latin typeface="Century Gothic"/>
                <a:ea typeface="Times New Roman"/>
              </a:rPr>
              <a:t>The Random Forest Classifier demonstrated superior performance in predicting alcoholism, achieving high accuracy on both training and testing data.</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indent="-343080">
              <a:lnSpc>
                <a:spcPct val="100000"/>
              </a:lnSpc>
              <a:buClr>
                <a:srgbClr val="0d0d0d"/>
              </a:buClr>
              <a:buFont typeface="Century Gothic"/>
              <a:buAutoNum type="arabicPeriod"/>
            </a:pPr>
            <a:r>
              <a:rPr b="0" lang="en-US" sz="1600" spc="-1" strike="noStrike">
                <a:solidFill>
                  <a:srgbClr val="0d0d0d"/>
                </a:solidFill>
                <a:highlight>
                  <a:srgbClr val="ffffff"/>
                </a:highlight>
                <a:latin typeface="Century Gothic"/>
                <a:ea typeface="Times New Roman"/>
              </a:rPr>
              <a:t>Similarly, the Random Forest Classifier was effective in predicting smoking status, showcasing strong accuracy metrics on both datasets.</a:t>
            </a:r>
            <a:endParaRPr b="0" lang="en-IN" sz="1600" spc="-1" strike="noStrike">
              <a:solidFill>
                <a:srgbClr val="000000"/>
              </a:solidFill>
              <a:latin typeface="Arial"/>
            </a:endParaRPr>
          </a:p>
          <a:p>
            <a:pPr>
              <a:lnSpc>
                <a:spcPct val="100000"/>
              </a:lnSpc>
            </a:pPr>
            <a:endParaRPr b="0" lang="en-IN" sz="1600" spc="-1" strike="noStrike">
              <a:solidFill>
                <a:srgbClr val="000000"/>
              </a:solidFill>
              <a:latin typeface="Arial"/>
            </a:endParaRPr>
          </a:p>
          <a:p>
            <a:pPr indent="-343080">
              <a:lnSpc>
                <a:spcPct val="100000"/>
              </a:lnSpc>
              <a:buClr>
                <a:srgbClr val="0d0d0d"/>
              </a:buClr>
              <a:buFont typeface="Century Gothic"/>
              <a:buAutoNum type="arabicPeriod"/>
            </a:pPr>
            <a:r>
              <a:rPr b="0" lang="en-US" sz="1600" spc="-1" strike="noStrike">
                <a:solidFill>
                  <a:srgbClr val="0d0d0d"/>
                </a:solidFill>
                <a:highlight>
                  <a:srgbClr val="ffffff"/>
                </a:highlight>
                <a:latin typeface="Century Gothic"/>
                <a:ea typeface="Times New Roman"/>
              </a:rPr>
              <a:t>These findings suggest that machine learning algorithms can effectively leverage demographic and lifestyle factors for accurate classification.</a:t>
            </a:r>
            <a:endParaRPr b="0" lang="en-IN" sz="1600" spc="-1" strike="noStrike">
              <a:solidFill>
                <a:srgbClr val="000000"/>
              </a:solidFill>
              <a:latin typeface="Arial"/>
            </a:endParaRPr>
          </a:p>
          <a:p>
            <a:pPr>
              <a:lnSpc>
                <a:spcPct val="100000"/>
              </a:lnSpc>
            </a:pPr>
            <a:endParaRPr b="0" lang="en-IN" sz="1200" spc="-1" strike="noStrike">
              <a:solidFill>
                <a:srgbClr val="000000"/>
              </a:solidFill>
              <a:latin typeface="Arial"/>
            </a:endParaRPr>
          </a:p>
        </p:txBody>
      </p:sp>
      <p:sp>
        <p:nvSpPr>
          <p:cNvPr id="362" name="TextBox 11"/>
          <p:cNvSpPr/>
          <p:nvPr/>
        </p:nvSpPr>
        <p:spPr>
          <a:xfrm>
            <a:off x="8851320" y="1609200"/>
            <a:ext cx="184320" cy="36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IN" sz="1800" spc="-1" strike="noStrike">
              <a:solidFill>
                <a:srgbClr val="000000"/>
              </a:solidFill>
              <a:latin typeface="Century Gothic"/>
            </a:endParaRPr>
          </a:p>
        </p:txBody>
      </p:sp>
      <p:sp>
        <p:nvSpPr>
          <p:cNvPr id="363" name="TextBox 12"/>
          <p:cNvSpPr/>
          <p:nvPr/>
        </p:nvSpPr>
        <p:spPr>
          <a:xfrm>
            <a:off x="8750880" y="1517760"/>
            <a:ext cx="184320" cy="3690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endParaRPr b="0" lang="en-IN" sz="1800" spc="-1" strike="noStrike">
              <a:solidFill>
                <a:srgbClr val="000000"/>
              </a:solidFill>
              <a:latin typeface="Century Gothic"/>
            </a:endParaRPr>
          </a:p>
        </p:txBody>
      </p:sp>
      <p:sp>
        <p:nvSpPr>
          <p:cNvPr id="364" name="Title 1"/>
          <p:cNvSpPr/>
          <p:nvPr/>
        </p:nvSpPr>
        <p:spPr>
          <a:xfrm>
            <a:off x="1398960" y="244800"/>
            <a:ext cx="4280760" cy="727560"/>
          </a:xfrm>
          <a:prstGeom prst="rect">
            <a:avLst/>
          </a:prstGeom>
          <a:pattFill prst="openDmnd">
            <a:fgClr>
              <a:srgbClr val="dddddd"/>
            </a:fgClr>
            <a:bgClr>
              <a:srgbClr val="ffffff"/>
            </a:bgClr>
          </a:pattFill>
          <a:ln w="0">
            <a:noFill/>
          </a:ln>
        </p:spPr>
        <p:style>
          <a:lnRef idx="0"/>
          <a:fillRef idx="0"/>
          <a:effectRef idx="0"/>
          <a:fontRef idx="minor"/>
        </p:style>
        <p:txBody>
          <a:bodyPr anchor="t">
            <a:normAutofit/>
          </a:bodyPr>
          <a:p>
            <a:pPr>
              <a:lnSpc>
                <a:spcPct val="100000"/>
              </a:lnSpc>
            </a:pPr>
            <a:r>
              <a:rPr b="1" lang="en-IN" sz="3200" spc="-1" strike="noStrike">
                <a:solidFill>
                  <a:srgbClr val="262626"/>
                </a:solidFill>
                <a:latin typeface="Century Gothic"/>
              </a:rPr>
              <a:t>Conclusion</a:t>
            </a:r>
            <a:endParaRPr b="0" lang="en-IN" sz="3200" spc="-1" strike="noStrike">
              <a:solidFill>
                <a:srgbClr val="000000"/>
              </a:solidFill>
              <a:latin typeface="Arial"/>
            </a:endParaRPr>
          </a:p>
        </p:txBody>
      </p:sp>
    </p:spTree>
  </p:cSld>
  <p:transition spd="slow">
    <p:wipe dir="l"/>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3243960" y="2621160"/>
            <a:ext cx="6138000" cy="1468080"/>
          </a:xfrm>
          <a:prstGeom prst="rect">
            <a:avLst/>
          </a:prstGeom>
          <a:solidFill>
            <a:schemeClr val="lt1"/>
          </a:solidFill>
          <a:ln cap="rnd" w="15840">
            <a:solidFill>
              <a:srgbClr val="dddddd"/>
            </a:solidFill>
            <a:round/>
          </a:ln>
        </p:spPr>
        <p:txBody>
          <a:bodyPr anchor="t">
            <a:noAutofit/>
          </a:bodyPr>
          <a:p>
            <a:pPr indent="0">
              <a:lnSpc>
                <a:spcPct val="100000"/>
              </a:lnSpc>
              <a:buNone/>
            </a:pPr>
            <a:r>
              <a:rPr b="0" lang="en-US" sz="3600" spc="-1" strike="noStrike">
                <a:solidFill>
                  <a:schemeClr val="dk1"/>
                </a:solidFill>
                <a:latin typeface="comic"/>
              </a:rPr>
              <a:t>            </a:t>
            </a:r>
            <a:r>
              <a:rPr b="0" lang="en-US" sz="3600" spc="-1" strike="noStrike">
                <a:solidFill>
                  <a:schemeClr val="dk1"/>
                </a:solidFill>
                <a:latin typeface="comic"/>
              </a:rPr>
              <a:t>Thank you!</a:t>
            </a:r>
            <a:endParaRPr b="0" lang="en-US" sz="3600" spc="-1" strike="noStrike">
              <a:solidFill>
                <a:srgbClr val="000000"/>
              </a:solidFill>
              <a:latin typeface="Century Gothic"/>
            </a:endParaRPr>
          </a:p>
        </p:txBody>
      </p:sp>
    </p:spTree>
  </p:cSld>
  <p:transition spd="slow">
    <p:wipe dir="l"/>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p:nvPr>
        </p:nvSpPr>
        <p:spPr>
          <a:xfrm>
            <a:off x="1139040" y="939960"/>
            <a:ext cx="10908360" cy="5444280"/>
          </a:xfrm>
          <a:prstGeom prst="rect">
            <a:avLst/>
          </a:prstGeom>
          <a:solidFill>
            <a:schemeClr val="accent2">
              <a:lumMod val="20000"/>
              <a:lumOff val="80000"/>
            </a:schemeClr>
          </a:solidFill>
          <a:ln w="15840">
            <a:noFill/>
          </a:ln>
          <a:effectLst>
            <a:outerShdw dist="12600" dir="5400000" blurRad="108000" rotWithShape="0">
              <a:srgbClr val="000000"/>
            </a:outerShdw>
          </a:effectLst>
        </p:spPr>
        <p:txBody>
          <a:bodyPr anchor="t">
            <a:noAutofit/>
          </a:bodyPr>
          <a:p>
            <a:pPr indent="0">
              <a:lnSpc>
                <a:spcPct val="100000"/>
              </a:lnSpc>
              <a:spcBef>
                <a:spcPts val="1001"/>
              </a:spcBef>
              <a:buNone/>
              <a:tabLst>
                <a:tab algn="l" pos="0"/>
              </a:tabLst>
            </a:pPr>
            <a:r>
              <a:rPr b="0" lang="en-US" sz="2400" spc="-1" strike="noStrike">
                <a:solidFill>
                  <a:srgbClr val="0d0d0d"/>
                </a:solidFill>
                <a:latin typeface="Century Gothic"/>
              </a:rPr>
              <a:t>The project focuses on the comprehensive classification of obesity levels, alcohol consumption, and smoking habits in a person utilizing machine learning techniques. I leverage demographic information, lifestyle behaviors, and health indicators to develop predictive models. Through the implementation of algorithms such as Gradient Boosting for obesity classification, Random Forest for alcoholism prediction, and Random Forest for smoking status, the aim is to provide accurate assessments. Challenges including data preprocessing and model selection are meticulously addressed to ensure robust and reliable predictions. The project concludes with insights into algorithm performance and avenues for future research to enhance precision in health behavior prediction and intervention strategies</a:t>
            </a:r>
            <a:r>
              <a:rPr b="0" lang="en-US" sz="2000" spc="-1" strike="noStrike">
                <a:solidFill>
                  <a:srgbClr val="0d0d0d"/>
                </a:solidFill>
                <a:latin typeface="Söhne"/>
              </a:rPr>
              <a:t>.</a:t>
            </a:r>
            <a:endParaRPr b="0" lang="en-US" sz="2000" spc="-1" strike="noStrike">
              <a:solidFill>
                <a:srgbClr val="404040"/>
              </a:solidFill>
              <a:latin typeface="Century Gothic"/>
            </a:endParaRPr>
          </a:p>
          <a:p>
            <a:pPr indent="0">
              <a:lnSpc>
                <a:spcPct val="100000"/>
              </a:lnSpc>
              <a:spcBef>
                <a:spcPts val="1001"/>
              </a:spcBef>
              <a:buNone/>
              <a:tabLst>
                <a:tab algn="l" pos="0"/>
              </a:tabLst>
            </a:pPr>
            <a:endParaRPr b="0" lang="en-US" sz="2000" spc="-1" strike="noStrike">
              <a:solidFill>
                <a:srgbClr val="404040"/>
              </a:solidFill>
              <a:latin typeface="Century Gothic"/>
            </a:endParaRPr>
          </a:p>
        </p:txBody>
      </p:sp>
      <p:sp>
        <p:nvSpPr>
          <p:cNvPr id="290" name="PlaceHolder 2"/>
          <p:cNvSpPr>
            <a:spLocks noGrp="1"/>
          </p:cNvSpPr>
          <p:nvPr>
            <p:ph type="title"/>
          </p:nvPr>
        </p:nvSpPr>
        <p:spPr>
          <a:xfrm>
            <a:off x="2740320" y="83520"/>
            <a:ext cx="6938280" cy="1280880"/>
          </a:xfrm>
          <a:prstGeom prst="rect">
            <a:avLst/>
          </a:prstGeom>
          <a:noFill/>
          <a:ln w="0">
            <a:noFill/>
          </a:ln>
        </p:spPr>
        <p:txBody>
          <a:bodyPr anchor="t">
            <a:noAutofit/>
          </a:bodyPr>
          <a:p>
            <a:pPr indent="0" algn="ctr">
              <a:lnSpc>
                <a:spcPct val="100000"/>
              </a:lnSpc>
              <a:buNone/>
            </a:pPr>
            <a:r>
              <a:rPr b="1" lang="en-US" sz="3600" spc="-1" strike="noStrike" u="sng">
                <a:solidFill>
                  <a:srgbClr val="262626"/>
                </a:solidFill>
                <a:uFillTx/>
                <a:latin typeface="Century Gothic"/>
              </a:rPr>
              <a:t>Abstract:</a:t>
            </a:r>
            <a:endParaRPr b="0" lang="en-US" sz="3600" spc="-1" strike="noStrike">
              <a:solidFill>
                <a:srgbClr val="000000"/>
              </a:solidFill>
              <a:latin typeface="Century Gothic"/>
            </a:endParaRPr>
          </a:p>
        </p:txBody>
      </p:sp>
    </p:spTree>
  </p:cSld>
  <p:transition spd="slow">
    <p:wipe dir="l"/>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fffff"/>
            </a:gs>
            <a:gs pos="100000">
              <a:srgbClr val="f0f0f0"/>
            </a:gs>
          </a:gsLst>
          <a:path path="circle">
            <a:fillToRect l="25000" t="25000" r="75000" b="75000"/>
          </a:path>
        </a:gradFill>
      </p:bgPr>
    </p:bg>
    <p:spTree>
      <p:nvGrpSpPr>
        <p:cNvPr id="1" name=""/>
        <p:cNvGrpSpPr/>
        <p:nvPr/>
      </p:nvGrpSpPr>
      <p:grpSpPr>
        <a:xfrm>
          <a:off x="0" y="0"/>
          <a:ext cx="0" cy="0"/>
          <a:chOff x="0" y="0"/>
          <a:chExt cx="0" cy="0"/>
        </a:xfrm>
      </p:grpSpPr>
      <p:sp>
        <p:nvSpPr>
          <p:cNvPr id="291" name="PlaceHolder 1"/>
          <p:cNvSpPr>
            <a:spLocks noGrp="1"/>
          </p:cNvSpPr>
          <p:nvPr>
            <p:ph/>
          </p:nvPr>
        </p:nvSpPr>
        <p:spPr>
          <a:xfrm>
            <a:off x="1139040" y="939960"/>
            <a:ext cx="10908360" cy="5444280"/>
          </a:xfrm>
          <a:prstGeom prst="rect">
            <a:avLst/>
          </a:prstGeom>
          <a:solidFill>
            <a:schemeClr val="accent2">
              <a:lumMod val="20000"/>
              <a:lumOff val="80000"/>
            </a:schemeClr>
          </a:solidFill>
          <a:ln w="15840">
            <a:noFill/>
          </a:ln>
          <a:effectLst>
            <a:outerShdw dist="12600" dir="5400000" blurRad="108000" rotWithShape="0">
              <a:srgbClr val="000000"/>
            </a:outerShdw>
          </a:effectLst>
        </p:spPr>
        <p:txBody>
          <a:bodyPr anchor="t">
            <a:noAutofit/>
          </a:bodyPr>
          <a:p>
            <a:pPr marL="343080" indent="-343080">
              <a:lnSpc>
                <a:spcPct val="100000"/>
              </a:lnSpc>
              <a:spcBef>
                <a:spcPts val="1001"/>
              </a:spcBef>
              <a:buClr>
                <a:srgbClr val="5f5f5f"/>
              </a:buClr>
              <a:buFont typeface="Wingdings 3" charset="2"/>
              <a:buChar char=""/>
            </a:pPr>
            <a:r>
              <a:rPr b="0" lang="en-US" sz="2000" spc="-1" strike="noStrike">
                <a:solidFill>
                  <a:srgbClr val="0d0d0d"/>
                </a:solidFill>
                <a:latin typeface="Century Gothic"/>
              </a:rPr>
              <a:t>The project aims to develop predictive models for estimating obesity level of person and classifying individuals as smokers or non-smokers and alcoholism based on relevant demographic and lifestyle factors. </a:t>
            </a:r>
            <a:endParaRPr b="0" lang="en-US" sz="2000" spc="-1" strike="noStrike">
              <a:solidFill>
                <a:srgbClr val="404040"/>
              </a:solidFill>
              <a:latin typeface="Century Gothic"/>
            </a:endParaRPr>
          </a:p>
          <a:p>
            <a:pPr marL="343080" indent="-343080">
              <a:lnSpc>
                <a:spcPct val="100000"/>
              </a:lnSpc>
              <a:spcBef>
                <a:spcPts val="1001"/>
              </a:spcBef>
              <a:buClr>
                <a:srgbClr val="5f5f5f"/>
              </a:buClr>
              <a:buFont typeface="Wingdings 3" charset="2"/>
              <a:buChar char=""/>
            </a:pPr>
            <a:r>
              <a:rPr b="0" lang="en-US" sz="2000" spc="-1" strike="noStrike">
                <a:solidFill>
                  <a:srgbClr val="0d0d0d"/>
                </a:solidFill>
                <a:latin typeface="Century Gothic"/>
              </a:rPr>
              <a:t>By leveraging machine learning techniques, we seek to address the challenges associated with accurately predicting obesity level and identifying smoking behavior and alcoholism using available data. </a:t>
            </a:r>
            <a:endParaRPr b="0" lang="en-US" sz="2000" spc="-1" strike="noStrike">
              <a:solidFill>
                <a:srgbClr val="404040"/>
              </a:solidFill>
              <a:latin typeface="Century Gothic"/>
            </a:endParaRPr>
          </a:p>
          <a:p>
            <a:pPr marL="343080" indent="-343080">
              <a:lnSpc>
                <a:spcPct val="100000"/>
              </a:lnSpc>
              <a:spcBef>
                <a:spcPts val="1001"/>
              </a:spcBef>
              <a:buClr>
                <a:srgbClr val="5f5f5f"/>
              </a:buClr>
              <a:buFont typeface="Wingdings 3" charset="2"/>
              <a:buChar char=""/>
            </a:pPr>
            <a:r>
              <a:rPr b="0" lang="en-US" sz="2000" spc="-1" strike="noStrike">
                <a:solidFill>
                  <a:srgbClr val="0d0d0d"/>
                </a:solidFill>
                <a:latin typeface="Century Gothic"/>
              </a:rPr>
              <a:t>This project encompasses various stages, including data preprocessing, feature selection, model training, and evaluation, with the ultimate goal of providing insights into healthcare obesity level estimation , smoking and alcoholism classification for improved decision-making and policy development.</a:t>
            </a:r>
            <a:endParaRPr b="0" lang="en-US" sz="2000" spc="-1" strike="noStrike">
              <a:solidFill>
                <a:srgbClr val="404040"/>
              </a:solidFill>
              <a:latin typeface="Century Gothic"/>
            </a:endParaRPr>
          </a:p>
          <a:p>
            <a:pPr marL="343080" indent="-343080">
              <a:lnSpc>
                <a:spcPct val="100000"/>
              </a:lnSpc>
              <a:spcBef>
                <a:spcPts val="1001"/>
              </a:spcBef>
              <a:buClr>
                <a:srgbClr val="5f5f5f"/>
              </a:buClr>
              <a:buFont typeface="Wingdings 3" charset="2"/>
              <a:buChar char=""/>
            </a:pPr>
            <a:r>
              <a:rPr b="0" lang="en-IN" sz="2000" spc="-1" strike="noStrike">
                <a:solidFill>
                  <a:srgbClr val="0d0d0d"/>
                </a:solidFill>
                <a:latin typeface="Century Gothic"/>
                <a:ea typeface="Times New Roman"/>
              </a:rPr>
              <a:t>Utilizing datasets encompassing variables such as age, gender, dietary habits, physical activity, and genetic predispositions, predictive models were developed using algorithms such as Gradient Boosting and Random Forest.</a:t>
            </a:r>
            <a:endParaRPr b="0" lang="en-US" sz="2000" spc="-1" strike="noStrike">
              <a:solidFill>
                <a:srgbClr val="404040"/>
              </a:solidFill>
              <a:latin typeface="Century Gothic"/>
            </a:endParaRPr>
          </a:p>
        </p:txBody>
      </p:sp>
      <p:pic>
        <p:nvPicPr>
          <p:cNvPr id="292" name="Picture 2" descr="Male architect presenting project concept cartoon illustration. Man  engineer standing near drawing board explaining project. draft, and  building. Flat vector illustration 6461674 Vector Art at Vecteezy"/>
          <p:cNvPicPr/>
          <p:nvPr/>
        </p:nvPicPr>
        <p:blipFill>
          <a:blip r:embed="rId1">
            <a:alphaModFix amt="20000"/>
            <a:extLst>
              <a:ext uri="{BEBA8EAE-BF5A-486C-A8C5-ECC9F3942E4B}">
                <a14:imgProps xmlns:a14="http://schemas.microsoft.com/office/drawing/2010/main">
                  <a14:imgLayer r:embed="rId2">
                    <a14:imgEffect>
                      <a14:brightnessContrast bright="6000"/>
                    </a14:imgEffect>
                  </a14:imgLayer>
                </a14:imgProps>
              </a:ext>
            </a:extLst>
          </a:blip>
          <a:stretch/>
        </p:blipFill>
        <p:spPr>
          <a:xfrm>
            <a:off x="3345480" y="1474200"/>
            <a:ext cx="6495120" cy="4447800"/>
          </a:xfrm>
          <a:prstGeom prst="rect">
            <a:avLst/>
          </a:prstGeom>
          <a:ln w="0">
            <a:noFill/>
          </a:ln>
          <a:effectLst>
            <a:outerShdw algn="ctr" blurRad="50760" dir="5400000" dist="50760" rotWithShape="0">
              <a:srgbClr val="000000">
                <a:alpha val="0"/>
              </a:srgbClr>
            </a:outerShdw>
          </a:effectLst>
        </p:spPr>
      </p:pic>
      <p:sp>
        <p:nvSpPr>
          <p:cNvPr id="293" name="PlaceHolder 2"/>
          <p:cNvSpPr>
            <a:spLocks noGrp="1"/>
          </p:cNvSpPr>
          <p:nvPr>
            <p:ph type="title"/>
          </p:nvPr>
        </p:nvSpPr>
        <p:spPr>
          <a:xfrm>
            <a:off x="2740320" y="83520"/>
            <a:ext cx="8911800" cy="1280880"/>
          </a:xfrm>
          <a:prstGeom prst="rect">
            <a:avLst/>
          </a:prstGeom>
          <a:noFill/>
          <a:ln w="0">
            <a:noFill/>
          </a:ln>
        </p:spPr>
        <p:txBody>
          <a:bodyPr anchor="t">
            <a:noAutofit/>
          </a:bodyPr>
          <a:p>
            <a:pPr indent="0">
              <a:lnSpc>
                <a:spcPct val="100000"/>
              </a:lnSpc>
              <a:buNone/>
            </a:pPr>
            <a:r>
              <a:rPr b="1" lang="en-US" sz="3600" spc="-1" strike="noStrike" u="sng">
                <a:solidFill>
                  <a:srgbClr val="262626"/>
                </a:solidFill>
                <a:uFillTx/>
                <a:latin typeface="Century Gothic"/>
              </a:rPr>
              <a:t>Introduction to the project</a:t>
            </a:r>
            <a:r>
              <a:rPr b="0" lang="en-US" sz="3600" spc="-1" strike="noStrike">
                <a:solidFill>
                  <a:srgbClr val="262626"/>
                </a:solidFill>
                <a:latin typeface="Century Gothic"/>
              </a:rPr>
              <a:t>:</a:t>
            </a:r>
            <a:endParaRPr b="0" lang="en-US" sz="3600" spc="-1" strike="noStrike">
              <a:solidFill>
                <a:srgbClr val="000000"/>
              </a:solidFill>
              <a:latin typeface="Century Gothic"/>
            </a:endParaRPr>
          </a:p>
        </p:txBody>
      </p:sp>
    </p:spTree>
  </p:cSld>
  <p:transition spd="slow">
    <p:wipe dir="l"/>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982800" y="281520"/>
            <a:ext cx="4768560" cy="914760"/>
          </a:xfrm>
          <a:prstGeom prst="rect">
            <a:avLst/>
          </a:prstGeom>
          <a:noFill/>
          <a:ln w="0">
            <a:noFill/>
          </a:ln>
        </p:spPr>
        <p:txBody>
          <a:bodyPr anchor="t">
            <a:noAutofit/>
          </a:bodyPr>
          <a:p>
            <a:pPr indent="0" algn="ctr">
              <a:lnSpc>
                <a:spcPct val="100000"/>
              </a:lnSpc>
              <a:buNone/>
            </a:pPr>
            <a:r>
              <a:rPr b="1" lang="en-US" sz="3600" spc="-1" strike="noStrike" u="sng">
                <a:solidFill>
                  <a:srgbClr val="000000"/>
                </a:solidFill>
                <a:uFillTx/>
                <a:latin typeface="Century Gothic"/>
              </a:rPr>
              <a:t>Existing System</a:t>
            </a:r>
            <a:r>
              <a:rPr b="1" lang="en-US" sz="3600" spc="-1" strike="noStrike">
                <a:solidFill>
                  <a:srgbClr val="686868"/>
                </a:solidFill>
                <a:latin typeface="Century Gothic"/>
              </a:rPr>
              <a:t>:</a:t>
            </a:r>
            <a:endParaRPr b="0" lang="en-US" sz="3600" spc="-1" strike="noStrike">
              <a:solidFill>
                <a:srgbClr val="000000"/>
              </a:solidFill>
              <a:latin typeface="Century Gothic"/>
            </a:endParaRPr>
          </a:p>
        </p:txBody>
      </p:sp>
      <p:sp>
        <p:nvSpPr>
          <p:cNvPr id="295" name="Content Placeholder 2"/>
          <p:cNvSpPr/>
          <p:nvPr/>
        </p:nvSpPr>
        <p:spPr>
          <a:xfrm>
            <a:off x="176400" y="1011600"/>
            <a:ext cx="12015000" cy="5846040"/>
          </a:xfrm>
          <a:prstGeom prst="rect">
            <a:avLst/>
          </a:prstGeom>
          <a:solidFill>
            <a:schemeClr val="accent2">
              <a:lumMod val="20000"/>
              <a:lumOff val="80000"/>
            </a:schemeClr>
          </a:solidFill>
          <a:ln>
            <a:noFill/>
          </a:ln>
          <a:effectLst>
            <a:outerShdw algn="ctr" blurRad="108000" dir="5400000" dist="12600">
              <a:srgbClr val="000000"/>
            </a:outerShdw>
          </a:effectLst>
          <a:scene3d>
            <a:camera prst="orthographicFront">
              <a:rot lat="0" lon="0" rev="0"/>
            </a:camera>
            <a:lightRig dir="t" rig="soft">
              <a:rot lat="0" lon="0" rev="0"/>
            </a:lightRig>
          </a:scene3d>
          <a:sp3d contourW="44450" prstMaterial="matte">
            <a:bevelT prst="artDeco" w="63500" h="63500"/>
            <a:contourClr>
              <a:srgbClr val="ffffff"/>
            </a:contourClr>
          </a:sp3d>
        </p:spPr>
        <p:style>
          <a:lnRef idx="2">
            <a:schemeClr val="dk1"/>
          </a:lnRef>
          <a:fillRef idx="1">
            <a:schemeClr val="lt1"/>
          </a:fillRef>
          <a:effectRef idx="0">
            <a:schemeClr val="dk1"/>
          </a:effectRef>
          <a:fontRef idx="minor"/>
        </p:style>
        <p:txBody>
          <a:bodyPr anchor="t">
            <a:noAutofit/>
          </a:bodyPr>
          <a:p>
            <a:pPr>
              <a:lnSpc>
                <a:spcPct val="100000"/>
              </a:lnSpc>
              <a:spcBef>
                <a:spcPts val="1001"/>
              </a:spcBef>
              <a:tabLst>
                <a:tab algn="l" pos="0"/>
              </a:tabLst>
            </a:pPr>
            <a:r>
              <a:rPr b="0" lang="en-US" sz="2000" spc="-1" strike="noStrike">
                <a:solidFill>
                  <a:srgbClr val="0d0d0d"/>
                </a:solidFill>
                <a:latin typeface="Söhne"/>
              </a:rPr>
              <a:t>Traditional statistical techniques or simple machine learning models are frequently employed in the current obesity level prediction system to evaluate and forecast obesity levels based on lifestyle, health-related, and demographic data. Usually, these approaches entail modeling and data analysis methods like decision trees, logistic regression, or basic linear regression. </a:t>
            </a:r>
            <a:endParaRPr b="0" lang="en-IN" sz="2000" spc="-1" strike="noStrike">
              <a:solidFill>
                <a:srgbClr val="000000"/>
              </a:solidFill>
              <a:latin typeface="Arial"/>
            </a:endParaRPr>
          </a:p>
          <a:p>
            <a:pPr>
              <a:lnSpc>
                <a:spcPct val="100000"/>
              </a:lnSpc>
              <a:spcBef>
                <a:spcPts val="1001"/>
              </a:spcBef>
              <a:tabLst>
                <a:tab algn="l" pos="0"/>
              </a:tabLst>
            </a:pPr>
            <a:r>
              <a:rPr b="0" lang="en-IN" sz="2000" spc="-1" strike="noStrike">
                <a:solidFill>
                  <a:srgbClr val="0d0d0d"/>
                </a:solidFill>
                <a:latin typeface="Söhne"/>
                <a:ea typeface="Times New Roman"/>
              </a:rPr>
              <a:t>The existing system may suffer from the following disadvantages:</a:t>
            </a:r>
            <a:endParaRPr b="0" lang="en-IN" sz="2000" spc="-1" strike="noStrike">
              <a:solidFill>
                <a:srgbClr val="000000"/>
              </a:solidFill>
              <a:latin typeface="Arial"/>
            </a:endParaRPr>
          </a:p>
          <a:p>
            <a:pPr marL="343080" indent="-343080">
              <a:lnSpc>
                <a:spcPct val="100000"/>
              </a:lnSpc>
              <a:spcBef>
                <a:spcPts val="1001"/>
              </a:spcBef>
              <a:buClr>
                <a:srgbClr val="dddddd"/>
              </a:buClr>
              <a:buFont typeface="Century Gothic"/>
              <a:buAutoNum type="arabicPeriod"/>
              <a:tabLst>
                <a:tab algn="l" pos="0"/>
              </a:tabLst>
            </a:pPr>
            <a:r>
              <a:rPr b="1" lang="en-US" sz="2000" spc="-1" strike="noStrike">
                <a:solidFill>
                  <a:srgbClr val="0d0d0d"/>
                </a:solidFill>
                <a:latin typeface="Söhne"/>
                <a:ea typeface="Times New Roman"/>
              </a:rPr>
              <a:t>Limited Predictive Power</a:t>
            </a:r>
            <a:r>
              <a:rPr b="0" lang="en-US" sz="2000" spc="-1" strike="noStrike">
                <a:solidFill>
                  <a:srgbClr val="0d0d0d"/>
                </a:solidFill>
                <a:latin typeface="Söhne"/>
                <a:ea typeface="Times New Roman"/>
              </a:rPr>
              <a:t>: Traditional statistical techniques and basic machine learning models may fail to capture complex patterns and relationships in the data, resulting in suboptimal prediction performance.</a:t>
            </a:r>
            <a:endParaRPr b="0" lang="en-IN" sz="2000" spc="-1" strike="noStrike">
              <a:solidFill>
                <a:srgbClr val="000000"/>
              </a:solidFill>
              <a:latin typeface="Arial"/>
            </a:endParaRPr>
          </a:p>
          <a:p>
            <a:pPr marL="343080" indent="-343080">
              <a:lnSpc>
                <a:spcPct val="100000"/>
              </a:lnSpc>
              <a:spcBef>
                <a:spcPts val="1001"/>
              </a:spcBef>
              <a:buClr>
                <a:srgbClr val="dddddd"/>
              </a:buClr>
              <a:buFont typeface="Century Gothic"/>
              <a:buAutoNum type="arabicPeriod"/>
              <a:tabLst>
                <a:tab algn="l" pos="0"/>
              </a:tabLst>
            </a:pPr>
            <a:r>
              <a:rPr b="1" lang="en-US" sz="2000" spc="-1" strike="noStrike">
                <a:solidFill>
                  <a:srgbClr val="0d0d0d"/>
                </a:solidFill>
                <a:latin typeface="Söhne"/>
                <a:ea typeface="Times New Roman"/>
              </a:rPr>
              <a:t>Manual Data Analysis</a:t>
            </a:r>
            <a:r>
              <a:rPr b="0" lang="en-US" sz="2000" spc="-1" strike="noStrike">
                <a:solidFill>
                  <a:srgbClr val="0d0d0d"/>
                </a:solidFill>
                <a:latin typeface="Söhne"/>
                <a:ea typeface="Times New Roman"/>
              </a:rPr>
              <a:t>: Manual data analysis methods are labor-intensive, error-prone, and unsuitable for handling large datasets, hindering scalability and accuracy.</a:t>
            </a:r>
            <a:endParaRPr b="0" lang="en-IN" sz="2000" spc="-1" strike="noStrike">
              <a:solidFill>
                <a:srgbClr val="000000"/>
              </a:solidFill>
              <a:latin typeface="Arial"/>
            </a:endParaRPr>
          </a:p>
          <a:p>
            <a:pPr marL="343080" indent="-343080">
              <a:lnSpc>
                <a:spcPct val="100000"/>
              </a:lnSpc>
              <a:spcBef>
                <a:spcPts val="1001"/>
              </a:spcBef>
              <a:buClr>
                <a:srgbClr val="dddddd"/>
              </a:buClr>
              <a:buFont typeface="Century Gothic"/>
              <a:buAutoNum type="arabicPeriod"/>
              <a:tabLst>
                <a:tab algn="l" pos="0"/>
              </a:tabLst>
            </a:pPr>
            <a:r>
              <a:rPr b="1" lang="en-US" sz="2000" spc="-1" strike="noStrike">
                <a:solidFill>
                  <a:srgbClr val="0d0d0d"/>
                </a:solidFill>
                <a:latin typeface="Söhne"/>
                <a:ea typeface="Times New Roman"/>
              </a:rPr>
              <a:t>Lack of Integration</a:t>
            </a:r>
            <a:r>
              <a:rPr b="0" lang="en-US" sz="2000" spc="-1" strike="noStrike">
                <a:solidFill>
                  <a:srgbClr val="0d0d0d"/>
                </a:solidFill>
                <a:latin typeface="Söhne"/>
                <a:ea typeface="Times New Roman"/>
              </a:rPr>
              <a:t>: Existing systems often lack integration across prediction tasks, leading to fragmented approaches and inadequate insights into personal health profiles.</a:t>
            </a:r>
            <a:endParaRPr b="0" lang="en-IN" sz="2000" spc="-1" strike="noStrike">
              <a:solidFill>
                <a:srgbClr val="000000"/>
              </a:solidFill>
              <a:latin typeface="Arial"/>
            </a:endParaRPr>
          </a:p>
          <a:p>
            <a:pPr marL="343080" indent="-343080">
              <a:lnSpc>
                <a:spcPct val="100000"/>
              </a:lnSpc>
              <a:spcBef>
                <a:spcPts val="1001"/>
              </a:spcBef>
              <a:buClr>
                <a:srgbClr val="dddddd"/>
              </a:buClr>
              <a:buFont typeface="Century Gothic"/>
              <a:buAutoNum type="arabicPeriod"/>
              <a:tabLst>
                <a:tab algn="l" pos="0"/>
              </a:tabLst>
            </a:pPr>
            <a:r>
              <a:rPr b="1" lang="en-US" sz="2000" spc="-1" strike="noStrike">
                <a:solidFill>
                  <a:srgbClr val="0d0d0d"/>
                </a:solidFill>
                <a:latin typeface="Söhne"/>
                <a:ea typeface="Times New Roman"/>
              </a:rPr>
              <a:t>Scalability Issues</a:t>
            </a:r>
            <a:r>
              <a:rPr b="0" lang="en-US" sz="2000" spc="-1" strike="noStrike">
                <a:solidFill>
                  <a:srgbClr val="0d0d0d"/>
                </a:solidFill>
                <a:latin typeface="Söhne"/>
                <a:ea typeface="Times New Roman"/>
              </a:rPr>
              <a:t>: Conventional methods struggle with large and diverse datasets, causing scalability problems and performance bottlenecks.</a:t>
            </a:r>
            <a:endParaRPr b="0" lang="en-IN" sz="20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a:p>
            <a:pPr>
              <a:lnSpc>
                <a:spcPct val="100000"/>
              </a:lnSpc>
              <a:spcBef>
                <a:spcPts val="1001"/>
              </a:spcBef>
              <a:tabLst>
                <a:tab algn="l" pos="0"/>
              </a:tabLst>
            </a:pPr>
            <a:endParaRPr b="0" lang="en-IN" sz="1800" spc="-1" strike="noStrike">
              <a:solidFill>
                <a:srgbClr val="000000"/>
              </a:solidFill>
              <a:latin typeface="Arial"/>
            </a:endParaRPr>
          </a:p>
        </p:txBody>
      </p:sp>
    </p:spTree>
  </p:cSld>
  <p:transition spd="slow">
    <p:wipe dir="l"/>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1620360" y="96840"/>
            <a:ext cx="4768560" cy="914760"/>
          </a:xfrm>
          <a:prstGeom prst="rect">
            <a:avLst/>
          </a:prstGeom>
          <a:noFill/>
          <a:ln w="0">
            <a:noFill/>
          </a:ln>
        </p:spPr>
        <p:txBody>
          <a:bodyPr anchor="t">
            <a:noAutofit/>
          </a:bodyPr>
          <a:p>
            <a:pPr indent="0" algn="ctr">
              <a:lnSpc>
                <a:spcPct val="100000"/>
              </a:lnSpc>
              <a:buNone/>
            </a:pPr>
            <a:r>
              <a:rPr b="1" lang="en-US" sz="3600" spc="-1" strike="noStrike" u="sng">
                <a:solidFill>
                  <a:srgbClr val="000000"/>
                </a:solidFill>
                <a:uFillTx/>
                <a:latin typeface="Century Gothic"/>
              </a:rPr>
              <a:t>Proposed System</a:t>
            </a:r>
            <a:r>
              <a:rPr b="1" lang="en-US" sz="3600" spc="-1" strike="noStrike">
                <a:solidFill>
                  <a:srgbClr val="686868"/>
                </a:solidFill>
                <a:latin typeface="Century Gothic"/>
              </a:rPr>
              <a:t>:</a:t>
            </a:r>
            <a:endParaRPr b="0" lang="en-US" sz="3600" spc="-1" strike="noStrike">
              <a:solidFill>
                <a:srgbClr val="000000"/>
              </a:solidFill>
              <a:latin typeface="Century Gothic"/>
            </a:endParaRPr>
          </a:p>
        </p:txBody>
      </p:sp>
      <p:sp>
        <p:nvSpPr>
          <p:cNvPr id="297" name="Content Placeholder 2"/>
          <p:cNvSpPr/>
          <p:nvPr/>
        </p:nvSpPr>
        <p:spPr>
          <a:xfrm>
            <a:off x="449280" y="740160"/>
            <a:ext cx="11277360" cy="5884920"/>
          </a:xfrm>
          <a:prstGeom prst="rect">
            <a:avLst/>
          </a:prstGeom>
          <a:solidFill>
            <a:schemeClr val="accent2">
              <a:lumMod val="20000"/>
              <a:lumOff val="80000"/>
            </a:schemeClr>
          </a:solidFill>
          <a:ln>
            <a:noFill/>
          </a:ln>
          <a:effectLst>
            <a:outerShdw algn="ctr" blurRad="108000" dir="5400000" dist="12600">
              <a:srgbClr val="000000"/>
            </a:outerShdw>
          </a:effectLst>
          <a:scene3d>
            <a:camera prst="orthographicFront">
              <a:rot lat="0" lon="0" rev="0"/>
            </a:camera>
            <a:lightRig dir="t" rig="soft">
              <a:rot lat="0" lon="0" rev="0"/>
            </a:lightRig>
          </a:scene3d>
          <a:sp3d contourW="44450" prstMaterial="matte">
            <a:bevelT prst="artDeco" w="63500" h="63500"/>
            <a:contourClr>
              <a:srgbClr val="ffffff"/>
            </a:contourClr>
          </a:sp3d>
        </p:spPr>
        <p:style>
          <a:lnRef idx="2">
            <a:schemeClr val="dk1"/>
          </a:lnRef>
          <a:fillRef idx="1">
            <a:schemeClr val="lt1"/>
          </a:fillRef>
          <a:effectRef idx="0">
            <a:schemeClr val="dk1"/>
          </a:effectRef>
          <a:fontRef idx="minor"/>
        </p:style>
        <p:txBody>
          <a:bodyPr anchor="t">
            <a:noAutofit/>
          </a:bodyPr>
          <a:p>
            <a:pPr>
              <a:lnSpc>
                <a:spcPct val="100000"/>
              </a:lnSpc>
              <a:spcBef>
                <a:spcPts val="1001"/>
              </a:spcBef>
            </a:pPr>
            <a:endParaRPr b="0" lang="en-IN" sz="1800" spc="-1" strike="noStrike">
              <a:solidFill>
                <a:srgbClr val="000000"/>
              </a:solidFill>
              <a:latin typeface="Arial"/>
            </a:endParaRPr>
          </a:p>
          <a:p>
            <a:pPr>
              <a:lnSpc>
                <a:spcPct val="100000"/>
              </a:lnSpc>
              <a:spcBef>
                <a:spcPts val="1001"/>
              </a:spcBef>
            </a:pPr>
            <a:endParaRPr b="0" lang="en-IN" sz="1800" spc="-1" strike="noStrike">
              <a:solidFill>
                <a:srgbClr val="000000"/>
              </a:solidFill>
              <a:latin typeface="Arial"/>
            </a:endParaRPr>
          </a:p>
          <a:p>
            <a:pPr marL="343080" indent="-343080">
              <a:lnSpc>
                <a:spcPct val="100000"/>
              </a:lnSpc>
              <a:spcBef>
                <a:spcPts val="1001"/>
              </a:spcBef>
              <a:buClr>
                <a:srgbClr val="dddddd"/>
              </a:buClr>
              <a:buFont typeface="Wingdings 3" charset="2"/>
              <a:buChar char=""/>
            </a:pPr>
            <a:r>
              <a:rPr b="0" lang="en-IN" sz="2000" spc="-1" strike="noStrike">
                <a:solidFill>
                  <a:schemeClr val="dk1"/>
                </a:solidFill>
                <a:latin typeface="Century Gothic"/>
                <a:ea typeface="Times New Roman"/>
              </a:rPr>
              <a:t>The proposed models predict the obesity level , Alcoholism ,and smoke consumption habits of a person using </a:t>
            </a:r>
            <a:r>
              <a:rPr b="0" lang="en-IN" sz="2000" spc="-1" strike="noStrike">
                <a:solidFill>
                  <a:srgbClr val="0d0d0d"/>
                </a:solidFill>
                <a:latin typeface="Century Gothic"/>
                <a:ea typeface="Times New Roman"/>
              </a:rPr>
              <a:t>demographic information (age, gender), anthropometric measures (height, weight), lifestyle behaviors(physical activity, nutritional habits), smoking status, and alcohol consumption patterns</a:t>
            </a:r>
            <a:r>
              <a:rPr b="0" lang="en-IN" sz="2000" spc="-1" strike="noStrike">
                <a:solidFill>
                  <a:schemeClr val="dk1"/>
                </a:solidFill>
                <a:latin typeface="Century Gothic"/>
                <a:ea typeface="Times New Roman"/>
              </a:rPr>
              <a:t>.</a:t>
            </a:r>
            <a:endParaRPr b="0" lang="en-IN" sz="2000" spc="-1" strike="noStrike">
              <a:solidFill>
                <a:srgbClr val="000000"/>
              </a:solidFill>
              <a:latin typeface="Arial"/>
            </a:endParaRPr>
          </a:p>
          <a:p>
            <a:pPr marL="343080" indent="-343080">
              <a:lnSpc>
                <a:spcPct val="100000"/>
              </a:lnSpc>
              <a:spcBef>
                <a:spcPts val="1001"/>
              </a:spcBef>
              <a:buClr>
                <a:srgbClr val="dddddd"/>
              </a:buClr>
              <a:buFont typeface="Wingdings 3" charset="2"/>
              <a:buChar char=""/>
            </a:pPr>
            <a:r>
              <a:rPr b="0" lang="en-IN" sz="2000" spc="-1" strike="noStrike">
                <a:solidFill>
                  <a:schemeClr val="dk1"/>
                </a:solidFill>
                <a:latin typeface="Century Gothic"/>
                <a:ea typeface="Times New Roman"/>
              </a:rPr>
              <a:t> </a:t>
            </a:r>
            <a:r>
              <a:rPr b="0" lang="en-US" sz="2000" spc="-1" strike="noStrike">
                <a:solidFill>
                  <a:schemeClr val="dk1"/>
                </a:solidFill>
                <a:latin typeface="Century Gothic"/>
                <a:ea typeface="Times New Roman"/>
              </a:rPr>
              <a:t>The working of the system starts with the collection of data and selecting the important attributes. Then the required data is preprocessed into the required format. The data is then divided into two parts training and testing data. The algorithms are applied and the model is trained using the training data. The accuracy of the system is obtained by testing the system using the testing data.</a:t>
            </a:r>
            <a:endParaRPr b="0" lang="en-IN" sz="2000" spc="-1" strike="noStrike">
              <a:solidFill>
                <a:srgbClr val="000000"/>
              </a:solidFill>
              <a:latin typeface="Arial"/>
            </a:endParaRPr>
          </a:p>
          <a:p>
            <a:pPr>
              <a:lnSpc>
                <a:spcPct val="100000"/>
              </a:lnSpc>
              <a:spcBef>
                <a:spcPts val="1001"/>
              </a:spcBef>
            </a:pPr>
            <a:endParaRPr b="0" lang="en-IN" sz="2000" spc="-1" strike="noStrike">
              <a:solidFill>
                <a:srgbClr val="000000"/>
              </a:solidFill>
              <a:latin typeface="Arial"/>
            </a:endParaRPr>
          </a:p>
          <a:p>
            <a:pPr marL="343080" indent="-343080">
              <a:lnSpc>
                <a:spcPct val="100000"/>
              </a:lnSpc>
              <a:spcBef>
                <a:spcPts val="1001"/>
              </a:spcBef>
              <a:buClr>
                <a:srgbClr val="5f5f5f"/>
              </a:buClr>
              <a:buFont typeface="Wingdings 3" charset="2"/>
              <a:buChar char=""/>
            </a:pPr>
            <a:r>
              <a:rPr b="0" lang="en-US" sz="2000" spc="-1" strike="noStrike">
                <a:solidFill>
                  <a:schemeClr val="dk1"/>
                </a:solidFill>
                <a:latin typeface="Century Gothic"/>
                <a:ea typeface="Times New Roman"/>
              </a:rPr>
              <a:t>Gradient Boosting and Random Forest machine learning classification Algorithms were used.</a:t>
            </a:r>
            <a:endParaRPr b="0" lang="en-IN" sz="2000" spc="-1" strike="noStrike">
              <a:solidFill>
                <a:srgbClr val="000000"/>
              </a:solidFill>
              <a:latin typeface="Arial"/>
            </a:endParaRPr>
          </a:p>
          <a:p>
            <a:pPr>
              <a:lnSpc>
                <a:spcPct val="100000"/>
              </a:lnSpc>
              <a:spcBef>
                <a:spcPts val="1001"/>
              </a:spcBef>
            </a:pPr>
            <a:endParaRPr b="0" lang="en-IN" sz="1800" spc="-1" strike="noStrike">
              <a:solidFill>
                <a:srgbClr val="000000"/>
              </a:solidFill>
              <a:latin typeface="Arial"/>
            </a:endParaRPr>
          </a:p>
          <a:p>
            <a:pPr>
              <a:lnSpc>
                <a:spcPct val="100000"/>
              </a:lnSpc>
              <a:spcBef>
                <a:spcPts val="1001"/>
              </a:spcBef>
            </a:pPr>
            <a:endParaRPr b="0" lang="en-IN" sz="1800" spc="-1" strike="noStrike">
              <a:solidFill>
                <a:srgbClr val="000000"/>
              </a:solidFill>
              <a:latin typeface="Arial"/>
            </a:endParaRPr>
          </a:p>
        </p:txBody>
      </p:sp>
    </p:spTree>
  </p:cSld>
  <p:transition spd="slow">
    <p:wipe dir="l"/>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Box 1"/>
          <p:cNvSpPr/>
          <p:nvPr/>
        </p:nvSpPr>
        <p:spPr>
          <a:xfrm>
            <a:off x="2069280" y="1621080"/>
            <a:ext cx="8601120" cy="4668120"/>
          </a:xfrm>
          <a:prstGeom prst="rect">
            <a:avLst/>
          </a:prstGeom>
          <a:no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t">
            <a:spAutoFit/>
          </a:bodyPr>
          <a:p>
            <a:pPr marL="285840" indent="-285840">
              <a:lnSpc>
                <a:spcPct val="100000"/>
              </a:lnSpc>
              <a:buClr>
                <a:srgbClr val="0d0d0d"/>
              </a:buClr>
              <a:buFont typeface="Arial"/>
              <a:buChar char="•"/>
            </a:pPr>
            <a:r>
              <a:rPr b="1" lang="en-US" sz="2000" spc="-1" strike="noStrike">
                <a:solidFill>
                  <a:srgbClr val="0d0d0d"/>
                </a:solidFill>
                <a:latin typeface="Century Gothic"/>
              </a:rPr>
              <a:t>Improved Predictive Accuracy:</a:t>
            </a:r>
            <a:r>
              <a:rPr b="0" lang="en-US" sz="2000" spc="-1" strike="noStrike">
                <a:solidFill>
                  <a:srgbClr val="0d0d0d"/>
                </a:solidFill>
                <a:latin typeface="Century Gothic"/>
              </a:rPr>
              <a:t> By leveraging advanced machine learning algorithms and automated feature engineering techniques, the proposed system is expected to achieve higher predictive accuracy compared to traditional approaches.</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a:p>
            <a:pPr marL="343080" indent="-343080">
              <a:lnSpc>
                <a:spcPct val="100000"/>
              </a:lnSpc>
              <a:spcAft>
                <a:spcPts val="799"/>
              </a:spcAft>
              <a:buClr>
                <a:srgbClr val="0d0d0d"/>
              </a:buClr>
              <a:buFont typeface="Symbol"/>
              <a:buChar char=""/>
            </a:pPr>
            <a:r>
              <a:rPr b="1" lang="en-US" sz="2000" spc="-1" strike="noStrike">
                <a:solidFill>
                  <a:srgbClr val="0d0d0d"/>
                </a:solidFill>
                <a:latin typeface="Century Gothic"/>
              </a:rPr>
              <a:t>Scalability and Flexibility:</a:t>
            </a:r>
            <a:r>
              <a:rPr b="0" lang="en-US" sz="2000" spc="-1" strike="noStrike">
                <a:solidFill>
                  <a:srgbClr val="0d0d0d"/>
                </a:solidFill>
                <a:latin typeface="Century Gothic"/>
              </a:rPr>
              <a:t> The modular architecture of the proposed system allows for scalability and adaptability . As new data becomes available or healthcare needs evolve, the system can easily accommodate updates and modifications, ensuring its relevance and effectiveness over time.</a:t>
            </a:r>
            <a:endParaRPr b="0" lang="en-IN" sz="2000" spc="-1" strike="noStrike">
              <a:solidFill>
                <a:srgbClr val="000000"/>
              </a:solidFill>
              <a:latin typeface="Arial"/>
            </a:endParaRPr>
          </a:p>
          <a:p>
            <a:pPr marL="343080" indent="-343080">
              <a:lnSpc>
                <a:spcPct val="100000"/>
              </a:lnSpc>
              <a:spcAft>
                <a:spcPts val="799"/>
              </a:spcAft>
              <a:buClr>
                <a:srgbClr val="0d0d0d"/>
              </a:buClr>
              <a:buFont typeface="Symbol"/>
              <a:buChar char=""/>
            </a:pPr>
            <a:r>
              <a:rPr b="1" lang="en-US" sz="2000" spc="-1" strike="noStrike">
                <a:solidFill>
                  <a:srgbClr val="0d0d0d"/>
                </a:solidFill>
                <a:latin typeface="Century Gothic"/>
              </a:rPr>
              <a:t>Comprehensive Health Assessment:</a:t>
            </a:r>
            <a:r>
              <a:rPr b="0" lang="en-US" sz="2000" spc="-1" strike="noStrike">
                <a:solidFill>
                  <a:srgbClr val="0d0d0d"/>
                </a:solidFill>
                <a:latin typeface="Century Gothic"/>
              </a:rPr>
              <a:t> The proposed system integrates multiple predictive models to offer a holistic assessment of individual health profiles. </a:t>
            </a:r>
            <a:endParaRPr b="0" lang="en-IN" sz="2000" spc="-1" strike="noStrike">
              <a:solidFill>
                <a:srgbClr val="000000"/>
              </a:solidFill>
              <a:latin typeface="Arial"/>
            </a:endParaRPr>
          </a:p>
          <a:p>
            <a:pPr>
              <a:lnSpc>
                <a:spcPct val="150000"/>
              </a:lnSpc>
              <a:spcAft>
                <a:spcPts val="799"/>
              </a:spcAft>
            </a:pPr>
            <a:endParaRPr b="0" lang="en-IN" sz="1800" spc="-1" strike="noStrike">
              <a:solidFill>
                <a:srgbClr val="000000"/>
              </a:solidFill>
              <a:latin typeface="Arial"/>
            </a:endParaRPr>
          </a:p>
        </p:txBody>
      </p:sp>
      <p:sp>
        <p:nvSpPr>
          <p:cNvPr id="299" name="TextBox 2"/>
          <p:cNvSpPr/>
          <p:nvPr/>
        </p:nvSpPr>
        <p:spPr>
          <a:xfrm>
            <a:off x="1668240" y="420120"/>
            <a:ext cx="768384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3600" spc="-1" strike="noStrike">
                <a:solidFill>
                  <a:srgbClr val="000000"/>
                </a:solidFill>
                <a:latin typeface="Century Gothic"/>
              </a:rPr>
              <a:t>Advantages Of Proposed System:-</a:t>
            </a:r>
            <a:endParaRPr b="0" lang="en-IN" sz="3600" spc="-1" strike="noStrike">
              <a:solidFill>
                <a:srgbClr val="000000"/>
              </a:solidFill>
              <a:latin typeface="Arial"/>
            </a:endParaRPr>
          </a:p>
        </p:txBody>
      </p:sp>
    </p:spTree>
  </p:cSld>
  <p:transition spd="slow">
    <p:wipe dir="l"/>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1846080" y="1065960"/>
            <a:ext cx="4457160" cy="651240"/>
          </a:xfrm>
          <a:prstGeom prst="rect">
            <a:avLst/>
          </a:prstGeom>
          <a:noFill/>
          <a:ln w="0">
            <a:noFill/>
          </a:ln>
        </p:spPr>
        <p:txBody>
          <a:bodyPr anchor="t">
            <a:normAutofit/>
          </a:bodyPr>
          <a:p>
            <a:pPr indent="0">
              <a:lnSpc>
                <a:spcPct val="100000"/>
              </a:lnSpc>
              <a:buNone/>
            </a:pPr>
            <a:r>
              <a:rPr b="1" lang="en-US" sz="2800" spc="-1" strike="noStrike" u="sng">
                <a:solidFill>
                  <a:srgbClr val="262626"/>
                </a:solidFill>
                <a:uFillTx/>
                <a:latin typeface="Century Gothic"/>
              </a:rPr>
              <a:t>Hardware Requirements</a:t>
            </a:r>
            <a:endParaRPr b="0" lang="en-US" sz="2800" spc="-1" strike="noStrike">
              <a:solidFill>
                <a:srgbClr val="000000"/>
              </a:solidFill>
              <a:latin typeface="Century Gothic"/>
            </a:endParaRPr>
          </a:p>
        </p:txBody>
      </p:sp>
      <p:sp>
        <p:nvSpPr>
          <p:cNvPr id="301" name="TextBox 3"/>
          <p:cNvSpPr/>
          <p:nvPr/>
        </p:nvSpPr>
        <p:spPr>
          <a:xfrm>
            <a:off x="1041120" y="1515240"/>
            <a:ext cx="6301800" cy="2372760"/>
          </a:xfrm>
          <a:prstGeom prst="rect">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t">
            <a:spAutoFit/>
          </a:bodyPr>
          <a:p>
            <a:pPr marL="343080" indent="-343080">
              <a:lnSpc>
                <a:spcPct val="130000"/>
              </a:lnSpc>
              <a:spcAft>
                <a:spcPts val="2251"/>
              </a:spcAft>
              <a:buClr>
                <a:srgbClr val="000000"/>
              </a:buClr>
              <a:buFont typeface="Wingdings" charset="2"/>
              <a:buChar char=""/>
            </a:pPr>
            <a:r>
              <a:rPr b="0" lang="en-IN" sz="1800" spc="-1" strike="noStrike">
                <a:solidFill>
                  <a:schemeClr val="dk1"/>
                </a:solidFill>
                <a:latin typeface="Century Gothic"/>
                <a:ea typeface="Calibri"/>
              </a:rPr>
              <a:t>Processor: Any updated processor</a:t>
            </a:r>
            <a:endParaRPr b="0" lang="en-IN" sz="1800" spc="-1" strike="noStrike">
              <a:solidFill>
                <a:srgbClr val="000000"/>
              </a:solidFill>
              <a:latin typeface="Arial"/>
            </a:endParaRPr>
          </a:p>
          <a:p>
            <a:pPr marL="343080" indent="-343080">
              <a:lnSpc>
                <a:spcPct val="130000"/>
              </a:lnSpc>
              <a:spcAft>
                <a:spcPts val="2251"/>
              </a:spcAft>
              <a:buClr>
                <a:srgbClr val="000000"/>
              </a:buClr>
              <a:buFont typeface="Wingdings" charset="2"/>
              <a:buChar char=""/>
            </a:pPr>
            <a:r>
              <a:rPr b="0" lang="en-IN" sz="1800" spc="-1" strike="noStrike">
                <a:solidFill>
                  <a:schemeClr val="dk1"/>
                </a:solidFill>
                <a:latin typeface="Century Gothic"/>
                <a:ea typeface="Calibri"/>
              </a:rPr>
              <a:t>Ram: MIN 4GB</a:t>
            </a:r>
            <a:endParaRPr b="0" lang="en-IN" sz="1800" spc="-1" strike="noStrike">
              <a:solidFill>
                <a:srgbClr val="000000"/>
              </a:solidFill>
              <a:latin typeface="Arial"/>
            </a:endParaRPr>
          </a:p>
          <a:p>
            <a:pPr marL="343080" indent="-343080">
              <a:lnSpc>
                <a:spcPct val="130000"/>
              </a:lnSpc>
              <a:spcAft>
                <a:spcPts val="2251"/>
              </a:spcAft>
              <a:buClr>
                <a:srgbClr val="000000"/>
              </a:buClr>
              <a:buFont typeface="Wingdings" charset="2"/>
              <a:buChar char=""/>
            </a:pPr>
            <a:r>
              <a:rPr b="0" lang="en-IN" sz="1800" spc="-1" strike="noStrike">
                <a:solidFill>
                  <a:schemeClr val="dk1"/>
                </a:solidFill>
                <a:latin typeface="Century Gothic"/>
                <a:ea typeface="Calibri"/>
              </a:rPr>
              <a:t>Hard Disk: MIN 100 GB.</a:t>
            </a:r>
            <a:endParaRPr b="0" lang="en-IN" sz="1800" spc="-1" strike="noStrike">
              <a:solidFill>
                <a:srgbClr val="000000"/>
              </a:solidFill>
              <a:latin typeface="Arial"/>
            </a:endParaRPr>
          </a:p>
          <a:p>
            <a:pPr marL="343080" indent="-343080">
              <a:lnSpc>
                <a:spcPct val="130000"/>
              </a:lnSpc>
              <a:spcAft>
                <a:spcPts val="2251"/>
              </a:spcAft>
              <a:buClr>
                <a:srgbClr val="000000"/>
              </a:buClr>
              <a:buFont typeface="Wingdings" charset="2"/>
              <a:buChar char=""/>
            </a:pPr>
            <a:r>
              <a:rPr b="0" lang="en-IN" sz="1800" spc="-1" strike="noStrike">
                <a:solidFill>
                  <a:schemeClr val="dk1"/>
                </a:solidFill>
                <a:latin typeface="Century Gothic"/>
                <a:ea typeface="Calibri"/>
              </a:rPr>
              <a:t>Accessories: Monitor, Keyboard, Mouse</a:t>
            </a:r>
            <a:endParaRPr b="0" lang="en-IN" sz="1800" spc="-1" strike="noStrike">
              <a:solidFill>
                <a:srgbClr val="000000"/>
              </a:solidFill>
              <a:latin typeface="Arial"/>
            </a:endParaRPr>
          </a:p>
        </p:txBody>
      </p:sp>
      <p:sp>
        <p:nvSpPr>
          <p:cNvPr id="302" name="TextBox 2"/>
          <p:cNvSpPr/>
          <p:nvPr/>
        </p:nvSpPr>
        <p:spPr>
          <a:xfrm>
            <a:off x="6923520" y="4017600"/>
            <a:ext cx="414972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800" spc="-1" strike="noStrike" u="sng">
                <a:solidFill>
                  <a:srgbClr val="000000"/>
                </a:solidFill>
                <a:uFillTx/>
                <a:latin typeface="Century Gothic"/>
              </a:rPr>
              <a:t>Software </a:t>
            </a:r>
            <a:r>
              <a:rPr b="1" lang="en-US" sz="2800" spc="-1" strike="noStrike">
                <a:solidFill>
                  <a:srgbClr val="000000"/>
                </a:solidFill>
                <a:latin typeface="Century Gothic"/>
              </a:rPr>
              <a:t>Requirements</a:t>
            </a:r>
            <a:endParaRPr b="0" lang="en-IN" sz="2800" spc="-1" strike="noStrike">
              <a:solidFill>
                <a:srgbClr val="000000"/>
              </a:solidFill>
              <a:latin typeface="Arial"/>
            </a:endParaRPr>
          </a:p>
        </p:txBody>
      </p:sp>
      <p:sp>
        <p:nvSpPr>
          <p:cNvPr id="303" name="TextBox 6"/>
          <p:cNvSpPr/>
          <p:nvPr/>
        </p:nvSpPr>
        <p:spPr>
          <a:xfrm>
            <a:off x="5879160" y="4664160"/>
            <a:ext cx="6102720" cy="2009880"/>
          </a:xfrm>
          <a:prstGeom prst="rect">
            <a:avLst/>
          </a:prstGeom>
          <a:solidFill>
            <a:srgbClr val="ffffff"/>
          </a:solidFill>
          <a:ln cap="rnd">
            <a:solidFill>
              <a:srgbClr val="000000"/>
            </a:solidFill>
            <a:round/>
          </a:ln>
        </p:spPr>
        <p:style>
          <a:lnRef idx="2">
            <a:schemeClr val="dk1"/>
          </a:lnRef>
          <a:fillRef idx="1">
            <a:schemeClr val="lt1"/>
          </a:fillRef>
          <a:effectRef idx="0">
            <a:schemeClr val="dk1"/>
          </a:effectRef>
          <a:fontRef idx="minor"/>
        </p:style>
        <p:txBody>
          <a:bodyPr lIns="90000" rIns="90000" tIns="45000" bIns="45000" anchor="t">
            <a:spAutoFit/>
          </a:bodyPr>
          <a:p>
            <a:pPr>
              <a:lnSpc>
                <a:spcPct val="150000"/>
              </a:lnSpc>
            </a:pPr>
            <a:r>
              <a:rPr b="0" lang="en-IN" sz="1800" spc="-1" strike="noStrike">
                <a:solidFill>
                  <a:schemeClr val="dk1"/>
                </a:solidFill>
                <a:latin typeface="Century Gothic"/>
              </a:rPr>
              <a:t>Operating System: Windows 11</a:t>
            </a:r>
            <a:endParaRPr b="0" lang="en-IN" sz="1800" spc="-1" strike="noStrike">
              <a:solidFill>
                <a:srgbClr val="000000"/>
              </a:solidFill>
              <a:latin typeface="Arial"/>
            </a:endParaRPr>
          </a:p>
          <a:p>
            <a:pPr>
              <a:lnSpc>
                <a:spcPct val="150000"/>
              </a:lnSpc>
            </a:pPr>
            <a:r>
              <a:rPr b="0" lang="en-IN" sz="1800" spc="-1" strike="noStrike">
                <a:solidFill>
                  <a:schemeClr val="dk1"/>
                </a:solidFill>
                <a:latin typeface="Century Gothic"/>
              </a:rPr>
              <a:t>Browser: Chrome/Edge</a:t>
            </a:r>
            <a:endParaRPr b="0" lang="en-IN" sz="1800" spc="-1" strike="noStrike">
              <a:solidFill>
                <a:srgbClr val="000000"/>
              </a:solidFill>
              <a:latin typeface="Arial"/>
            </a:endParaRPr>
          </a:p>
          <a:p>
            <a:pPr>
              <a:lnSpc>
                <a:spcPct val="150000"/>
              </a:lnSpc>
            </a:pPr>
            <a:r>
              <a:rPr b="0" lang="en-IN" sz="1800" spc="-1" strike="noStrike">
                <a:solidFill>
                  <a:schemeClr val="dk1"/>
                </a:solidFill>
                <a:latin typeface="Century Gothic"/>
              </a:rPr>
              <a:t>Source-Code Editor: Jupyter Notebook</a:t>
            </a:r>
            <a:endParaRPr b="0" lang="en-IN" sz="1800" spc="-1" strike="noStrike">
              <a:solidFill>
                <a:srgbClr val="000000"/>
              </a:solidFill>
              <a:latin typeface="Arial"/>
            </a:endParaRPr>
          </a:p>
          <a:p>
            <a:pPr>
              <a:lnSpc>
                <a:spcPct val="150000"/>
              </a:lnSpc>
            </a:pPr>
            <a:r>
              <a:rPr b="0" lang="en-IN" sz="1800" spc="-1" strike="noStrike">
                <a:solidFill>
                  <a:schemeClr val="dk1"/>
                </a:solidFill>
                <a:latin typeface="Century Gothic"/>
              </a:rPr>
              <a:t>languages used: Python</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pic>
        <p:nvPicPr>
          <p:cNvPr id="304" name="Picture 4" descr="Free Vector | Tiny people testing quality assurance in software isolated  flat vector illustration. cartoon character fixing bugs in hardware device.  application test and it service concept"/>
          <p:cNvPicPr/>
          <p:nvPr/>
        </p:nvPicPr>
        <p:blipFill>
          <a:blip r:embed="rId1"/>
          <a:stretch/>
        </p:blipFill>
        <p:spPr>
          <a:xfrm>
            <a:off x="7389720" y="38160"/>
            <a:ext cx="4824000" cy="3390480"/>
          </a:xfrm>
          <a:prstGeom prst="rect">
            <a:avLst/>
          </a:prstGeom>
          <a:ln w="0">
            <a:noFill/>
          </a:ln>
        </p:spPr>
      </p:pic>
      <p:pic>
        <p:nvPicPr>
          <p:cNvPr id="305" name="Picture 6" descr="Graphic cartoon character software update Vector Image"/>
          <p:cNvPicPr/>
          <p:nvPr/>
        </p:nvPicPr>
        <p:blipFill>
          <a:blip r:embed="rId2"/>
          <a:srcRect l="0" t="0" r="0" b="12641"/>
          <a:stretch/>
        </p:blipFill>
        <p:spPr>
          <a:xfrm>
            <a:off x="1383120" y="4017600"/>
            <a:ext cx="4095000" cy="2840040"/>
          </a:xfrm>
          <a:prstGeom prst="rect">
            <a:avLst/>
          </a:prstGeom>
          <a:ln w="0">
            <a:noFill/>
          </a:ln>
        </p:spPr>
      </p:pic>
      <p:sp>
        <p:nvSpPr>
          <p:cNvPr id="306" name="TextBox 4"/>
          <p:cNvSpPr/>
          <p:nvPr/>
        </p:nvSpPr>
        <p:spPr>
          <a:xfrm>
            <a:off x="1637640" y="419400"/>
            <a:ext cx="54968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3600" spc="-1" strike="noStrike" u="sng">
                <a:solidFill>
                  <a:srgbClr val="000000"/>
                </a:solidFill>
                <a:uFillTx/>
                <a:latin typeface="Century Gothic"/>
              </a:rPr>
              <a:t>System Configuration</a:t>
            </a:r>
            <a:r>
              <a:rPr b="0" lang="en-IN" sz="3600" spc="-1" strike="noStrike">
                <a:solidFill>
                  <a:srgbClr val="000000"/>
                </a:solidFill>
                <a:latin typeface="Century Gothic"/>
              </a:rPr>
              <a:t>:</a:t>
            </a:r>
            <a:endParaRPr b="0" lang="en-IN" sz="3600" spc="-1" strike="noStrike">
              <a:solidFill>
                <a:srgbClr val="000000"/>
              </a:solidFill>
              <a:latin typeface="Arial"/>
            </a:endParaRPr>
          </a:p>
        </p:txBody>
      </p:sp>
    </p:spTree>
  </p:cSld>
  <p:transition spd="slow">
    <p:wipe dir="l"/>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Title 1"/>
          <p:cNvSpPr/>
          <p:nvPr/>
        </p:nvSpPr>
        <p:spPr>
          <a:xfrm>
            <a:off x="1050480" y="78840"/>
            <a:ext cx="3632400" cy="651960"/>
          </a:xfrm>
          <a:prstGeom prst="rect">
            <a:avLst/>
          </a:prstGeom>
          <a:pattFill prst="openDmnd">
            <a:fgClr>
              <a:srgbClr val="dddddd"/>
            </a:fgClr>
            <a:bgClr>
              <a:srgbClr val="ffffff"/>
            </a:bgClr>
          </a:pattFill>
          <a:ln w="0">
            <a:noFill/>
          </a:ln>
        </p:spPr>
        <p:style>
          <a:lnRef idx="0"/>
          <a:fillRef idx="0"/>
          <a:effectRef idx="0"/>
          <a:fontRef idx="minor"/>
        </p:style>
        <p:txBody>
          <a:bodyPr anchor="t">
            <a:noAutofit/>
          </a:bodyPr>
          <a:p>
            <a:pPr>
              <a:lnSpc>
                <a:spcPct val="100000"/>
              </a:lnSpc>
            </a:pPr>
            <a:r>
              <a:rPr b="1" lang="en-IN" sz="4000" spc="-1" strike="noStrike">
                <a:solidFill>
                  <a:srgbClr val="262626"/>
                </a:solidFill>
                <a:latin typeface="Century Gothic"/>
              </a:rPr>
              <a:t>Methodology</a:t>
            </a:r>
            <a:endParaRPr b="0" lang="en-IN" sz="4000" spc="-1" strike="noStrike">
              <a:solidFill>
                <a:srgbClr val="000000"/>
              </a:solidFill>
              <a:latin typeface="Arial"/>
            </a:endParaRPr>
          </a:p>
        </p:txBody>
      </p:sp>
      <p:sp>
        <p:nvSpPr>
          <p:cNvPr id="308" name="TextBox 2"/>
          <p:cNvSpPr/>
          <p:nvPr/>
        </p:nvSpPr>
        <p:spPr>
          <a:xfrm>
            <a:off x="954360" y="869040"/>
            <a:ext cx="8574480" cy="5333760"/>
          </a:xfrm>
          <a:prstGeom prst="rect">
            <a:avLst/>
          </a:prstGeom>
          <a:pattFill prst="wdUpDiag">
            <a:fgClr>
              <a:srgbClr val="ffffff"/>
            </a:fgClr>
            <a:bgClr>
              <a:srgbClr val="ffffff"/>
            </a:bgClr>
          </a:pattFill>
          <a:ln>
            <a:noFill/>
          </a:ln>
          <a:effectLst>
            <a:outerShdw algn="ctr" blurRad="63360" rotWithShape="0" sx="101000" sy="101000">
              <a:srgbClr val="000000">
                <a:alpha val="68000"/>
              </a:srgbClr>
            </a:outerShdw>
          </a:effectLst>
          <a:scene3d>
            <a:camera prst="orthographicFront">
              <a:rot lat="0" lon="0" rev="0"/>
            </a:camera>
            <a:lightRig dir="t" rig="contrasting">
              <a:rot lat="0" lon="0" rev="1500000"/>
            </a:lightRig>
          </a:scene3d>
          <a:sp3d prstMaterial="metal">
            <a:bevelT w="88900" h="88900"/>
          </a:sp3d>
        </p:spPr>
        <p:style>
          <a:lnRef idx="2">
            <a:schemeClr val="dk1"/>
          </a:lnRef>
          <a:fillRef idx="1">
            <a:schemeClr val="lt1"/>
          </a:fillRef>
          <a:effectRef idx="0">
            <a:schemeClr val="dk1"/>
          </a:effectRef>
          <a:fontRef idx="minor"/>
        </p:style>
        <p:txBody>
          <a:bodyPr lIns="90000" rIns="90000" tIns="45000" bIns="45000" anchor="t">
            <a:spAutoFit/>
          </a:bodyPr>
          <a:p>
            <a:pPr marL="343080" indent="-343080">
              <a:lnSpc>
                <a:spcPct val="100000"/>
              </a:lnSpc>
              <a:spcAft>
                <a:spcPts val="799"/>
              </a:spcAft>
              <a:buClr>
                <a:srgbClr val="000000"/>
              </a:buClr>
              <a:buFont typeface="Symbol"/>
              <a:buChar char=""/>
            </a:pPr>
            <a:r>
              <a:rPr b="1" lang="en-IN" sz="2000" spc="-1" strike="noStrike">
                <a:solidFill>
                  <a:srgbClr val="000000"/>
                </a:solidFill>
                <a:latin typeface="Century Gothic"/>
                <a:ea typeface="Calibri"/>
              </a:rPr>
              <a:t>Data Pre-Processing:</a:t>
            </a:r>
            <a:endParaRPr b="0" lang="en-IN" sz="2000" spc="-1" strike="noStrike">
              <a:solidFill>
                <a:srgbClr val="000000"/>
              </a:solidFill>
              <a:latin typeface="Arial"/>
            </a:endParaRPr>
          </a:p>
          <a:p>
            <a:pPr>
              <a:lnSpc>
                <a:spcPct val="100000"/>
              </a:lnSpc>
              <a:spcAft>
                <a:spcPts val="799"/>
              </a:spcAft>
            </a:pPr>
            <a:r>
              <a:rPr b="0" lang="en-US" sz="1600" spc="-1" strike="noStrike">
                <a:solidFill>
                  <a:srgbClr val="000000"/>
                </a:solidFill>
                <a:latin typeface="Century Gothic"/>
                <a:ea typeface="Calibri"/>
              </a:rPr>
              <a:t>Data preprocessing is a crucial step in the machine learning  that involves transforming raw data into a suitable format for training and building predictive models. It helps to improve the quality and reliability of the data and enhances the performance and accuracy of the machine learning algorithms. Data preprocessing typically includes the following steps:</a:t>
            </a:r>
            <a:endParaRPr b="0" lang="en-IN" sz="1600" spc="-1" strike="noStrike">
              <a:solidFill>
                <a:srgbClr val="000000"/>
              </a:solidFill>
              <a:latin typeface="Arial"/>
            </a:endParaRPr>
          </a:p>
          <a:p>
            <a:pPr indent="-343080">
              <a:lnSpc>
                <a:spcPct val="100000"/>
              </a:lnSpc>
              <a:buClr>
                <a:srgbClr val="000000"/>
              </a:buClr>
              <a:buFont typeface="Century Gothic"/>
              <a:buAutoNum type="arabicPeriod"/>
            </a:pPr>
            <a:r>
              <a:rPr b="0" lang="en-US" sz="1600" spc="-1" strike="noStrike">
                <a:solidFill>
                  <a:srgbClr val="000000"/>
                </a:solidFill>
                <a:latin typeface="Century Gothic"/>
                <a:ea typeface="Calibri"/>
              </a:rPr>
              <a:t>Data Cleaning:</a:t>
            </a:r>
            <a:endParaRPr b="0" lang="en-IN" sz="1600" spc="-1" strike="noStrike">
              <a:solidFill>
                <a:srgbClr val="000000"/>
              </a:solidFill>
              <a:latin typeface="Arial"/>
            </a:endParaRPr>
          </a:p>
          <a:p>
            <a:pPr lvl="1" marL="743040" indent="-285840">
              <a:lnSpc>
                <a:spcPct val="100000"/>
              </a:lnSpc>
              <a:buClr>
                <a:srgbClr val="000000"/>
              </a:buClr>
              <a:buFont typeface="Century Gothic"/>
              <a:buAutoNum type="arabicPeriod"/>
            </a:pPr>
            <a:r>
              <a:rPr b="0" lang="en-US" sz="1600" spc="-1" strike="noStrike">
                <a:solidFill>
                  <a:srgbClr val="000000"/>
                </a:solidFill>
                <a:latin typeface="Century Gothic"/>
                <a:ea typeface="Calibri"/>
              </a:rPr>
              <a:t>Handle missing values: Identify and deal with missing data points, either by imputation (filling in missing values) or removing the corresponding rows or columns.</a:t>
            </a:r>
            <a:endParaRPr b="0" lang="en-IN" sz="1600" spc="-1" strike="noStrike">
              <a:solidFill>
                <a:srgbClr val="000000"/>
              </a:solidFill>
              <a:latin typeface="Arial"/>
            </a:endParaRPr>
          </a:p>
          <a:p>
            <a:pPr lvl="1" marL="743040" indent="-285840">
              <a:lnSpc>
                <a:spcPct val="100000"/>
              </a:lnSpc>
              <a:buClr>
                <a:srgbClr val="000000"/>
              </a:buClr>
              <a:buFont typeface="Century Gothic"/>
              <a:buAutoNum type="arabicPeriod"/>
            </a:pPr>
            <a:r>
              <a:rPr b="0" lang="en-US" sz="1600" spc="-1" strike="noStrike">
                <a:solidFill>
                  <a:srgbClr val="000000"/>
                </a:solidFill>
                <a:latin typeface="Century Gothic"/>
                <a:ea typeface="Calibri"/>
              </a:rPr>
              <a:t>Remove duplicates: Check for and remove duplicate records in the dataset, as they can lead to biased model training.</a:t>
            </a:r>
            <a:endParaRPr b="0" lang="en-IN" sz="1600" spc="-1" strike="noStrike">
              <a:solidFill>
                <a:srgbClr val="000000"/>
              </a:solidFill>
              <a:latin typeface="Arial"/>
            </a:endParaRPr>
          </a:p>
          <a:p>
            <a:pPr indent="-343080">
              <a:lnSpc>
                <a:spcPct val="100000"/>
              </a:lnSpc>
              <a:buClr>
                <a:srgbClr val="000000"/>
              </a:buClr>
              <a:buFont typeface="Century Gothic"/>
              <a:buAutoNum type="arabicPeriod"/>
            </a:pPr>
            <a:r>
              <a:rPr b="0" lang="en-US" sz="1600" spc="-1" strike="noStrike">
                <a:solidFill>
                  <a:srgbClr val="000000"/>
                </a:solidFill>
                <a:latin typeface="Century Gothic"/>
                <a:ea typeface="Calibri"/>
              </a:rPr>
              <a:t>Data Transformation:</a:t>
            </a:r>
            <a:endParaRPr b="0" lang="en-IN" sz="1600" spc="-1" strike="noStrike">
              <a:solidFill>
                <a:srgbClr val="000000"/>
              </a:solidFill>
              <a:latin typeface="Arial"/>
            </a:endParaRPr>
          </a:p>
          <a:p>
            <a:pPr lvl="1" marL="743040" indent="-285840">
              <a:lnSpc>
                <a:spcPct val="100000"/>
              </a:lnSpc>
              <a:buClr>
                <a:srgbClr val="000000"/>
              </a:buClr>
              <a:buFont typeface="Century Gothic"/>
              <a:buAutoNum type="arabicPeriod"/>
            </a:pPr>
            <a:r>
              <a:rPr b="0" lang="en-US" sz="1600" spc="-1" strike="noStrike">
                <a:solidFill>
                  <a:srgbClr val="000000"/>
                </a:solidFill>
                <a:latin typeface="Century Gothic"/>
                <a:ea typeface="Calibri"/>
              </a:rPr>
              <a:t>Feature Scaling: Scale numerical features to a common range (e.g., normalization or standardization) to prevent features with larger magnitudes from dominating the model training process.</a:t>
            </a:r>
            <a:endParaRPr b="0" lang="en-IN" sz="1600" spc="-1" strike="noStrike">
              <a:solidFill>
                <a:srgbClr val="000000"/>
              </a:solidFill>
              <a:latin typeface="Arial"/>
            </a:endParaRPr>
          </a:p>
          <a:p>
            <a:pPr lvl="1" marL="743040" indent="-285840">
              <a:lnSpc>
                <a:spcPct val="100000"/>
              </a:lnSpc>
              <a:buClr>
                <a:srgbClr val="000000"/>
              </a:buClr>
              <a:buFont typeface="Century Gothic"/>
              <a:buAutoNum type="arabicPeriod"/>
            </a:pPr>
            <a:r>
              <a:rPr b="0" lang="en-US" sz="1600" spc="-1" strike="noStrike">
                <a:solidFill>
                  <a:srgbClr val="000000"/>
                </a:solidFill>
                <a:latin typeface="Century Gothic"/>
                <a:ea typeface="Calibri"/>
              </a:rPr>
              <a:t>Encoding Categorical Variables: Convert categorical features into numerical representations (e.g., one-hot encoding or label encoding) that machine learning algorithms can process.</a:t>
            </a:r>
            <a:endParaRPr b="0" lang="en-IN" sz="16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a:p>
            <a:pPr>
              <a:lnSpc>
                <a:spcPct val="100000"/>
              </a:lnSpc>
              <a:spcAft>
                <a:spcPts val="799"/>
              </a:spcAft>
            </a:pPr>
            <a:endParaRPr b="0" lang="en-IN" sz="1400" spc="-1" strike="noStrike">
              <a:solidFill>
                <a:srgbClr val="000000"/>
              </a:solidFill>
              <a:latin typeface="Arial"/>
            </a:endParaRPr>
          </a:p>
        </p:txBody>
      </p:sp>
      <p:pic>
        <p:nvPicPr>
          <p:cNvPr id="309" name="Picture 1" descr=""/>
          <p:cNvPicPr/>
          <p:nvPr/>
        </p:nvPicPr>
        <p:blipFill>
          <a:blip r:embed="rId1">
            <a:alphaModFix amt="47000"/>
          </a:blip>
          <a:stretch/>
        </p:blipFill>
        <p:spPr>
          <a:xfrm>
            <a:off x="7222680" y="1846440"/>
            <a:ext cx="5333760" cy="4285800"/>
          </a:xfrm>
          <a:prstGeom prst="rect">
            <a:avLst/>
          </a:prstGeom>
          <a:ln w="0">
            <a:noFill/>
          </a:ln>
          <a:effectLst>
            <a:outerShdw algn="ctr" blurRad="50760" dir="5400000" dist="50760" rotWithShape="0" sx="1000" sy="1000">
              <a:srgbClr val="000000"/>
            </a:outerShdw>
          </a:effectLst>
        </p:spPr>
      </p:pic>
    </p:spTree>
  </p:cSld>
  <p:transition spd="slow">
    <p:wipe dir="l"/>
  </p:transition>
</p:sld>
</file>

<file path=ppt/theme/theme1.xml><?xml version="1.0" encoding="utf-8"?>
<a:theme xmlns:a="http://schemas.openxmlformats.org/drawingml/2006/main" name="Wisp">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Wisp">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Wisp">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Wisp">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4867</TotalTime>
  <Application>LibreOffice/7.5.1.2$MacOSX_X86_64 LibreOffice_project/fcbaee479e84c6cd81291587d2ee68cba099e129</Application>
  <AppVersion>15.0000</AppVersion>
  <Words>2680</Words>
  <Paragraphs>181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2020-02-28T07:09:52Z</dcterms:created>
  <dc:creator>Chandrika Deb</dc:creator>
  <dc:description/>
  <dc:language>en-IN</dc:language>
  <cp:lastModifiedBy/>
  <dcterms:modified xsi:type="dcterms:W3CDTF">2024-08-01T22:15:42Z</dcterms:modified>
  <cp:revision>163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Widescreen</vt:lpwstr>
  </property>
  <property fmtid="{D5CDD505-2E9C-101B-9397-08002B2CF9AE}" pid="4" name="Slides">
    <vt:i4>27</vt:i4>
  </property>
</Properties>
</file>