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8" r:id="rId3"/>
    <p:sldId id="259" r:id="rId4"/>
    <p:sldId id="260" r:id="rId5"/>
    <p:sldId id="261" r:id="rId6"/>
    <p:sldId id="295" r:id="rId7"/>
    <p:sldId id="296" r:id="rId8"/>
    <p:sldId id="297" r:id="rId9"/>
    <p:sldId id="298" r:id="rId10"/>
    <p:sldId id="299" r:id="rId11"/>
    <p:sldId id="300" r:id="rId12"/>
    <p:sldId id="301" r:id="rId13"/>
    <p:sldId id="302" r:id="rId14"/>
    <p:sldId id="303" r:id="rId15"/>
    <p:sldId id="304" r:id="rId16"/>
    <p:sldId id="262" r:id="rId17"/>
    <p:sldId id="263" r:id="rId18"/>
    <p:sldId id="264" r:id="rId19"/>
    <p:sldId id="284" r:id="rId20"/>
    <p:sldId id="285" r:id="rId21"/>
    <p:sldId id="265" r:id="rId22"/>
    <p:sldId id="266" r:id="rId23"/>
    <p:sldId id="267" r:id="rId24"/>
    <p:sldId id="268" r:id="rId25"/>
    <p:sldId id="286" r:id="rId26"/>
    <p:sldId id="275" r:id="rId27"/>
    <p:sldId id="269" r:id="rId28"/>
    <p:sldId id="273" r:id="rId29"/>
    <p:sldId id="270" r:id="rId30"/>
    <p:sldId id="274" r:id="rId31"/>
    <p:sldId id="276" r:id="rId32"/>
    <p:sldId id="287" r:id="rId33"/>
    <p:sldId id="278" r:id="rId34"/>
    <p:sldId id="279" r:id="rId35"/>
    <p:sldId id="280" r:id="rId36"/>
    <p:sldId id="281" r:id="rId37"/>
    <p:sldId id="282" r:id="rId38"/>
    <p:sldId id="283" r:id="rId39"/>
    <p:sldId id="271" r:id="rId40"/>
    <p:sldId id="272"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D8C27F-4061-4C1E-8B17-17B7EACF011E}" v="52" dt="2023-12-02T21:35:47.746"/>
    <p1510:client id="{4FF5867B-9FAF-E11D-7116-CF0E9F62C128}" v="2" dt="2023-12-03T06:10:41.162"/>
    <p1510:client id="{AE81B65D-5D6C-92DC-778A-816E02B0B3F8}" v="74" dt="2023-12-03T06:26:15.651"/>
    <p1510:client id="{F19EB240-5AD4-0002-9898-8767181F7FC9}" v="548" dt="2023-12-03T10:08:23.1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85" d="100"/>
          <a:sy n="85" d="100"/>
        </p:scale>
        <p:origin x="36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CC59C0-5D63-4293-ABDF-51A89DDF4E76}"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D1C58EA-FFB0-454C-8EB8-E92927F9A1FB}">
      <dgm:prSet/>
      <dgm:spPr/>
      <dgm:t>
        <a:bodyPr/>
        <a:lstStyle/>
        <a:p>
          <a:r>
            <a:rPr lang="en-US"/>
            <a:t>Overview of Credit Card Fraud Challenges:</a:t>
          </a:r>
        </a:p>
      </dgm:t>
    </dgm:pt>
    <dgm:pt modelId="{7868FE8A-E99E-40DD-9188-F5B916475267}" type="parTrans" cxnId="{37D4DDBA-3614-4DD4-84EA-37E504F654C8}">
      <dgm:prSet/>
      <dgm:spPr/>
      <dgm:t>
        <a:bodyPr/>
        <a:lstStyle/>
        <a:p>
          <a:endParaRPr lang="en-US"/>
        </a:p>
      </dgm:t>
    </dgm:pt>
    <dgm:pt modelId="{211589C3-5045-4827-8E6E-9B45B68F5955}" type="sibTrans" cxnId="{37D4DDBA-3614-4DD4-84EA-37E504F654C8}">
      <dgm:prSet/>
      <dgm:spPr/>
      <dgm:t>
        <a:bodyPr/>
        <a:lstStyle/>
        <a:p>
          <a:endParaRPr lang="en-US"/>
        </a:p>
      </dgm:t>
    </dgm:pt>
    <dgm:pt modelId="{0F3A67BB-91AD-4C90-9709-643319368C5F}">
      <dgm:prSet/>
      <dgm:spPr/>
      <dgm:t>
        <a:bodyPr/>
        <a:lstStyle/>
        <a:p>
          <a:r>
            <a:rPr lang="en-US"/>
            <a:t>Credit card fraud is a pervasive issue affecting individuals and financial institutions globally.</a:t>
          </a:r>
        </a:p>
      </dgm:t>
    </dgm:pt>
    <dgm:pt modelId="{DB8E4988-A9D7-4334-BDBC-A0E6EB9DA087}" type="parTrans" cxnId="{9E1F48AB-5DE9-4ECD-BF95-3D10BC6748CE}">
      <dgm:prSet/>
      <dgm:spPr/>
      <dgm:t>
        <a:bodyPr/>
        <a:lstStyle/>
        <a:p>
          <a:endParaRPr lang="en-US"/>
        </a:p>
      </dgm:t>
    </dgm:pt>
    <dgm:pt modelId="{33DF39FF-1004-479A-B945-CF8707C857FC}" type="sibTrans" cxnId="{9E1F48AB-5DE9-4ECD-BF95-3D10BC6748CE}">
      <dgm:prSet/>
      <dgm:spPr/>
      <dgm:t>
        <a:bodyPr/>
        <a:lstStyle/>
        <a:p>
          <a:endParaRPr lang="en-US"/>
        </a:p>
      </dgm:t>
    </dgm:pt>
    <dgm:pt modelId="{5735B9E7-460E-4687-9EAC-72A39325D72C}">
      <dgm:prSet/>
      <dgm:spPr/>
      <dgm:t>
        <a:bodyPr/>
        <a:lstStyle/>
        <a:p>
          <a:r>
            <a:rPr lang="en-US"/>
            <a:t>The digital age has introduced new challenges and sophisticated techniques employed by fraudsters.</a:t>
          </a:r>
        </a:p>
      </dgm:t>
    </dgm:pt>
    <dgm:pt modelId="{7558205D-5541-4D5E-8A71-93A3C7EE257B}" type="parTrans" cxnId="{5C196BE3-2C63-44B6-B730-717A20F5A299}">
      <dgm:prSet/>
      <dgm:spPr/>
      <dgm:t>
        <a:bodyPr/>
        <a:lstStyle/>
        <a:p>
          <a:endParaRPr lang="en-US"/>
        </a:p>
      </dgm:t>
    </dgm:pt>
    <dgm:pt modelId="{EEEF327B-FB92-4500-B06F-F393CBB779FA}" type="sibTrans" cxnId="{5C196BE3-2C63-44B6-B730-717A20F5A299}">
      <dgm:prSet/>
      <dgm:spPr/>
      <dgm:t>
        <a:bodyPr/>
        <a:lstStyle/>
        <a:p>
          <a:endParaRPr lang="en-US"/>
        </a:p>
      </dgm:t>
    </dgm:pt>
    <dgm:pt modelId="{D0FB9162-394C-4298-BADF-E83EC31B9AE6}" type="pres">
      <dgm:prSet presAssocID="{44CC59C0-5D63-4293-ABDF-51A89DDF4E76}" presName="hierChild1" presStyleCnt="0">
        <dgm:presLayoutVars>
          <dgm:chPref val="1"/>
          <dgm:dir/>
          <dgm:animOne val="branch"/>
          <dgm:animLvl val="lvl"/>
          <dgm:resizeHandles/>
        </dgm:presLayoutVars>
      </dgm:prSet>
      <dgm:spPr/>
    </dgm:pt>
    <dgm:pt modelId="{D2C2D9AE-52F3-4E96-8219-78A8A962FC36}" type="pres">
      <dgm:prSet presAssocID="{AD1C58EA-FFB0-454C-8EB8-E92927F9A1FB}" presName="hierRoot1" presStyleCnt="0"/>
      <dgm:spPr/>
    </dgm:pt>
    <dgm:pt modelId="{2F8D1EB3-4403-46D8-A9F7-9D33DBE43461}" type="pres">
      <dgm:prSet presAssocID="{AD1C58EA-FFB0-454C-8EB8-E92927F9A1FB}" presName="composite" presStyleCnt="0"/>
      <dgm:spPr/>
    </dgm:pt>
    <dgm:pt modelId="{C6FD4EF4-B026-4322-BF56-E6AE66D65B9C}" type="pres">
      <dgm:prSet presAssocID="{AD1C58EA-FFB0-454C-8EB8-E92927F9A1FB}" presName="background" presStyleLbl="node0" presStyleIdx="0" presStyleCnt="1"/>
      <dgm:spPr/>
    </dgm:pt>
    <dgm:pt modelId="{1BEBCE2D-EDAA-49D2-9C6B-0319AFDF67F0}" type="pres">
      <dgm:prSet presAssocID="{AD1C58EA-FFB0-454C-8EB8-E92927F9A1FB}" presName="text" presStyleLbl="fgAcc0" presStyleIdx="0" presStyleCnt="1">
        <dgm:presLayoutVars>
          <dgm:chPref val="3"/>
        </dgm:presLayoutVars>
      </dgm:prSet>
      <dgm:spPr/>
    </dgm:pt>
    <dgm:pt modelId="{D9CA6BC9-A577-4CDD-9B51-9BEC70DFA186}" type="pres">
      <dgm:prSet presAssocID="{AD1C58EA-FFB0-454C-8EB8-E92927F9A1FB}" presName="hierChild2" presStyleCnt="0"/>
      <dgm:spPr/>
    </dgm:pt>
    <dgm:pt modelId="{B8F3FE7C-EAD7-4BE7-A2CC-85DF1A4A6DF0}" type="pres">
      <dgm:prSet presAssocID="{DB8E4988-A9D7-4334-BDBC-A0E6EB9DA087}" presName="Name10" presStyleLbl="parChTrans1D2" presStyleIdx="0" presStyleCnt="2"/>
      <dgm:spPr/>
    </dgm:pt>
    <dgm:pt modelId="{1DC72037-3C11-47A3-9FEC-93D025966912}" type="pres">
      <dgm:prSet presAssocID="{0F3A67BB-91AD-4C90-9709-643319368C5F}" presName="hierRoot2" presStyleCnt="0"/>
      <dgm:spPr/>
    </dgm:pt>
    <dgm:pt modelId="{AD63F983-B026-4D2C-A916-16D4FDBD242D}" type="pres">
      <dgm:prSet presAssocID="{0F3A67BB-91AD-4C90-9709-643319368C5F}" presName="composite2" presStyleCnt="0"/>
      <dgm:spPr/>
    </dgm:pt>
    <dgm:pt modelId="{F63419DF-174D-4412-9E5A-03E1126B1123}" type="pres">
      <dgm:prSet presAssocID="{0F3A67BB-91AD-4C90-9709-643319368C5F}" presName="background2" presStyleLbl="node2" presStyleIdx="0" presStyleCnt="2"/>
      <dgm:spPr/>
    </dgm:pt>
    <dgm:pt modelId="{E1EDADC0-C6FF-47F0-8BED-3278F5131E79}" type="pres">
      <dgm:prSet presAssocID="{0F3A67BB-91AD-4C90-9709-643319368C5F}" presName="text2" presStyleLbl="fgAcc2" presStyleIdx="0" presStyleCnt="2">
        <dgm:presLayoutVars>
          <dgm:chPref val="3"/>
        </dgm:presLayoutVars>
      </dgm:prSet>
      <dgm:spPr/>
    </dgm:pt>
    <dgm:pt modelId="{2A6CA933-F1DE-46EF-B00E-F49B9B35A75D}" type="pres">
      <dgm:prSet presAssocID="{0F3A67BB-91AD-4C90-9709-643319368C5F}" presName="hierChild3" presStyleCnt="0"/>
      <dgm:spPr/>
    </dgm:pt>
    <dgm:pt modelId="{851554A2-E905-4CBB-87AF-3ED8C4A5943F}" type="pres">
      <dgm:prSet presAssocID="{7558205D-5541-4D5E-8A71-93A3C7EE257B}" presName="Name10" presStyleLbl="parChTrans1D2" presStyleIdx="1" presStyleCnt="2"/>
      <dgm:spPr/>
    </dgm:pt>
    <dgm:pt modelId="{4C4B0647-3FF1-4DEE-B26D-7F4BEFAB68B0}" type="pres">
      <dgm:prSet presAssocID="{5735B9E7-460E-4687-9EAC-72A39325D72C}" presName="hierRoot2" presStyleCnt="0"/>
      <dgm:spPr/>
    </dgm:pt>
    <dgm:pt modelId="{D5D18EEB-3052-4F67-A107-09F0CA200F52}" type="pres">
      <dgm:prSet presAssocID="{5735B9E7-460E-4687-9EAC-72A39325D72C}" presName="composite2" presStyleCnt="0"/>
      <dgm:spPr/>
    </dgm:pt>
    <dgm:pt modelId="{0D2DD3DF-D01D-41D4-96E6-856C1C73ED81}" type="pres">
      <dgm:prSet presAssocID="{5735B9E7-460E-4687-9EAC-72A39325D72C}" presName="background2" presStyleLbl="node2" presStyleIdx="1" presStyleCnt="2"/>
      <dgm:spPr/>
    </dgm:pt>
    <dgm:pt modelId="{9113E2D6-7282-4696-904C-12CB4876E5C6}" type="pres">
      <dgm:prSet presAssocID="{5735B9E7-460E-4687-9EAC-72A39325D72C}" presName="text2" presStyleLbl="fgAcc2" presStyleIdx="1" presStyleCnt="2">
        <dgm:presLayoutVars>
          <dgm:chPref val="3"/>
        </dgm:presLayoutVars>
      </dgm:prSet>
      <dgm:spPr/>
    </dgm:pt>
    <dgm:pt modelId="{C7642EF6-6882-460D-8F05-9166550AC065}" type="pres">
      <dgm:prSet presAssocID="{5735B9E7-460E-4687-9EAC-72A39325D72C}" presName="hierChild3" presStyleCnt="0"/>
      <dgm:spPr/>
    </dgm:pt>
  </dgm:ptLst>
  <dgm:cxnLst>
    <dgm:cxn modelId="{87D5AF0E-8514-431E-BCAB-0698F9D9E268}" type="presOf" srcId="{7558205D-5541-4D5E-8A71-93A3C7EE257B}" destId="{851554A2-E905-4CBB-87AF-3ED8C4A5943F}" srcOrd="0" destOrd="0" presId="urn:microsoft.com/office/officeart/2005/8/layout/hierarchy1"/>
    <dgm:cxn modelId="{C158AA11-3FE6-4B0F-895D-1B874EF7AAD3}" type="presOf" srcId="{DB8E4988-A9D7-4334-BDBC-A0E6EB9DA087}" destId="{B8F3FE7C-EAD7-4BE7-A2CC-85DF1A4A6DF0}" srcOrd="0" destOrd="0" presId="urn:microsoft.com/office/officeart/2005/8/layout/hierarchy1"/>
    <dgm:cxn modelId="{36AE8A30-F6D2-459A-B3CB-F65480C0FAB6}" type="presOf" srcId="{44CC59C0-5D63-4293-ABDF-51A89DDF4E76}" destId="{D0FB9162-394C-4298-BADF-E83EC31B9AE6}" srcOrd="0" destOrd="0" presId="urn:microsoft.com/office/officeart/2005/8/layout/hierarchy1"/>
    <dgm:cxn modelId="{9E1F48AB-5DE9-4ECD-BF95-3D10BC6748CE}" srcId="{AD1C58EA-FFB0-454C-8EB8-E92927F9A1FB}" destId="{0F3A67BB-91AD-4C90-9709-643319368C5F}" srcOrd="0" destOrd="0" parTransId="{DB8E4988-A9D7-4334-BDBC-A0E6EB9DA087}" sibTransId="{33DF39FF-1004-479A-B945-CF8707C857FC}"/>
    <dgm:cxn modelId="{37D4DDBA-3614-4DD4-84EA-37E504F654C8}" srcId="{44CC59C0-5D63-4293-ABDF-51A89DDF4E76}" destId="{AD1C58EA-FFB0-454C-8EB8-E92927F9A1FB}" srcOrd="0" destOrd="0" parTransId="{7868FE8A-E99E-40DD-9188-F5B916475267}" sibTransId="{211589C3-5045-4827-8E6E-9B45B68F5955}"/>
    <dgm:cxn modelId="{4BE7FEBD-0724-4275-BAF0-CB23C064459E}" type="presOf" srcId="{5735B9E7-460E-4687-9EAC-72A39325D72C}" destId="{9113E2D6-7282-4696-904C-12CB4876E5C6}" srcOrd="0" destOrd="0" presId="urn:microsoft.com/office/officeart/2005/8/layout/hierarchy1"/>
    <dgm:cxn modelId="{255046D5-0376-4D95-A034-FD3283B79467}" type="presOf" srcId="{AD1C58EA-FFB0-454C-8EB8-E92927F9A1FB}" destId="{1BEBCE2D-EDAA-49D2-9C6B-0319AFDF67F0}" srcOrd="0" destOrd="0" presId="urn:microsoft.com/office/officeart/2005/8/layout/hierarchy1"/>
    <dgm:cxn modelId="{5C196BE3-2C63-44B6-B730-717A20F5A299}" srcId="{AD1C58EA-FFB0-454C-8EB8-E92927F9A1FB}" destId="{5735B9E7-460E-4687-9EAC-72A39325D72C}" srcOrd="1" destOrd="0" parTransId="{7558205D-5541-4D5E-8A71-93A3C7EE257B}" sibTransId="{EEEF327B-FB92-4500-B06F-F393CBB779FA}"/>
    <dgm:cxn modelId="{6C3097F4-E0F3-4A17-9A1C-41B6145578D8}" type="presOf" srcId="{0F3A67BB-91AD-4C90-9709-643319368C5F}" destId="{E1EDADC0-C6FF-47F0-8BED-3278F5131E79}" srcOrd="0" destOrd="0" presId="urn:microsoft.com/office/officeart/2005/8/layout/hierarchy1"/>
    <dgm:cxn modelId="{EBF45691-DEB8-478E-AA9D-818C57FA801F}" type="presParOf" srcId="{D0FB9162-394C-4298-BADF-E83EC31B9AE6}" destId="{D2C2D9AE-52F3-4E96-8219-78A8A962FC36}" srcOrd="0" destOrd="0" presId="urn:microsoft.com/office/officeart/2005/8/layout/hierarchy1"/>
    <dgm:cxn modelId="{6ED6A5B0-3C13-4F59-8B9D-BCC72EBD3E0E}" type="presParOf" srcId="{D2C2D9AE-52F3-4E96-8219-78A8A962FC36}" destId="{2F8D1EB3-4403-46D8-A9F7-9D33DBE43461}" srcOrd="0" destOrd="0" presId="urn:microsoft.com/office/officeart/2005/8/layout/hierarchy1"/>
    <dgm:cxn modelId="{238DB530-B40C-4307-8473-45ACD966C3CA}" type="presParOf" srcId="{2F8D1EB3-4403-46D8-A9F7-9D33DBE43461}" destId="{C6FD4EF4-B026-4322-BF56-E6AE66D65B9C}" srcOrd="0" destOrd="0" presId="urn:microsoft.com/office/officeart/2005/8/layout/hierarchy1"/>
    <dgm:cxn modelId="{A66B5DF6-2A4A-4AFC-8D0B-AE87DA5B8A7E}" type="presParOf" srcId="{2F8D1EB3-4403-46D8-A9F7-9D33DBE43461}" destId="{1BEBCE2D-EDAA-49D2-9C6B-0319AFDF67F0}" srcOrd="1" destOrd="0" presId="urn:microsoft.com/office/officeart/2005/8/layout/hierarchy1"/>
    <dgm:cxn modelId="{4C7DD5C7-E800-45B0-A981-704D3715D14D}" type="presParOf" srcId="{D2C2D9AE-52F3-4E96-8219-78A8A962FC36}" destId="{D9CA6BC9-A577-4CDD-9B51-9BEC70DFA186}" srcOrd="1" destOrd="0" presId="urn:microsoft.com/office/officeart/2005/8/layout/hierarchy1"/>
    <dgm:cxn modelId="{D614679E-96BF-4BC5-8F2B-39FD6142C37F}" type="presParOf" srcId="{D9CA6BC9-A577-4CDD-9B51-9BEC70DFA186}" destId="{B8F3FE7C-EAD7-4BE7-A2CC-85DF1A4A6DF0}" srcOrd="0" destOrd="0" presId="urn:microsoft.com/office/officeart/2005/8/layout/hierarchy1"/>
    <dgm:cxn modelId="{B2EBDE91-4F64-4F58-89CA-D02177058921}" type="presParOf" srcId="{D9CA6BC9-A577-4CDD-9B51-9BEC70DFA186}" destId="{1DC72037-3C11-47A3-9FEC-93D025966912}" srcOrd="1" destOrd="0" presId="urn:microsoft.com/office/officeart/2005/8/layout/hierarchy1"/>
    <dgm:cxn modelId="{331C12AB-97D1-4799-8B36-6B793A9B2008}" type="presParOf" srcId="{1DC72037-3C11-47A3-9FEC-93D025966912}" destId="{AD63F983-B026-4D2C-A916-16D4FDBD242D}" srcOrd="0" destOrd="0" presId="urn:microsoft.com/office/officeart/2005/8/layout/hierarchy1"/>
    <dgm:cxn modelId="{1125BB98-F150-45D0-9ABB-59B877369432}" type="presParOf" srcId="{AD63F983-B026-4D2C-A916-16D4FDBD242D}" destId="{F63419DF-174D-4412-9E5A-03E1126B1123}" srcOrd="0" destOrd="0" presId="urn:microsoft.com/office/officeart/2005/8/layout/hierarchy1"/>
    <dgm:cxn modelId="{EEFB807A-96E4-401A-9AD9-94F87451F515}" type="presParOf" srcId="{AD63F983-B026-4D2C-A916-16D4FDBD242D}" destId="{E1EDADC0-C6FF-47F0-8BED-3278F5131E79}" srcOrd="1" destOrd="0" presId="urn:microsoft.com/office/officeart/2005/8/layout/hierarchy1"/>
    <dgm:cxn modelId="{643A609D-F90B-4322-821D-A98A396E07C1}" type="presParOf" srcId="{1DC72037-3C11-47A3-9FEC-93D025966912}" destId="{2A6CA933-F1DE-46EF-B00E-F49B9B35A75D}" srcOrd="1" destOrd="0" presId="urn:microsoft.com/office/officeart/2005/8/layout/hierarchy1"/>
    <dgm:cxn modelId="{C06C194A-7046-4F84-A093-9ECCA258C0DC}" type="presParOf" srcId="{D9CA6BC9-A577-4CDD-9B51-9BEC70DFA186}" destId="{851554A2-E905-4CBB-87AF-3ED8C4A5943F}" srcOrd="2" destOrd="0" presId="urn:microsoft.com/office/officeart/2005/8/layout/hierarchy1"/>
    <dgm:cxn modelId="{6C618C36-5307-4EFE-9F30-0B40B95248DA}" type="presParOf" srcId="{D9CA6BC9-A577-4CDD-9B51-9BEC70DFA186}" destId="{4C4B0647-3FF1-4DEE-B26D-7F4BEFAB68B0}" srcOrd="3" destOrd="0" presId="urn:microsoft.com/office/officeart/2005/8/layout/hierarchy1"/>
    <dgm:cxn modelId="{2CC7ADDF-1FDF-4193-B5FE-186D43707DCC}" type="presParOf" srcId="{4C4B0647-3FF1-4DEE-B26D-7F4BEFAB68B0}" destId="{D5D18EEB-3052-4F67-A107-09F0CA200F52}" srcOrd="0" destOrd="0" presId="urn:microsoft.com/office/officeart/2005/8/layout/hierarchy1"/>
    <dgm:cxn modelId="{5DB57EC9-A3B9-4029-90AB-F529E7B073CA}" type="presParOf" srcId="{D5D18EEB-3052-4F67-A107-09F0CA200F52}" destId="{0D2DD3DF-D01D-41D4-96E6-856C1C73ED81}" srcOrd="0" destOrd="0" presId="urn:microsoft.com/office/officeart/2005/8/layout/hierarchy1"/>
    <dgm:cxn modelId="{4B728926-542D-4AE9-9094-56FE5DF79AD6}" type="presParOf" srcId="{D5D18EEB-3052-4F67-A107-09F0CA200F52}" destId="{9113E2D6-7282-4696-904C-12CB4876E5C6}" srcOrd="1" destOrd="0" presId="urn:microsoft.com/office/officeart/2005/8/layout/hierarchy1"/>
    <dgm:cxn modelId="{A33E6815-A985-41D3-B0FD-76A0AE12F457}" type="presParOf" srcId="{4C4B0647-3FF1-4DEE-B26D-7F4BEFAB68B0}" destId="{C7642EF6-6882-460D-8F05-9166550AC06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A1DB1A-9311-4E7B-84DC-E19DE3F3F30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9E9954-0A10-402F-BAB3-A6F78D5578E5}">
      <dgm:prSet/>
      <dgm:spPr/>
      <dgm:t>
        <a:bodyPr/>
        <a:lstStyle/>
        <a:p>
          <a:r>
            <a:rPr lang="en-US"/>
            <a:t>Specific Goals of the Project:</a:t>
          </a:r>
        </a:p>
      </dgm:t>
    </dgm:pt>
    <dgm:pt modelId="{63D2B555-90B5-4544-BEB6-92A8FAD01F2C}" type="parTrans" cxnId="{165D8AE9-C449-4F67-9FFC-DB031B9D4E58}">
      <dgm:prSet/>
      <dgm:spPr/>
      <dgm:t>
        <a:bodyPr/>
        <a:lstStyle/>
        <a:p>
          <a:endParaRPr lang="en-US"/>
        </a:p>
      </dgm:t>
    </dgm:pt>
    <dgm:pt modelId="{4A0D5A08-3644-4820-AFD4-B38258E7868D}" type="sibTrans" cxnId="{165D8AE9-C449-4F67-9FFC-DB031B9D4E58}">
      <dgm:prSet/>
      <dgm:spPr/>
      <dgm:t>
        <a:bodyPr/>
        <a:lstStyle/>
        <a:p>
          <a:endParaRPr lang="en-US"/>
        </a:p>
      </dgm:t>
    </dgm:pt>
    <dgm:pt modelId="{F368896C-CB09-47E6-B2DF-463F4F3CE184}">
      <dgm:prSet/>
      <dgm:spPr/>
      <dgm:t>
        <a:bodyPr/>
        <a:lstStyle/>
        <a:p>
          <a:r>
            <a:rPr lang="en-US"/>
            <a:t>Develop an advanced credit card fraud detection model using machine learning techniques.</a:t>
          </a:r>
        </a:p>
      </dgm:t>
    </dgm:pt>
    <dgm:pt modelId="{05CF9624-AA05-49A9-914B-8B4D21DEB129}" type="parTrans" cxnId="{DE08FD6F-FF9D-45D0-BAE9-244EE85965BA}">
      <dgm:prSet/>
      <dgm:spPr/>
      <dgm:t>
        <a:bodyPr/>
        <a:lstStyle/>
        <a:p>
          <a:endParaRPr lang="en-US"/>
        </a:p>
      </dgm:t>
    </dgm:pt>
    <dgm:pt modelId="{AEF301C5-89B5-4CA2-B7F5-705FE1DA8048}" type="sibTrans" cxnId="{DE08FD6F-FF9D-45D0-BAE9-244EE85965BA}">
      <dgm:prSet/>
      <dgm:spPr/>
      <dgm:t>
        <a:bodyPr/>
        <a:lstStyle/>
        <a:p>
          <a:endParaRPr lang="en-US"/>
        </a:p>
      </dgm:t>
    </dgm:pt>
    <dgm:pt modelId="{BE94FF85-5399-4B8E-B5ED-0C2C3F3AF72C}">
      <dgm:prSet/>
      <dgm:spPr/>
      <dgm:t>
        <a:bodyPr/>
        <a:lstStyle/>
        <a:p>
          <a:r>
            <a:rPr lang="en-US"/>
            <a:t>Enhance the accuracy and efficiency of fraud detection to minimize financial losses for individuals and institutions.</a:t>
          </a:r>
        </a:p>
      </dgm:t>
    </dgm:pt>
    <dgm:pt modelId="{32297771-E4FE-41A4-B3E8-D653EB8175E8}" type="parTrans" cxnId="{957C2DF7-40A1-497E-A823-0A29E11BD235}">
      <dgm:prSet/>
      <dgm:spPr/>
      <dgm:t>
        <a:bodyPr/>
        <a:lstStyle/>
        <a:p>
          <a:endParaRPr lang="en-US"/>
        </a:p>
      </dgm:t>
    </dgm:pt>
    <dgm:pt modelId="{29F7AEF2-AD09-4949-A3D2-22DB22D6594B}" type="sibTrans" cxnId="{957C2DF7-40A1-497E-A823-0A29E11BD235}">
      <dgm:prSet/>
      <dgm:spPr/>
      <dgm:t>
        <a:bodyPr/>
        <a:lstStyle/>
        <a:p>
          <a:endParaRPr lang="en-US"/>
        </a:p>
      </dgm:t>
    </dgm:pt>
    <dgm:pt modelId="{6B21100A-E55F-455F-8CD3-92BA15AF528E}" type="pres">
      <dgm:prSet presAssocID="{80A1DB1A-9311-4E7B-84DC-E19DE3F3F306}" presName="root" presStyleCnt="0">
        <dgm:presLayoutVars>
          <dgm:dir/>
          <dgm:resizeHandles val="exact"/>
        </dgm:presLayoutVars>
      </dgm:prSet>
      <dgm:spPr/>
    </dgm:pt>
    <dgm:pt modelId="{3B519736-E203-4150-8812-9DE96D5A575F}" type="pres">
      <dgm:prSet presAssocID="{E49E9954-0A10-402F-BAB3-A6F78D5578E5}" presName="compNode" presStyleCnt="0"/>
      <dgm:spPr/>
    </dgm:pt>
    <dgm:pt modelId="{2D2F399F-6481-46D9-B8A1-A8BD55CEDB7B}" type="pres">
      <dgm:prSet presAssocID="{E49E9954-0A10-402F-BAB3-A6F78D5578E5}" presName="bgRect" presStyleLbl="bgShp" presStyleIdx="0" presStyleCnt="3"/>
      <dgm:spPr/>
    </dgm:pt>
    <dgm:pt modelId="{E01BB93E-F1AC-4759-A2B0-40825BB212AB}" type="pres">
      <dgm:prSet presAssocID="{E49E9954-0A10-402F-BAB3-A6F78D5578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BC8A4E64-30A3-41EF-8094-CA6F3303D7BB}" type="pres">
      <dgm:prSet presAssocID="{E49E9954-0A10-402F-BAB3-A6F78D5578E5}" presName="spaceRect" presStyleCnt="0"/>
      <dgm:spPr/>
    </dgm:pt>
    <dgm:pt modelId="{97E693B5-1D73-4662-BEE3-0B355E249B00}" type="pres">
      <dgm:prSet presAssocID="{E49E9954-0A10-402F-BAB3-A6F78D5578E5}" presName="parTx" presStyleLbl="revTx" presStyleIdx="0" presStyleCnt="3">
        <dgm:presLayoutVars>
          <dgm:chMax val="0"/>
          <dgm:chPref val="0"/>
        </dgm:presLayoutVars>
      </dgm:prSet>
      <dgm:spPr/>
    </dgm:pt>
    <dgm:pt modelId="{5302556D-7DC5-4C6C-A675-786396A10608}" type="pres">
      <dgm:prSet presAssocID="{4A0D5A08-3644-4820-AFD4-B38258E7868D}" presName="sibTrans" presStyleCnt="0"/>
      <dgm:spPr/>
    </dgm:pt>
    <dgm:pt modelId="{EAD6ED42-1550-4768-9B62-D36DC9DBD6A5}" type="pres">
      <dgm:prSet presAssocID="{F368896C-CB09-47E6-B2DF-463F4F3CE184}" presName="compNode" presStyleCnt="0"/>
      <dgm:spPr/>
    </dgm:pt>
    <dgm:pt modelId="{D89760FA-39E4-43A1-BD44-B9A32571B459}" type="pres">
      <dgm:prSet presAssocID="{F368896C-CB09-47E6-B2DF-463F4F3CE184}" presName="bgRect" presStyleLbl="bgShp" presStyleIdx="1" presStyleCnt="3"/>
      <dgm:spPr/>
    </dgm:pt>
    <dgm:pt modelId="{7A4B0AC9-3DE6-40FD-81D9-C6829FF9C6BD}" type="pres">
      <dgm:prSet presAssocID="{F368896C-CB09-47E6-B2DF-463F4F3CE18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edit card"/>
        </a:ext>
      </dgm:extLst>
    </dgm:pt>
    <dgm:pt modelId="{54F7AFE4-93F4-44CD-8B35-1EA014438397}" type="pres">
      <dgm:prSet presAssocID="{F368896C-CB09-47E6-B2DF-463F4F3CE184}" presName="spaceRect" presStyleCnt="0"/>
      <dgm:spPr/>
    </dgm:pt>
    <dgm:pt modelId="{5F45D48C-1A85-4C54-9ADB-0D44B1BBB8AC}" type="pres">
      <dgm:prSet presAssocID="{F368896C-CB09-47E6-B2DF-463F4F3CE184}" presName="parTx" presStyleLbl="revTx" presStyleIdx="1" presStyleCnt="3">
        <dgm:presLayoutVars>
          <dgm:chMax val="0"/>
          <dgm:chPref val="0"/>
        </dgm:presLayoutVars>
      </dgm:prSet>
      <dgm:spPr/>
    </dgm:pt>
    <dgm:pt modelId="{FB10CB3B-EF67-4795-9593-91B2C549E780}" type="pres">
      <dgm:prSet presAssocID="{AEF301C5-89B5-4CA2-B7F5-705FE1DA8048}" presName="sibTrans" presStyleCnt="0"/>
      <dgm:spPr/>
    </dgm:pt>
    <dgm:pt modelId="{76823365-979C-49C6-8C5A-951DDC64ED26}" type="pres">
      <dgm:prSet presAssocID="{BE94FF85-5399-4B8E-B5ED-0C2C3F3AF72C}" presName="compNode" presStyleCnt="0"/>
      <dgm:spPr/>
    </dgm:pt>
    <dgm:pt modelId="{02808D76-399A-472E-81FD-66065C1BE37D}" type="pres">
      <dgm:prSet presAssocID="{BE94FF85-5399-4B8E-B5ED-0C2C3F3AF72C}" presName="bgRect" presStyleLbl="bgShp" presStyleIdx="2" presStyleCnt="3"/>
      <dgm:spPr/>
    </dgm:pt>
    <dgm:pt modelId="{5BE8989C-D66D-426C-9941-2905147AFE99}" type="pres">
      <dgm:prSet presAssocID="{BE94FF85-5399-4B8E-B5ED-0C2C3F3AF72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nk"/>
        </a:ext>
      </dgm:extLst>
    </dgm:pt>
    <dgm:pt modelId="{B8868EF3-8846-41B6-8920-7B86C08E8A92}" type="pres">
      <dgm:prSet presAssocID="{BE94FF85-5399-4B8E-B5ED-0C2C3F3AF72C}" presName="spaceRect" presStyleCnt="0"/>
      <dgm:spPr/>
    </dgm:pt>
    <dgm:pt modelId="{5D6ACBB7-B9A1-4AD8-ADFA-7628723FE3DB}" type="pres">
      <dgm:prSet presAssocID="{BE94FF85-5399-4B8E-B5ED-0C2C3F3AF72C}" presName="parTx" presStyleLbl="revTx" presStyleIdx="2" presStyleCnt="3">
        <dgm:presLayoutVars>
          <dgm:chMax val="0"/>
          <dgm:chPref val="0"/>
        </dgm:presLayoutVars>
      </dgm:prSet>
      <dgm:spPr/>
    </dgm:pt>
  </dgm:ptLst>
  <dgm:cxnLst>
    <dgm:cxn modelId="{08B12A2A-B35A-4065-9601-ED3F2E57A6E9}" type="presOf" srcId="{BE94FF85-5399-4B8E-B5ED-0C2C3F3AF72C}" destId="{5D6ACBB7-B9A1-4AD8-ADFA-7628723FE3DB}" srcOrd="0" destOrd="0" presId="urn:microsoft.com/office/officeart/2018/2/layout/IconVerticalSolidList"/>
    <dgm:cxn modelId="{DE08FD6F-FF9D-45D0-BAE9-244EE85965BA}" srcId="{80A1DB1A-9311-4E7B-84DC-E19DE3F3F306}" destId="{F368896C-CB09-47E6-B2DF-463F4F3CE184}" srcOrd="1" destOrd="0" parTransId="{05CF9624-AA05-49A9-914B-8B4D21DEB129}" sibTransId="{AEF301C5-89B5-4CA2-B7F5-705FE1DA8048}"/>
    <dgm:cxn modelId="{A38EEA70-053B-44C4-AA2D-360531BCC879}" type="presOf" srcId="{F368896C-CB09-47E6-B2DF-463F4F3CE184}" destId="{5F45D48C-1A85-4C54-9ADB-0D44B1BBB8AC}" srcOrd="0" destOrd="0" presId="urn:microsoft.com/office/officeart/2018/2/layout/IconVerticalSolidList"/>
    <dgm:cxn modelId="{B9C0E654-B3C1-4412-B314-1BC202727876}" type="presOf" srcId="{80A1DB1A-9311-4E7B-84DC-E19DE3F3F306}" destId="{6B21100A-E55F-455F-8CD3-92BA15AF528E}" srcOrd="0" destOrd="0" presId="urn:microsoft.com/office/officeart/2018/2/layout/IconVerticalSolidList"/>
    <dgm:cxn modelId="{D593F6AC-CF61-4562-9506-76D153B324B4}" type="presOf" srcId="{E49E9954-0A10-402F-BAB3-A6F78D5578E5}" destId="{97E693B5-1D73-4662-BEE3-0B355E249B00}" srcOrd="0" destOrd="0" presId="urn:microsoft.com/office/officeart/2018/2/layout/IconVerticalSolidList"/>
    <dgm:cxn modelId="{165D8AE9-C449-4F67-9FFC-DB031B9D4E58}" srcId="{80A1DB1A-9311-4E7B-84DC-E19DE3F3F306}" destId="{E49E9954-0A10-402F-BAB3-A6F78D5578E5}" srcOrd="0" destOrd="0" parTransId="{63D2B555-90B5-4544-BEB6-92A8FAD01F2C}" sibTransId="{4A0D5A08-3644-4820-AFD4-B38258E7868D}"/>
    <dgm:cxn modelId="{957C2DF7-40A1-497E-A823-0A29E11BD235}" srcId="{80A1DB1A-9311-4E7B-84DC-E19DE3F3F306}" destId="{BE94FF85-5399-4B8E-B5ED-0C2C3F3AF72C}" srcOrd="2" destOrd="0" parTransId="{32297771-E4FE-41A4-B3E8-D653EB8175E8}" sibTransId="{29F7AEF2-AD09-4949-A3D2-22DB22D6594B}"/>
    <dgm:cxn modelId="{C6C6ABEC-40C2-4415-A254-78BBEFFDA303}" type="presParOf" srcId="{6B21100A-E55F-455F-8CD3-92BA15AF528E}" destId="{3B519736-E203-4150-8812-9DE96D5A575F}" srcOrd="0" destOrd="0" presId="urn:microsoft.com/office/officeart/2018/2/layout/IconVerticalSolidList"/>
    <dgm:cxn modelId="{9D3D50A9-C534-4138-A7FA-A2BF8EFD7850}" type="presParOf" srcId="{3B519736-E203-4150-8812-9DE96D5A575F}" destId="{2D2F399F-6481-46D9-B8A1-A8BD55CEDB7B}" srcOrd="0" destOrd="0" presId="urn:microsoft.com/office/officeart/2018/2/layout/IconVerticalSolidList"/>
    <dgm:cxn modelId="{38D30D9B-92B3-46E3-8037-57A4D98BEBAF}" type="presParOf" srcId="{3B519736-E203-4150-8812-9DE96D5A575F}" destId="{E01BB93E-F1AC-4759-A2B0-40825BB212AB}" srcOrd="1" destOrd="0" presId="urn:microsoft.com/office/officeart/2018/2/layout/IconVerticalSolidList"/>
    <dgm:cxn modelId="{D85DC5FD-A285-40D3-92A9-27BFFA988F40}" type="presParOf" srcId="{3B519736-E203-4150-8812-9DE96D5A575F}" destId="{BC8A4E64-30A3-41EF-8094-CA6F3303D7BB}" srcOrd="2" destOrd="0" presId="urn:microsoft.com/office/officeart/2018/2/layout/IconVerticalSolidList"/>
    <dgm:cxn modelId="{EA74790B-523D-4570-A773-D5D4B4D3DC38}" type="presParOf" srcId="{3B519736-E203-4150-8812-9DE96D5A575F}" destId="{97E693B5-1D73-4662-BEE3-0B355E249B00}" srcOrd="3" destOrd="0" presId="urn:microsoft.com/office/officeart/2018/2/layout/IconVerticalSolidList"/>
    <dgm:cxn modelId="{389A8117-EF37-459B-B477-211EAE9CF8D0}" type="presParOf" srcId="{6B21100A-E55F-455F-8CD3-92BA15AF528E}" destId="{5302556D-7DC5-4C6C-A675-786396A10608}" srcOrd="1" destOrd="0" presId="urn:microsoft.com/office/officeart/2018/2/layout/IconVerticalSolidList"/>
    <dgm:cxn modelId="{2A67D4D4-1F24-47E7-8B58-B7B9159B5DCC}" type="presParOf" srcId="{6B21100A-E55F-455F-8CD3-92BA15AF528E}" destId="{EAD6ED42-1550-4768-9B62-D36DC9DBD6A5}" srcOrd="2" destOrd="0" presId="urn:microsoft.com/office/officeart/2018/2/layout/IconVerticalSolidList"/>
    <dgm:cxn modelId="{3E8C72AA-E683-4BE8-8A5D-391BADE032F0}" type="presParOf" srcId="{EAD6ED42-1550-4768-9B62-D36DC9DBD6A5}" destId="{D89760FA-39E4-43A1-BD44-B9A32571B459}" srcOrd="0" destOrd="0" presId="urn:microsoft.com/office/officeart/2018/2/layout/IconVerticalSolidList"/>
    <dgm:cxn modelId="{CABAFA16-1120-421E-84D6-93E384323FBD}" type="presParOf" srcId="{EAD6ED42-1550-4768-9B62-D36DC9DBD6A5}" destId="{7A4B0AC9-3DE6-40FD-81D9-C6829FF9C6BD}" srcOrd="1" destOrd="0" presId="urn:microsoft.com/office/officeart/2018/2/layout/IconVerticalSolidList"/>
    <dgm:cxn modelId="{61BD4ABB-AE65-4DC6-9F18-3506237F55BB}" type="presParOf" srcId="{EAD6ED42-1550-4768-9B62-D36DC9DBD6A5}" destId="{54F7AFE4-93F4-44CD-8B35-1EA014438397}" srcOrd="2" destOrd="0" presId="urn:microsoft.com/office/officeart/2018/2/layout/IconVerticalSolidList"/>
    <dgm:cxn modelId="{7F59D2E4-E58E-4ABC-9B5F-A45905A3CC73}" type="presParOf" srcId="{EAD6ED42-1550-4768-9B62-D36DC9DBD6A5}" destId="{5F45D48C-1A85-4C54-9ADB-0D44B1BBB8AC}" srcOrd="3" destOrd="0" presId="urn:microsoft.com/office/officeart/2018/2/layout/IconVerticalSolidList"/>
    <dgm:cxn modelId="{04AB3947-AE0D-4B3D-B4B1-1B03BD10996E}" type="presParOf" srcId="{6B21100A-E55F-455F-8CD3-92BA15AF528E}" destId="{FB10CB3B-EF67-4795-9593-91B2C549E780}" srcOrd="3" destOrd="0" presId="urn:microsoft.com/office/officeart/2018/2/layout/IconVerticalSolidList"/>
    <dgm:cxn modelId="{68FCADF4-076C-4683-BD41-BD2A1A7C769A}" type="presParOf" srcId="{6B21100A-E55F-455F-8CD3-92BA15AF528E}" destId="{76823365-979C-49C6-8C5A-951DDC64ED26}" srcOrd="4" destOrd="0" presId="urn:microsoft.com/office/officeart/2018/2/layout/IconVerticalSolidList"/>
    <dgm:cxn modelId="{5769D1B5-79B1-42BF-8BA5-91EACA927534}" type="presParOf" srcId="{76823365-979C-49C6-8C5A-951DDC64ED26}" destId="{02808D76-399A-472E-81FD-66065C1BE37D}" srcOrd="0" destOrd="0" presId="urn:microsoft.com/office/officeart/2018/2/layout/IconVerticalSolidList"/>
    <dgm:cxn modelId="{7CDBD9DC-4146-458A-A18C-2D1DDA0FB2D6}" type="presParOf" srcId="{76823365-979C-49C6-8C5A-951DDC64ED26}" destId="{5BE8989C-D66D-426C-9941-2905147AFE99}" srcOrd="1" destOrd="0" presId="urn:microsoft.com/office/officeart/2018/2/layout/IconVerticalSolidList"/>
    <dgm:cxn modelId="{D8FF608E-471D-4AB8-8E93-C0104311019F}" type="presParOf" srcId="{76823365-979C-49C6-8C5A-951DDC64ED26}" destId="{B8868EF3-8846-41B6-8920-7B86C08E8A92}" srcOrd="2" destOrd="0" presId="urn:microsoft.com/office/officeart/2018/2/layout/IconVerticalSolidList"/>
    <dgm:cxn modelId="{7E4333B5-42AB-471A-B6AF-2989B3B28288}" type="presParOf" srcId="{76823365-979C-49C6-8C5A-951DDC64ED26}" destId="{5D6ACBB7-B9A1-4AD8-ADFA-7628723FE3D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554A2-E905-4CBB-87AF-3ED8C4A5943F}">
      <dsp:nvSpPr>
        <dsp:cNvPr id="0" name=""/>
        <dsp:cNvSpPr/>
      </dsp:nvSpPr>
      <dsp:spPr>
        <a:xfrm>
          <a:off x="2471756" y="1705249"/>
          <a:ext cx="1359117" cy="646816"/>
        </a:xfrm>
        <a:custGeom>
          <a:avLst/>
          <a:gdLst/>
          <a:ahLst/>
          <a:cxnLst/>
          <a:rect l="0" t="0" r="0" b="0"/>
          <a:pathLst>
            <a:path>
              <a:moveTo>
                <a:pt x="0" y="0"/>
              </a:moveTo>
              <a:lnTo>
                <a:pt x="0" y="440786"/>
              </a:lnTo>
              <a:lnTo>
                <a:pt x="1359117" y="440786"/>
              </a:lnTo>
              <a:lnTo>
                <a:pt x="1359117" y="64681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F3FE7C-EAD7-4BE7-A2CC-85DF1A4A6DF0}">
      <dsp:nvSpPr>
        <dsp:cNvPr id="0" name=""/>
        <dsp:cNvSpPr/>
      </dsp:nvSpPr>
      <dsp:spPr>
        <a:xfrm>
          <a:off x="1112638" y="1705249"/>
          <a:ext cx="1359117" cy="646816"/>
        </a:xfrm>
        <a:custGeom>
          <a:avLst/>
          <a:gdLst/>
          <a:ahLst/>
          <a:cxnLst/>
          <a:rect l="0" t="0" r="0" b="0"/>
          <a:pathLst>
            <a:path>
              <a:moveTo>
                <a:pt x="1359117" y="0"/>
              </a:moveTo>
              <a:lnTo>
                <a:pt x="1359117" y="440786"/>
              </a:lnTo>
              <a:lnTo>
                <a:pt x="0" y="440786"/>
              </a:lnTo>
              <a:lnTo>
                <a:pt x="0" y="646816"/>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FD4EF4-B026-4322-BF56-E6AE66D65B9C}">
      <dsp:nvSpPr>
        <dsp:cNvPr id="0" name=""/>
        <dsp:cNvSpPr/>
      </dsp:nvSpPr>
      <dsp:spPr>
        <a:xfrm>
          <a:off x="1359751" y="293002"/>
          <a:ext cx="2224010" cy="14122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EBCE2D-EDAA-49D2-9C6B-0319AFDF67F0}">
      <dsp:nvSpPr>
        <dsp:cNvPr id="0" name=""/>
        <dsp:cNvSpPr/>
      </dsp:nvSpPr>
      <dsp:spPr>
        <a:xfrm>
          <a:off x="1606863" y="527759"/>
          <a:ext cx="2224010" cy="14122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Overview of Credit Card Fraud Challenges:</a:t>
          </a:r>
        </a:p>
      </dsp:txBody>
      <dsp:txXfrm>
        <a:off x="1648226" y="569122"/>
        <a:ext cx="2141284" cy="1329520"/>
      </dsp:txXfrm>
    </dsp:sp>
    <dsp:sp modelId="{F63419DF-174D-4412-9E5A-03E1126B1123}">
      <dsp:nvSpPr>
        <dsp:cNvPr id="0" name=""/>
        <dsp:cNvSpPr/>
      </dsp:nvSpPr>
      <dsp:spPr>
        <a:xfrm>
          <a:off x="633" y="2352065"/>
          <a:ext cx="2224010" cy="14122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EDADC0-C6FF-47F0-8BED-3278F5131E79}">
      <dsp:nvSpPr>
        <dsp:cNvPr id="0" name=""/>
        <dsp:cNvSpPr/>
      </dsp:nvSpPr>
      <dsp:spPr>
        <a:xfrm>
          <a:off x="247745" y="2586822"/>
          <a:ext cx="2224010" cy="14122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Credit card fraud is a pervasive issue affecting individuals and financial institutions globally.</a:t>
          </a:r>
        </a:p>
      </dsp:txBody>
      <dsp:txXfrm>
        <a:off x="289108" y="2628185"/>
        <a:ext cx="2141284" cy="1329520"/>
      </dsp:txXfrm>
    </dsp:sp>
    <dsp:sp modelId="{0D2DD3DF-D01D-41D4-96E6-856C1C73ED81}">
      <dsp:nvSpPr>
        <dsp:cNvPr id="0" name=""/>
        <dsp:cNvSpPr/>
      </dsp:nvSpPr>
      <dsp:spPr>
        <a:xfrm>
          <a:off x="2718868" y="2352065"/>
          <a:ext cx="2224010" cy="14122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13E2D6-7282-4696-904C-12CB4876E5C6}">
      <dsp:nvSpPr>
        <dsp:cNvPr id="0" name=""/>
        <dsp:cNvSpPr/>
      </dsp:nvSpPr>
      <dsp:spPr>
        <a:xfrm>
          <a:off x="2965980" y="2586822"/>
          <a:ext cx="2224010" cy="14122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The digital age has introduced new challenges and sophisticated techniques employed by fraudsters.</a:t>
          </a:r>
        </a:p>
      </dsp:txBody>
      <dsp:txXfrm>
        <a:off x="3007343" y="2628185"/>
        <a:ext cx="2141284" cy="13295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2F399F-6481-46D9-B8A1-A8BD55CEDB7B}">
      <dsp:nvSpPr>
        <dsp:cNvPr id="0" name=""/>
        <dsp:cNvSpPr/>
      </dsp:nvSpPr>
      <dsp:spPr>
        <a:xfrm>
          <a:off x="0" y="670"/>
          <a:ext cx="6254724" cy="1568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1BB93E-F1AC-4759-A2B0-40825BB212AB}">
      <dsp:nvSpPr>
        <dsp:cNvPr id="0" name=""/>
        <dsp:cNvSpPr/>
      </dsp:nvSpPr>
      <dsp:spPr>
        <a:xfrm>
          <a:off x="474614" y="353689"/>
          <a:ext cx="862935" cy="8629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7E693B5-1D73-4662-BEE3-0B355E249B00}">
      <dsp:nvSpPr>
        <dsp:cNvPr id="0" name=""/>
        <dsp:cNvSpPr/>
      </dsp:nvSpPr>
      <dsp:spPr>
        <a:xfrm>
          <a:off x="1812164" y="670"/>
          <a:ext cx="4442559" cy="156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50" tIns="166050" rIns="166050" bIns="166050" numCol="1" spcCol="1270" anchor="ctr" anchorCtr="0">
          <a:noAutofit/>
        </a:bodyPr>
        <a:lstStyle/>
        <a:p>
          <a:pPr marL="0" lvl="0" indent="0" algn="l" defTabSz="977900">
            <a:lnSpc>
              <a:spcPct val="90000"/>
            </a:lnSpc>
            <a:spcBef>
              <a:spcPct val="0"/>
            </a:spcBef>
            <a:spcAft>
              <a:spcPct val="35000"/>
            </a:spcAft>
            <a:buNone/>
          </a:pPr>
          <a:r>
            <a:rPr lang="en-US" sz="2200" kern="1200"/>
            <a:t>Specific Goals of the Project:</a:t>
          </a:r>
        </a:p>
      </dsp:txBody>
      <dsp:txXfrm>
        <a:off x="1812164" y="670"/>
        <a:ext cx="4442559" cy="1568973"/>
      </dsp:txXfrm>
    </dsp:sp>
    <dsp:sp modelId="{D89760FA-39E4-43A1-BD44-B9A32571B459}">
      <dsp:nvSpPr>
        <dsp:cNvPr id="0" name=""/>
        <dsp:cNvSpPr/>
      </dsp:nvSpPr>
      <dsp:spPr>
        <a:xfrm>
          <a:off x="0" y="1961888"/>
          <a:ext cx="6254724" cy="1568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4B0AC9-3DE6-40FD-81D9-C6829FF9C6BD}">
      <dsp:nvSpPr>
        <dsp:cNvPr id="0" name=""/>
        <dsp:cNvSpPr/>
      </dsp:nvSpPr>
      <dsp:spPr>
        <a:xfrm>
          <a:off x="474614" y="2314907"/>
          <a:ext cx="862935" cy="8629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45D48C-1A85-4C54-9ADB-0D44B1BBB8AC}">
      <dsp:nvSpPr>
        <dsp:cNvPr id="0" name=""/>
        <dsp:cNvSpPr/>
      </dsp:nvSpPr>
      <dsp:spPr>
        <a:xfrm>
          <a:off x="1812164" y="1961888"/>
          <a:ext cx="4442559" cy="156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50" tIns="166050" rIns="166050" bIns="166050" numCol="1" spcCol="1270" anchor="ctr" anchorCtr="0">
          <a:noAutofit/>
        </a:bodyPr>
        <a:lstStyle/>
        <a:p>
          <a:pPr marL="0" lvl="0" indent="0" algn="l" defTabSz="977900">
            <a:lnSpc>
              <a:spcPct val="90000"/>
            </a:lnSpc>
            <a:spcBef>
              <a:spcPct val="0"/>
            </a:spcBef>
            <a:spcAft>
              <a:spcPct val="35000"/>
            </a:spcAft>
            <a:buNone/>
          </a:pPr>
          <a:r>
            <a:rPr lang="en-US" sz="2200" kern="1200"/>
            <a:t>Develop an advanced credit card fraud detection model using machine learning techniques.</a:t>
          </a:r>
        </a:p>
      </dsp:txBody>
      <dsp:txXfrm>
        <a:off x="1812164" y="1961888"/>
        <a:ext cx="4442559" cy="1568973"/>
      </dsp:txXfrm>
    </dsp:sp>
    <dsp:sp modelId="{02808D76-399A-472E-81FD-66065C1BE37D}">
      <dsp:nvSpPr>
        <dsp:cNvPr id="0" name=""/>
        <dsp:cNvSpPr/>
      </dsp:nvSpPr>
      <dsp:spPr>
        <a:xfrm>
          <a:off x="0" y="3923105"/>
          <a:ext cx="6254724" cy="156897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E8989C-D66D-426C-9941-2905147AFE99}">
      <dsp:nvSpPr>
        <dsp:cNvPr id="0" name=""/>
        <dsp:cNvSpPr/>
      </dsp:nvSpPr>
      <dsp:spPr>
        <a:xfrm>
          <a:off x="474614" y="4276124"/>
          <a:ext cx="862935" cy="8629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D6ACBB7-B9A1-4AD8-ADFA-7628723FE3DB}">
      <dsp:nvSpPr>
        <dsp:cNvPr id="0" name=""/>
        <dsp:cNvSpPr/>
      </dsp:nvSpPr>
      <dsp:spPr>
        <a:xfrm>
          <a:off x="1812164" y="3923105"/>
          <a:ext cx="4442559" cy="15689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050" tIns="166050" rIns="166050" bIns="166050" numCol="1" spcCol="1270" anchor="ctr" anchorCtr="0">
          <a:noAutofit/>
        </a:bodyPr>
        <a:lstStyle/>
        <a:p>
          <a:pPr marL="0" lvl="0" indent="0" algn="l" defTabSz="977900">
            <a:lnSpc>
              <a:spcPct val="90000"/>
            </a:lnSpc>
            <a:spcBef>
              <a:spcPct val="0"/>
            </a:spcBef>
            <a:spcAft>
              <a:spcPct val="35000"/>
            </a:spcAft>
            <a:buNone/>
          </a:pPr>
          <a:r>
            <a:rPr lang="en-US" sz="2200" kern="1200"/>
            <a:t>Enhance the accuracy and efficiency of fraud detection to minimize financial losses for individuals and institutions.</a:t>
          </a:r>
        </a:p>
      </dsp:txBody>
      <dsp:txXfrm>
        <a:off x="1812164" y="3923105"/>
        <a:ext cx="4442559" cy="156897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320"/>
    </inkml:context>
    <inkml:brush xml:id="br0">
      <inkml:brushProperty name="width" value="0.1" units="cm"/>
      <inkml:brushProperty name="height" value="0.1" units="cm"/>
    </inkml:brush>
  </inkml:definitions>
  <inkml:trace contextRef="#ctx0" brushRef="#br0">4688 8377 16383 0 0,'5'0'0'0'0,"2"5"0"0"0,5 2 0 0 0,0 4 0 0 0,-2 6 0 0 0,2 0 0 0 0,5-3 0 0 0,4-4 0 0 0,4-4 0 0 0,-3 3 0 0 0,-5 4 0 0 0,0 1 0 0 0,2-3 0 0 0,-2 2 0 0 0,-4 4 0 0 0,0-1 0 0 0,4-3 0 0 0,4-4 0 0 0,-2 2 0 0 0,1 3 0 0 0,2 1 0 0 0,-2 1 0 0 0,0-1 0 0 0,2 2 0 0 0,2-2 0 0 0,2 1 0 0 0,2 4 0 0 0,1 2 0 0 0,1 4 0 0 0,0-4 0 0 0,-5 1 0 0 0,-6 0 0 0 0,-2-2 0 0 0,1-6 0 0 0,-2-1 0 0 0,1-1 0 0 0,-2 1 0 0 0,1-2 0 0 0,-2 3 0 0 0,2-2 0 0 0,3-2 0 0 0,4-4 0 0 0,-3 2 0 0 0,-4 5 0 0 0,0 0 0 0 0,2-3 0 0 0,-2 3 0 0 0,2-2 0 0 0,-2 2 0 0 0,5 4 0 0 0,6 0 0 0 0,-3 0 0 0 0,0-2 0 0 0,1 2 0 0 0,-4 2 0 0 0,-1-2 0 0 0,3-4 0 0 0,1-5 0 0 0,-3 2 0 0 0,-1 3 0 0 0,3 0 0 0 0,-4 3 0 0 0,1-2 0 0 0,1-4 0 0 0,-2 2 0 0 0,0-1 0 0 0,3-3 0 0 0,-4 2 0 0 0,2-1 0 0 0,-4 3 0 0 0,-4 5 0 0 0,1-2 0 0 0,3-2 0 0 0,-1 0 0 0 0,2-1 0 0 0,4 2 0 0 0,2-2 0 0 0,3 2 0 0 0,2-1 0 0 0,-4 1 0 0 0,-5 4 0 0 0,-2-1 0 0 0,2-4 0 0 0,2-5 0 0 0,-2 2 0 0 0,1-1 0 0 0,2 2 0 0 0,2 0 0 0 0,-2 3 0 0 0,-1-2 0 0 0,-3 3 0 0 0,-1-2 0 0 0,-2 2 0 0 0,1-2 0 0 0,3-3 0 0 0,-1 1 0 0 0,-5 4 0 0 0,1 0 0 0 0,3-4 0 0 0,-1 2 0 0 0,2 3 0 0 0,-3 4 0 0 0,2-2 0 0 0,3-3 0 0 0,-2-1 0 0 0,-4 4 0 0 0,-5-8 0 0 0,-8-5 0 0 0,-5-9 0 0 0,-2-8 0 0 0,1-9 0 0 0,-5 1 0 0 0,1-3 0 0 0,-5 3 0 0 0,-4-1 0 0 0,1-1 0 0 0,3-3 0 0 0,-1-2 0 0 0,-3 3 0 0 0,1 1 0 0 0,4-2 0 0 0,4-1 0 0 0,4-1 0 0 0,2-2 0 0 0,7 4 0 0 0,-2 6 0 0 0,-2 1 0 0 0,0-1 0 0 0,-1-3 0 0 0,0-4 0 0 0,1-1 0 0 0,4 3 0 0 0,3 0 0 0 0,-1 0 0 0 0,-1-3 0 0 0,-1 0 0 0 0,-2-2 0 0 0,-1-1 0 0 0,-5 4 0 0 0,-8 7 0 0 0,-6 6 0 0 0,-1 5 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653"/>
    </inkml:context>
    <inkml:brush xml:id="br0">
      <inkml:brushProperty name="width" value="0.1" units="cm"/>
      <inkml:brushProperty name="height" value="0.1" units="cm"/>
    </inkml:brush>
  </inkml:definitions>
  <inkml:trace contextRef="#ctx0" brushRef="#br0">12118 10074 16383 0 0,'0'-5'0'0'0,"0"-7"0"0"0,5-1 0 0 0,7-4 0 0 0,6-4 0 0 0,5 2 0 0 0,5 4 0 0 0,1-1 0 0 0,2 3 0 0 0,-5-2 0 0 0,-2 2 0 0 0,0 3 0 0 0,-3-2 0 0 0,-1 2 0 0 0,1-4 0 0 0,3 2 0 0 0,-4-3 0 0 0,1 1 0 0 0,1 3 0 0 0,-2-1 0 0 0,-1 1 0 0 0,-2-3 0 0 0,0 1 0 0 0,2-2 0 0 0,4 1 0 0 0,-3-1 0 0 0,1 1 0 0 0,-4-2 0 0 0,1 2 0 0 0,2 3 0 0 0,3 3 0 0 0,-2-1 0 0 0,-6-5 0 0 0,-4 0 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654"/>
    </inkml:context>
    <inkml:brush xml:id="br0">
      <inkml:brushProperty name="width" value="0.1" units="cm"/>
      <inkml:brushProperty name="height" value="0.1" units="cm"/>
    </inkml:brush>
  </inkml:definitions>
  <inkml:trace contextRef="#ctx0" brushRef="#br0">12118 9922 16383 0 0,'0'5'0'0'0,"0"7"0"0"0,0 6 0 0 0,5 0 0 0 0,2 3 0 0 0,-1 2 0 0 0,-1 2 0 0 0,4-3 0 0 0,0 1 0 0 0,-1 0 0 0 0,-3 2 0 0 0,4-4 0 0 0,0 1 0 0 0,-2 0 0 0 0,4-2 0 0 0,4-6 0 0 0,0 1 0 0 0,-2 2 0 0 0,1-1 0 0 0,-2 1 0 0 0,3-2 0 0 0,3-3 0 0 0,-1 0 0 0 0,-3 5 0 0 0,-5 3 0 0 0,2-1 0 0 0,4-4 0 0 0,-1 1 0 0 0,3 2 0 0 0,-2 4 0 0 0,-4 2 0 0 0,-3 3 0 0 0,-3 2 0 0 0,2-4 0 0 0,1-2 0 0 0,-2 1 0 0 0,-1 1 0 0 0,-2 2 0 0 0,-2 1 0 0 0,5-4 0 0 0,6-7 0 0 0,6-5 0 0 0,5-6 0 0 0,-1 3 0 0 0,-5 3 0 0 0,-5 1 0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773"/>
    </inkml:context>
    <inkml:brush xml:id="br0">
      <inkml:brushProperty name="width" value="0.1" units="cm"/>
      <inkml:brushProperty name="height" value="0.1" units="cm"/>
    </inkml:brush>
  </inkml:definitions>
  <inkml:trace contextRef="#ctx0" brushRef="#br0">9098 5540 16383 0 0,'0'5'0'0'0,"0"7"0"0"0,0 6 0 0 0,0 6 0 0 0,0 3 0 0 0,0 2 0 0 0,0 2 0 0 0,0 0 0 0 0,0 0 0 0 0,0 0 0 0 0,0 0 0 0 0,0-1 0 0 0,0 0 0 0 0,0 0 0 0 0,0 5 0 0 0,0 2 0 0 0,0-1 0 0 0,0-1 0 0 0,0-2 0 0 0,0-1 0 0 0,0-1 0 0 0,0-1 0 0 0,0 0 0 0 0,0 0 0 0 0,0-1 0 0 0,0 1 0 0 0,0 0 0 0 0,0-1 0 0 0,0 1 0 0 0,0 0 0 0 0,0-1 0 0 0,0 1 0 0 0,0 0 0 0 0,-5 0 0 0 0,-2 0 0 0 0,0 0 0 0 0,2-1 0 0 0,2 1 0 0 0,0 0 0 0 0,2 0 0 0 0,1 0 0 0 0,0-1 0 0 0,0 1 0 0 0,0 0 0 0 0,0 0 0 0 0,1 0 0 0 0,-1-1 0 0 0,0 1 0 0 0,0 0 0 0 0,0 0 0 0 0,0 0 0 0 0,0 0 0 0 0,0-1 0 0 0,0 1 0 0 0,0 0 0 0 0,0 0 0 0 0,0 0 0 0 0,0-1 0 0 0,0 1 0 0 0,0 0 0 0 0,0 0 0 0 0,0 0 0 0 0,0-1 0 0 0,0 1 0 0 0,0 0 0 0 0,0 0 0 0 0,0 0 0 0 0,0 0 0 0 0,0-1 0 0 0,0 1 0 0 0,0 0 0 0 0,0 0 0 0 0,0 0 0 0 0,0-1 0 0 0,0 1 0 0 0,0 0 0 0 0,0 0 0 0 0,0 0 0 0 0,0-1 0 0 0,0 1 0 0 0,0 0 0 0 0,0 0 0 0 0,0 0 0 0 0,0 0 0 0 0,0-1 0 0 0,0 1 0 0 0,0 0 0 0 0,0 0 0 0 0,0 0 0 0 0,0-1 0 0 0,-5-4 0 0 0,-2-2 0 0 0,1 1 0 0 0,0 0 0 0 0,3 2 0 0 0,-5-3 0 0 0,-5-6 0 0 0,0-11 0 0 0,-4-7 0 0 0,-3-2 0 0 0,1-7 0 0 0,-1-1 0 0 0,3-4 0 0 0,-1 1 0 0 0,3-2 0 0 0,-2 1 0 0 0,-2 3 0 0 0,-3-1 0 0 0,2-4 0 0 0,4-3 0 0 0,0 1 0 0 0,-2 3 0 0 0,1 1 0 0 0,5-3 0 0 0,-2 1 0 0 0,-3 4 0 0 0,-4 4 0 0 0,2-1 0 0 0,4-4 0 0 0,-1 0 0 0 0,-2 2 0 0 0,2-1 0 0 0,-2 1 0 0 0,2-2 0 0 0,5-4 0 0 0,-2-4 0 0 0,-3 1 0 0 0,0 0 0 0 0,4-1 0 0 0,-2 2 0 0 0,-3 5 0 0 0,1 0 0 0 0,4-3 0 0 0,3 2 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774"/>
    </inkml:context>
    <inkml:brush xml:id="br0">
      <inkml:brushProperty name="width" value="0.1" units="cm"/>
      <inkml:brushProperty name="height" value="0.1" units="cm"/>
    </inkml:brush>
  </inkml:definitions>
  <inkml:trace contextRef="#ctx0" brushRef="#br0">8879 7742 16383 0 0,'0'-6'0'0'0,"5"-5"0"0"0,2-8 0 0 0,5 1 0 0 0,5 3 0 0 0,0-1 0 0 0,2-3 0 0 0,2-4 0 0 0,4 3 0 0 0,2 0 0 0 0,2 2 0 0 0,-5 0 0 0 0,0 3 0 0 0,-6-1 0 0 0,1 2 0 0 0,-4-2 0 0 0,1-2 0 0 0,3 0 0 0 0,3 5 0 0 0,-2-2 0 0 0,0-2 0 0 0,2 1 0 0 0,-2-2 0 0 0,0-2 0 0 0,2 1 0 0 0,2 5 0 0 0,-3-1 0 0 0,0 2 0 0 0,1 4 0 0 0,-2-2 0 0 0,0 1 0 0 0,-4-3 0 0 0,1 0 0 0 0,3 4 0 0 0,2 2 0 0 0,-1-3 0 0 0,-6-4 0 0 0,1 0 0 0 0,2 3 0 0 0,-2-3 0 0 0,2 2 0 0 0,-3-2 0 0 0,-3-5 0 0 0,-4 2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321"/>
    </inkml:context>
    <inkml:brush xml:id="br0">
      <inkml:brushProperty name="width" value="0.1" units="cm"/>
      <inkml:brushProperty name="height" value="0.1" units="cm"/>
    </inkml:brush>
  </inkml:definitions>
  <inkml:trace contextRef="#ctx0" brushRef="#br0">6223 9350 16383 0 0,'-5'0'0'0'0,"-6"0"0"0"0,-8 0 0 0 0,-4 5 0 0 0,-4 2 0 0 0,-3 0 0 0 0,0-2 0 0 0,-1-2 0 0 0,0 5 0 0 0,0 0 0 0 0,0-1 0 0 0,1-2 0 0 0,5 3 0 0 0,7 6 0 0 0,1 0 0 0 0,-1-2 0 0 0,-3-3 0 0 0,-3-3 0 0 0,-2-3 0 0 0,-2-2 0 0 0,-2-1 0 0 0,0 0 0 0 0,0-1 0 0 0,0 1 0 0 0,5-1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322"/>
    </inkml:context>
    <inkml:brush xml:id="br0">
      <inkml:brushProperty name="width" value="0.1" units="cm"/>
      <inkml:brushProperty name="height" value="0.1" units="cm"/>
    </inkml:brush>
  </inkml:definitions>
  <inkml:trace contextRef="#ctx0" brushRef="#br0">15314 11103 16383 0 0,'0'-5'0'0'0,"5"-1"0"0"0,2-6 0 0 0,-1-5 0 0 0,5-5 0 0 0,-1-4 0 0 0,4 3 0 0 0,-1 0 0 0 0,3 4 0 0 0,-2 0 0 0 0,2 3 0 0 0,-2 0 0 0 0,3 2 0 0 0,-3-2 0 0 0,-3-2 0 0 0,1 1 0 0 0,-1-2 0 0 0,-2-2 0 0 0,2-3 0 0 0,4-2 0 0 0,5-2 0 0 0,4-1 0 0 0,3-1 0 0 0,2-1 0 0 0,1 6 0 0 0,-5 2 0 0 0,-1 4 0 0 0,-5 1 0 0 0,0 3 0 0 0,-4-1 0 0 0,-4-2 0 0 0,1 1 0 0 0,-2-1 0 0 0,-2-3 0 0 0,2 2 0 0 0,5 5 0 0 0,5 4 0 0 0,-1-1 0 0 0,-4-3 0 0 0,-5-5 0 0 0,2 1 0 0 0,-1-2 0 0 0,1-2 0 0 0,5 2 0 0 0,5 0 0 0 0,3 3 0 0 0,-3 0 0 0 0,-5-3 0 0 0,-5-3 0 0 0,-4-2 0 0 0,0 2 0 0 0,0 1 0 0 0,3-1 0 0 0,5 3 0 0 0,0 0 0 0 0,-3-2 0 0 0,-4-1 0 0 0,2 2 0 0 0,4 5 0 0 0,0 0 0 0 0,-3-2 0 0 0,1 2 0 0 0,4 3 0 0 0,-1 0 0 0 0,-3-4 0 0 0,-4-4 0 0 0,-4-3 0 0 0,3 2 0 0 0,0 0 0 0 0,4 4 0 0 0,-1-1 0 0 0,3 4 0 0 0,0-1 0 0 0,-3-3 0 0 0,1 1 0 0 0,0 0 0 0 0,2 2 0 0 0,-1-1 0 0 0,-3-3 0 0 0,2 3 0 0 0,-1-2 0 0 0,2 3 0 0 0,0-1 0 0 0,-3-3 0 0 0,-3-3 0 0 0,2 3 0 0 0,0-1 0 0 0,4 3 0 0 0,4 0 0 0 0,-1-2 0 0 0,-3-3 0 0 0,2-2 0 0 0,3 2 0 0 0,-2 1 0 0 0,-3-1 0 0 0,-4-2 0 0 0,-4-2 0 0 0,3 4 0 0 0,0 1 0 0 0,3 4 0 0 0,1 0 0 0 0,2 3 0 0 0,0-1 0 0 0,2 2 0 0 0,-7 4 0 0 0,-10 3 0 0 0,-10 3 0 0 0,-7 2 0 0 0,-7 2 0 0 0,-4 0 0 0 0,-2 1 0 0 0,0 0 0 0 0,4 4 0 0 0,2 2 0 0 0,0 0 0 0 0,5 4 0 0 0,0-1 0 0 0,-1 4 0 0 0,2 4 0 0 0,1-1 0 0 0,-3-3 0 0 0,2 1 0 0 0,0-2 0 0 0,3 2 0 0 0,-1-2 0 0 0,-3-3 0 0 0,-3-3 0 0 0,-2 2 0 0 0,-3 0 0 0 0,5 3 0 0 0,-1 0 0 0 0,6 3 0 0 0,-1-2 0 0 0,4 3 0 0 0,4 3 0 0 0,-1-1 0 0 0,1 1 0 0 0,-2-2 0 0 0,-4 0 0 0 0,1-2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323"/>
    </inkml:context>
    <inkml:brush xml:id="br0">
      <inkml:brushProperty name="width" value="0.1" units="cm"/>
      <inkml:brushProperty name="height" value="0.1" units="cm"/>
    </inkml:brush>
  </inkml:definitions>
  <inkml:trace contextRef="#ctx0" brushRef="#br0">16245 9054 16383 0 0,'5'0'0'0'0,"7"0"0"0"0,7 0 0 0 0,-1 5 0 0 0,2 2 0 0 0,-2 4 0 0 0,-4 6 0 0 0,-5 5 0 0 0,1-1 0 0 0,0 0 0 0 0,-3 3 0 0 0,-2 1 0 0 0,-2 3 0 0 0,3-5 0 0 0,1 0 0 0 0,0 0 0 0 0,-3 2 0 0 0,0 2 0 0 0,3-5 0 0 0,5-4 0 0 0,2-2 0 0 0,-3 2 0 0 0,-2 3 0 0 0,-4 4 0 0 0,-1 1 0 0 0,2-3 0 0 0,6-5 0 0 0,1-1 0 0 0,-2 2 0 0 0,-2 2 0 0 0,-4 4 0 0 0,-2 1 0 0 0,-1 3 0 0 0,3-5 0 0 0,7-6 0 0 0,0-1 0 0 0,4-3 0 0 0,0 1 0 0 0,-4-2 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648"/>
    </inkml:context>
    <inkml:brush xml:id="br0">
      <inkml:brushProperty name="width" value="0.1" units="cm"/>
      <inkml:brushProperty name="height" value="0.1" units="cm"/>
    </inkml:brush>
  </inkml:definitions>
  <inkml:trace contextRef="#ctx0" brushRef="#br0">12012 4374 16383 0 0,'5'0'0'0'0,"7"0"0"0"0,6 0 0 0 0,6 0 0 0 0,-2 5 0 0 0,0 2 0 0 0,-3 4 0 0 0,1 1 0 0 0,1-2 0 0 0,2-2 0 0 0,3-3 0 0 0,1-3 0 0 0,2 0 0 0 0,1-2 0 0 0,0 0 0 0 0,0-1 0 0 0,0 1 0 0 0,1-1 0 0 0,-1 1 0 0 0,0 0 0 0 0,0 0 0 0 0,0-1 0 0 0,-1 1 0 0 0,1 0 0 0 0,0 1 0 0 0,0-1 0 0 0,0 0 0 0 0,-1 0 0 0 0,1 0 0 0 0,0 0 0 0 0,0 0 0 0 0,0 0 0 0 0,-1 0 0 0 0,1 0 0 0 0,0 0 0 0 0,0 0 0 0 0,0 0 0 0 0,-1 0 0 0 0,1 0 0 0 0,0 0 0 0 0,0 0 0 0 0,0 0 0 0 0,0 0 0 0 0,-6-5 0 0 0,-1-2 0 0 0,1 0 0 0 0,0 2 0 0 0,2 1 0 0 0,2 2 0 0 0,1 1 0 0 0,0 0 0 0 0,1 1 0 0 0,0 1 0 0 0,0-1 0 0 0,0 0 0 0 0,0 0 0 0 0,0 1 0 0 0,0-1 0 0 0,0 0 0 0 0,0 0 0 0 0,-1 0 0 0 0,1 0 0 0 0,0 0 0 0 0,0 0 0 0 0,-5 5 0 0 0,-7-3 0 0 0,-12-3 0 0 0,-11 0 0 0 0,-11-1 0 0 0,-7 1 0 0 0,0-5 0 0 0,4-7 0 0 0,1 0 0 0 0,-3-4 0 0 0,-2 1 0 0 0,3-1 0 0 0,-1 1 0 0 0,4-1 0 0 0,-1 3 0 0 0,-2 3 0 0 0,2-2 0 0 0,0 2 0 0 0,2-2 0 0 0,-1 0 0 0 0,2-2 0 0 0,-1 2 0 0 0,-3 2 0 0 0,2-1 0 0 0,-2 1 0 0 0,-2 2 0 0 0,2-2 0 0 0,0 1 0 0 0,-3-4 0 0 0,-2 2 0 0 0,3-3 0 0 0,0-4 0 0 0,-2 1 0 0 0,-2 4 0 0 0,-1 5 0 0 0,3 3 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649"/>
    </inkml:context>
    <inkml:brush xml:id="br0">
      <inkml:brushProperty name="width" value="0.1" units="cm"/>
      <inkml:brushProperty name="height" value="0.1" units="cm"/>
    </inkml:brush>
  </inkml:definitions>
  <inkml:trace contextRef="#ctx0" brushRef="#br0">13396 4249 16383 0 0,'-5'0'0'0'0,"-7"5"0"0"0,-7 7 0 0 0,1 6 0 0 0,-2 1 0 0 0,-3-4 0 0 0,2 1 0 0 0,6 3 0 0 0,4 3 0 0 0,0-1 0 0 0,1-1 0 0 0,-2-2 0 0 0,0-1 0 0 0,-2-1 0 0 0,1 0 0 0 0,-3-2 0 0 0,-3-4 0 0 0,1 2 0 0 0,4 4 0 0 0,0-1 0 0 0,1 2 0 0 0,-1-1 0 0 0,1 1 0 0 0,-3-3 0 0 0,3 3 0 0 0,-8 2 0 0 0,-4 4 0 0 0,-4 2 0 0 0,3 3 0 0 0,1-4 0 0 0,0-6 0 0 0,4-1 0 0 0,1-3 0 0 0,3 1 0 0 0,5 3 0 0 0,-1-2 0 0 0,2-3 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650"/>
    </inkml:context>
    <inkml:brush xml:id="br0">
      <inkml:brushProperty name="width" value="0.1" units="cm"/>
      <inkml:brushProperty name="height" value="0.1" units="cm"/>
    </inkml:brush>
  </inkml:definitions>
  <inkml:trace contextRef="#ctx0" brushRef="#br0">17996 7424 16383 0 0,'5'0'0'0'0,"7"0"0"0"0,1 5 0 0 0,-1 7 0 0 0,-3 6 0 0 0,-3 6 0 0 0,-3 3 0 0 0,-1 2 0 0 0,-2 2 0 0 0,5-5 0 0 0,1-2 0 0 0,0 1 0 0 0,-1 0 0 0 0,-2 2 0 0 0,4-4 0 0 0,1-1 0 0 0,-1 0 0 0 0,-2 3 0 0 0,-1 1 0 0 0,-2 2 0 0 0,-1 1 0 0 0,4 0 0 0 0,2 1 0 0 0,-1 0 0 0 0,-1 1 0 0 0,-2-1 0 0 0,-1 0 0 0 0,-1 0 0 0 0,-1 0 0 0 0,0 0 0 0 0,0-1 0 0 0,0 1 0 0 0,0 0 0 0 0,4 0 0 0 0,3 0 0 0 0,-1-1 0 0 0,0 1 0 0 0,-3 0 0 0 0,0 0 0 0 0,-2 0 0 0 0,-1-1 0 0 0,0 1 0 0 0,0 0 0 0 0,0 0 0 0 0,-1 0 0 0 0,1-1 0 0 0,0 1 0 0 0,0 0 0 0 0,0 0 0 0 0,0 0 0 0 0,0 0 0 0 0,0-1 0 0 0,0 1 0 0 0,0 0 0 0 0,0 0 0 0 0,5-5 0 0 0,2-2 0 0 0,-1 0 0 0 0,-1 2 0 0 0,-6-4 0 0 0,-9-6 0 0 0,-7-4 0 0 0,-5-5 0 0 0,-6-4 0 0 0,-1-1 0 0 0,3-7 0 0 0,1-1 0 0 0,0-1 0 0 0,5-3 0 0 0,-1 0 0 0 0,0 2 0 0 0,2-3 0 0 0,0 1 0 0 0,3-3 0 0 0,4-4 0 0 0,-1 1 0 0 0,-3 3 0 0 0,-4 0 0 0 0,2-4 0 0 0,-2 2 0 0 0,-2 3 0 0 0,-3-1 0 0 0,3-3 0 0 0,1 1 0 0 0,-2 3 0 0 0,3-1 0 0 0,5 2 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651"/>
    </inkml:context>
    <inkml:brush xml:id="br0">
      <inkml:brushProperty name="width" value="0.1" units="cm"/>
      <inkml:brushProperty name="height" value="0.1" units="cm"/>
    </inkml:brush>
  </inkml:definitions>
  <inkml:trace contextRef="#ctx0" brushRef="#br0">18002 8630 16383 0 0,'5'-5'0'0'0,"7"-2"0"0"0,1-4 0 0 0,4-1 0 0 0,-1-3 0 0 0,1 1 0 0 0,-1-3 0 0 0,-5-3 0 0 0,2 2 0 0 0,4 4 0 0 0,-2-1 0 0 0,-2-3 0 0 0,0 2 0 0 0,4 4 0 0 0,-1-2 0 0 0,-3-3 0 0 0,1 1 0 0 0,-2-2 0 0 0,-3-2 0 0 0,3-4 0 0 0,3 3 0 0 0,5 5 0 0 0,-1 0 0 0 0,1 2 0 0 0,-3 0 0 0 0,1 1 0 0 0,-2-2 0 0 0,0 1 0 0 0,-2 4 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2-03T09:50:00.652"/>
    </inkml:context>
    <inkml:brush xml:id="br0">
      <inkml:brushProperty name="width" value="0.1" units="cm"/>
      <inkml:brushProperty name="height" value="0.1" units="cm"/>
    </inkml:brush>
  </inkml:definitions>
  <inkml:trace contextRef="#ctx0" brushRef="#br0">12139 9985 16383 0 0,'5'0'0'0'0,"7"0"0"0"0,1 5 0 0 0,4 7 0 0 0,3 1 0 0 0,0 4 0 0 0,0-1 0 0 0,2-4 0 0 0,3-3 0 0 0,2-4 0 0 0,1-2 0 0 0,1-2 0 0 0,1-1 0 0 0,0-1 0 0 0,1 1 0 0 0,-1-1 0 0 0,0 0 0 0 0,0 1 0 0 0,0 0 0 0 0,0 0 0 0 0,0 0 0 0 0,0 0 0 0 0,-1 0 0 0 0,1 0 0 0 0,0 0 0 0 0,0 0 0 0 0,0 0 0 0 0,-1 0 0 0 0,1 0 0 0 0,0 0 0 0 0,0 0 0 0 0,0-5 0 0 0,-1-2 0 0 0,1 1 0 0 0,0 0 0 0 0,0 3 0 0 0,0 0 0 0 0,-1-3 0 0 0,1-1 0 0 0,0 0 0 0 0,0 2 0 0 0,0 2 0 0 0,0 1 0 0 0,-1 1 0 0 0,1 1 0 0 0,0 0 0 0 0,0 0 0 0 0,0 0 0 0 0,-1 1 0 0 0,1-1 0 0 0,5 0 0 0 0,2 0 0 0 0,4 0 0 0 0,1 0 0 0 0,-2 0 0 0 0,-3 0 0 0 0,-2 0 0 0 0,-3 0 0 0 0,-1 0 0 0 0,-1 0 0 0 0,-5-5 0 0 0,-3-2 0 0 0,1 1 0 0 0,1 1 0 0 0,2 1 0 0 0,-4 2 0 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5/11/2024</a:t>
            </a:fld>
            <a:endParaRPr lang="en-US" dirty="0"/>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48753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F4E5243-F52A-4D37-9694-EB26C6C31910}"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496543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3A77B6E1-634A-48DC-9E8B-D894023267EF}"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60117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2D3E9E-A95C-48F2-B4BF-A71542E0BE9A}" type="datetimeFigureOut">
              <a:rPr lang="en-US" dirty="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14293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80024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2952B5-7A2F-4CC8-B7CE-9234E21C2837}"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45544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E1DA07A-9201-4B4B-BAF2-015AFA30F520}" type="datetimeFigureOut">
              <a:rPr lang="en-US" dirty="0"/>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356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73D7E00A-486F-4252-8B1D-E32645521F49}" type="datetimeFigureOut">
              <a:rPr lang="en-US" dirty="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658777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dirty="0"/>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6815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dirty="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dirty="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37900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2192000" cy="5330952"/>
          </a:xfrm>
          <a:blipFill>
            <a:blip r:embed="rId2"/>
            <a:stretch>
              <a:fillRect/>
            </a:stretch>
          </a:blip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5586B75A-687E-405C-8A0B-8D00578BA2C3}" type="datetimeFigureOut">
              <a:rPr lang="en-US" dirty="0"/>
              <a:pPr/>
              <a:t>5/11/2024</a:t>
            </a:fld>
            <a:endParaRPr lang="en-US" dirty="0"/>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9036518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5586B75A-687E-405C-8A0B-8D00578BA2C3}" type="datetimeFigureOut">
              <a:rPr lang="en-US" dirty="0"/>
              <a:pPr/>
              <a:t>5/11/2024</a:t>
            </a:fld>
            <a:endParaRPr lang="en-US" dirty="0"/>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9594638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220.png"/><Relationship Id="rId3" Type="http://schemas.openxmlformats.org/officeDocument/2006/relationships/image" Target="../media/image22.png"/><Relationship Id="rId7" Type="http://schemas.openxmlformats.org/officeDocument/2006/relationships/customXml" Target="../ink/ink2.xml"/><Relationship Id="rId12"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10.png"/><Relationship Id="rId11" Type="http://schemas.openxmlformats.org/officeDocument/2006/relationships/customXml" Target="../ink/ink4.xml"/><Relationship Id="rId5" Type="http://schemas.openxmlformats.org/officeDocument/2006/relationships/customXml" Target="../ink/ink1.xml"/><Relationship Id="rId10" Type="http://schemas.openxmlformats.org/officeDocument/2006/relationships/image" Target="../media/image23.png"/><Relationship Id="rId4" Type="http://schemas.openxmlformats.org/officeDocument/2006/relationships/image" Target="../media/image23.jpeg"/><Relationship Id="rId9" Type="http://schemas.openxmlformats.org/officeDocument/2006/relationships/customXml" Target="../ink/ink3.xml"/></Relationships>
</file>

<file path=ppt/slides/_rels/slide24.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customXml" Target="../ink/ink8.xml"/><Relationship Id="rId18" Type="http://schemas.openxmlformats.org/officeDocument/2006/relationships/image" Target="../media/image35.png"/><Relationship Id="rId3" Type="http://schemas.openxmlformats.org/officeDocument/2006/relationships/image" Target="../media/image26.png"/><Relationship Id="rId7" Type="http://schemas.openxmlformats.org/officeDocument/2006/relationships/customXml" Target="../ink/ink5.xml"/><Relationship Id="rId12" Type="http://schemas.openxmlformats.org/officeDocument/2006/relationships/image" Target="../media/image32.png"/><Relationship Id="rId17" Type="http://schemas.openxmlformats.org/officeDocument/2006/relationships/customXml" Target="../ink/ink10.xml"/><Relationship Id="rId2" Type="http://schemas.openxmlformats.org/officeDocument/2006/relationships/image" Target="../media/image25.png"/><Relationship Id="rId16" Type="http://schemas.openxmlformats.org/officeDocument/2006/relationships/image" Target="../media/image34.png"/><Relationship Id="rId20"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customXml" Target="../ink/ink7.xml"/><Relationship Id="rId5" Type="http://schemas.openxmlformats.org/officeDocument/2006/relationships/image" Target="../media/image28.png"/><Relationship Id="rId15" Type="http://schemas.openxmlformats.org/officeDocument/2006/relationships/customXml" Target="../ink/ink9.xml"/><Relationship Id="rId10" Type="http://schemas.openxmlformats.org/officeDocument/2006/relationships/image" Target="../media/image31.png"/><Relationship Id="rId19" Type="http://schemas.openxmlformats.org/officeDocument/2006/relationships/customXml" Target="../ink/ink11.xml"/><Relationship Id="rId4" Type="http://schemas.openxmlformats.org/officeDocument/2006/relationships/image" Target="../media/image27.png"/><Relationship Id="rId9" Type="http://schemas.openxmlformats.org/officeDocument/2006/relationships/customXml" Target="../ink/ink6.xml"/><Relationship Id="rId1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customXml" Target="../ink/ink12.xml"/><Relationship Id="rId7"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customXml" Target="../ink/ink13.xml"/><Relationship Id="rId5" Type="http://schemas.openxmlformats.org/officeDocument/2006/relationships/image" Target="../media/image390.png"/></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technofaq.org/posts/2015/06/identity-theft-dont-let-it-happen-to-you-or-your-customers/" TargetMode="External"/><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8.jp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50.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image" Target="../media/image53.sv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red circle with a white and grey circle with a red and grey circle with a white circle with a red and grey circle with a white circle with a red and grey circle with a red and&#10;&#10;Description automatically generated">
            <a:extLst>
              <a:ext uri="{FF2B5EF4-FFF2-40B4-BE49-F238E27FC236}">
                <a16:creationId xmlns:a16="http://schemas.microsoft.com/office/drawing/2014/main" id="{7C0BA043-C4F9-CAF6-DBDE-64E9BAE04EA2}"/>
              </a:ext>
            </a:extLst>
          </p:cNvPr>
          <p:cNvPicPr>
            <a:picLocks noChangeAspect="1"/>
          </p:cNvPicPr>
          <p:nvPr/>
        </p:nvPicPr>
        <p:blipFill>
          <a:blip r:embed="rId2"/>
          <a:stretch>
            <a:fillRect/>
          </a:stretch>
        </p:blipFill>
        <p:spPr>
          <a:xfrm>
            <a:off x="2000116" y="827267"/>
            <a:ext cx="1924050" cy="1876425"/>
          </a:xfrm>
          <a:prstGeom prst="rect">
            <a:avLst/>
          </a:prstGeom>
        </p:spPr>
      </p:pic>
      <p:sp>
        <p:nvSpPr>
          <p:cNvPr id="5" name="Title 1">
            <a:extLst>
              <a:ext uri="{FF2B5EF4-FFF2-40B4-BE49-F238E27FC236}">
                <a16:creationId xmlns:a16="http://schemas.microsoft.com/office/drawing/2014/main" id="{4C111495-3E68-F3B9-93DE-E927CD71758C}"/>
              </a:ext>
            </a:extLst>
          </p:cNvPr>
          <p:cNvSpPr>
            <a:spLocks noGrp="1"/>
          </p:cNvSpPr>
          <p:nvPr/>
        </p:nvSpPr>
        <p:spPr>
          <a:xfrm>
            <a:off x="5545504" y="740503"/>
            <a:ext cx="6031291" cy="1663275"/>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cs typeface="Times New Roman"/>
              </a:rPr>
              <a:t>Credit</a:t>
            </a:r>
            <a:r>
              <a:rPr lang="en-US" sz="4000" b="1" dirty="0">
                <a:latin typeface="Calibri Light"/>
                <a:ea typeface="Calibri Light"/>
                <a:cs typeface="Times New Roman"/>
              </a:rPr>
              <a:t> Card Fraud Detection Using Machine Learning</a:t>
            </a:r>
            <a:endParaRPr lang="en-US" sz="4000" dirty="0">
              <a:latin typeface="Calibri Light"/>
              <a:ea typeface="Calibri Light"/>
              <a:cs typeface="Calibri Light"/>
            </a:endParaRPr>
          </a:p>
        </p:txBody>
      </p:sp>
      <p:sp>
        <p:nvSpPr>
          <p:cNvPr id="6" name="Subtitle 2">
            <a:extLst>
              <a:ext uri="{FF2B5EF4-FFF2-40B4-BE49-F238E27FC236}">
                <a16:creationId xmlns:a16="http://schemas.microsoft.com/office/drawing/2014/main" id="{3AFC7C7E-0509-71CC-C1DF-82FC90313CE9}"/>
              </a:ext>
            </a:extLst>
          </p:cNvPr>
          <p:cNvSpPr>
            <a:spLocks noGrp="1"/>
          </p:cNvSpPr>
          <p:nvPr/>
        </p:nvSpPr>
        <p:spPr>
          <a:xfrm>
            <a:off x="6351744" y="3849654"/>
            <a:ext cx="5312222" cy="239826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800" dirty="0"/>
              <a:t>Name</a:t>
            </a:r>
            <a:endParaRPr lang="en-US" sz="2800" dirty="0">
              <a:ea typeface="Calibri"/>
              <a:cs typeface="Calibri" panose="020F0502020204030204"/>
            </a:endParaRPr>
          </a:p>
          <a:p>
            <a:pPr algn="l"/>
            <a:r>
              <a:rPr lang="en-US" sz="2800" dirty="0"/>
              <a:t>Roll no :</a:t>
            </a:r>
            <a:endParaRPr lang="en-US" sz="2800" dirty="0">
              <a:ea typeface="Calibri"/>
              <a:cs typeface="Calibri" panose="020F0502020204030204"/>
            </a:endParaRPr>
          </a:p>
          <a:p>
            <a:pPr algn="l"/>
            <a:r>
              <a:rPr lang="en-US" sz="2800" dirty="0"/>
              <a:t>Branch : </a:t>
            </a:r>
            <a:endParaRPr lang="en-US" sz="2800" dirty="0">
              <a:ea typeface="Calibri"/>
              <a:cs typeface="Calibri" panose="020F0502020204030204"/>
            </a:endParaRPr>
          </a:p>
          <a:p>
            <a:pPr algn="l"/>
            <a:r>
              <a:rPr lang="en-US" sz="2800" dirty="0"/>
              <a:t>Guide :</a:t>
            </a:r>
            <a:endParaRPr lang="en-US" sz="2800" dirty="0">
              <a:ea typeface="Calibri" panose="020F0502020204030204"/>
              <a:cs typeface="Calibri"/>
            </a:endParaRPr>
          </a:p>
        </p:txBody>
      </p:sp>
      <p:pic>
        <p:nvPicPr>
          <p:cNvPr id="10" name="Picture 9" descr="GitHub - saarques/credit-card-fraud-detection: This repository contains ...">
            <a:extLst>
              <a:ext uri="{FF2B5EF4-FFF2-40B4-BE49-F238E27FC236}">
                <a16:creationId xmlns:a16="http://schemas.microsoft.com/office/drawing/2014/main" id="{08BCF920-4545-953A-AB2B-45A659A2F906}"/>
              </a:ext>
            </a:extLst>
          </p:cNvPr>
          <p:cNvPicPr>
            <a:picLocks noChangeAspect="1"/>
          </p:cNvPicPr>
          <p:nvPr/>
        </p:nvPicPr>
        <p:blipFill>
          <a:blip r:embed="rId3"/>
          <a:stretch>
            <a:fillRect/>
          </a:stretch>
        </p:blipFill>
        <p:spPr>
          <a:xfrm>
            <a:off x="673994" y="3128694"/>
            <a:ext cx="4876800" cy="3305175"/>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4CD4-EE3B-45FB-B18C-ECF53074CFB9}"/>
              </a:ext>
            </a:extLst>
          </p:cNvPr>
          <p:cNvSpPr>
            <a:spLocks noGrp="1"/>
          </p:cNvSpPr>
          <p:nvPr>
            <p:ph type="title"/>
          </p:nvPr>
        </p:nvSpPr>
        <p:spPr>
          <a:xfrm>
            <a:off x="0" y="-200968"/>
            <a:ext cx="6621864" cy="934497"/>
          </a:xfrm>
        </p:spPr>
        <p:txBody>
          <a:bodyPr>
            <a:normAutofit/>
          </a:bodyPr>
          <a:lstStyle/>
          <a:p>
            <a:r>
              <a:rPr lang="en-IN" sz="3200" b="1" dirty="0"/>
              <a:t>Literature Survey continued….</a:t>
            </a:r>
            <a:endParaRPr lang="en-IN" sz="3200" dirty="0"/>
          </a:p>
        </p:txBody>
      </p:sp>
      <p:sp>
        <p:nvSpPr>
          <p:cNvPr id="3" name="Content Placeholder 2">
            <a:extLst>
              <a:ext uri="{FF2B5EF4-FFF2-40B4-BE49-F238E27FC236}">
                <a16:creationId xmlns:a16="http://schemas.microsoft.com/office/drawing/2014/main" id="{4B340399-42AC-4DF1-A71B-6620FA8BC367}"/>
              </a:ext>
            </a:extLst>
          </p:cNvPr>
          <p:cNvSpPr>
            <a:spLocks noGrp="1"/>
          </p:cNvSpPr>
          <p:nvPr>
            <p:ph idx="1"/>
          </p:nvPr>
        </p:nvSpPr>
        <p:spPr>
          <a:xfrm>
            <a:off x="0" y="432079"/>
            <a:ext cx="12192000" cy="6631912"/>
          </a:xfrm>
        </p:spPr>
        <p:txBody>
          <a:bodyPr>
            <a:normAutofit fontScale="47500" lnSpcReduction="20000"/>
          </a:bodyPr>
          <a:lstStyle/>
          <a:p>
            <a:pPr marL="0" indent="0">
              <a:buNone/>
            </a:pPr>
            <a:r>
              <a:rPr lang="en-US" sz="4200" b="1" dirty="0">
                <a:solidFill>
                  <a:srgbClr val="0D0D0D"/>
                </a:solidFill>
                <a:latin typeface="Söhne"/>
              </a:rPr>
              <a:t>5.</a:t>
            </a:r>
            <a:r>
              <a:rPr lang="en-US" sz="4200" b="1" i="0" dirty="0">
                <a:solidFill>
                  <a:srgbClr val="0D0D0D"/>
                </a:solidFill>
                <a:effectLst/>
                <a:latin typeface="Söhne"/>
              </a:rPr>
              <a:t>) </a:t>
            </a:r>
            <a:r>
              <a:rPr lang="en-US" sz="4200" b="1" dirty="0">
                <a:solidFill>
                  <a:srgbClr val="0D0D0D"/>
                </a:solidFill>
                <a:latin typeface="Söhne"/>
              </a:rPr>
              <a:t>“</a:t>
            </a:r>
            <a:r>
              <a:rPr lang="en-US" sz="4200" b="1" i="0" dirty="0">
                <a:solidFill>
                  <a:srgbClr val="0D0D0D"/>
                </a:solidFill>
                <a:effectLst/>
                <a:latin typeface="Söhne"/>
              </a:rPr>
              <a:t>Cyberattack and Fraud Detection Using Ensemble Stacking” by </a:t>
            </a:r>
            <a:r>
              <a:rPr lang="en-IN" sz="4200" b="1" dirty="0"/>
              <a:t>Raha </a:t>
            </a:r>
            <a:r>
              <a:rPr lang="en-IN" sz="4200" b="1" dirty="0" err="1"/>
              <a:t>Soleymanzadeh</a:t>
            </a:r>
            <a:r>
              <a:rPr lang="en-IN" sz="4200" b="1" dirty="0"/>
              <a:t> , Mustafa </a:t>
            </a:r>
            <a:r>
              <a:rPr lang="en-IN" sz="4200" b="1" dirty="0" err="1"/>
              <a:t>Aljasim</a:t>
            </a:r>
            <a:r>
              <a:rPr lang="en-IN" sz="4200" b="1" dirty="0"/>
              <a:t>, Muhammad Waseem Qadeer and </a:t>
            </a:r>
            <a:r>
              <a:rPr lang="en-IN" sz="4200" b="1" dirty="0" err="1"/>
              <a:t>Rasha</a:t>
            </a:r>
            <a:r>
              <a:rPr lang="en-IN" sz="4200" b="1" dirty="0"/>
              <a:t> </a:t>
            </a:r>
            <a:r>
              <a:rPr lang="en-IN" sz="4200" b="1" dirty="0" err="1"/>
              <a:t>Kashef</a:t>
            </a:r>
            <a:r>
              <a:rPr lang="en-IN" sz="4200" b="1" dirty="0"/>
              <a:t> (2022)</a:t>
            </a:r>
          </a:p>
          <a:p>
            <a:pPr marL="0" indent="0">
              <a:buNone/>
            </a:pPr>
            <a:endParaRPr lang="en-IN" sz="3200" b="1" dirty="0"/>
          </a:p>
          <a:p>
            <a:pPr algn="l"/>
            <a:r>
              <a:rPr lang="en-US" sz="3200" b="1" i="0" dirty="0">
                <a:solidFill>
                  <a:srgbClr val="0D0D0D"/>
                </a:solidFill>
                <a:effectLst/>
                <a:latin typeface="Söhne"/>
              </a:rPr>
              <a:t>Abstract</a:t>
            </a:r>
          </a:p>
          <a:p>
            <a:pPr algn="l"/>
            <a:r>
              <a:rPr lang="en-US" sz="3200" b="0" i="0" dirty="0">
                <a:solidFill>
                  <a:srgbClr val="0D0D0D"/>
                </a:solidFill>
                <a:effectLst/>
                <a:latin typeface="Söhne"/>
              </a:rPr>
              <a:t>This study proposes an ensemble stacking method to detect cyberattacks and fraud in IoT systems with high performance. The methodology leverages various machine learning models to improve detection accuracy over individual models. The research highlights the vulnerability of IoT devices to attacks due to increased interconnectivity and discusses the effectiveness of the stacked ensemble approach using three different datasets: credit card, NSL-KDD, and UNSW datasets.</a:t>
            </a:r>
          </a:p>
          <a:p>
            <a:pPr algn="l"/>
            <a:r>
              <a:rPr lang="en-US" sz="3200" b="1" i="0" dirty="0">
                <a:solidFill>
                  <a:srgbClr val="0D0D0D"/>
                </a:solidFill>
                <a:effectLst/>
                <a:latin typeface="Söhne"/>
              </a:rPr>
              <a:t>Methodology</a:t>
            </a:r>
          </a:p>
          <a:p>
            <a:pPr algn="l"/>
            <a:r>
              <a:rPr lang="en-US" sz="3200" b="1" i="0" dirty="0">
                <a:solidFill>
                  <a:srgbClr val="0D0D0D"/>
                </a:solidFill>
                <a:effectLst/>
                <a:latin typeface="Söhne"/>
              </a:rPr>
              <a:t>Data Collection and Preprocessing</a:t>
            </a:r>
          </a:p>
          <a:p>
            <a:pPr algn="l">
              <a:buFont typeface="Arial" panose="020B0604020202020204" pitchFamily="34" charset="0"/>
              <a:buChar char="•"/>
            </a:pPr>
            <a:r>
              <a:rPr lang="en-US" sz="3200" b="1" i="0" dirty="0">
                <a:solidFill>
                  <a:srgbClr val="0D0D0D"/>
                </a:solidFill>
                <a:effectLst/>
                <a:latin typeface="Söhne"/>
              </a:rPr>
              <a:t>Datasets Used</a:t>
            </a:r>
            <a:r>
              <a:rPr lang="en-US" sz="3200" b="0" i="0" dirty="0">
                <a:solidFill>
                  <a:srgbClr val="0D0D0D"/>
                </a:solidFill>
                <a:effectLst/>
                <a:latin typeface="Söhne"/>
              </a:rPr>
              <a:t>: Credit card, NSL-KDD, and UNSW datasets, each representing different aspects of cyberattacks and fraud.</a:t>
            </a:r>
          </a:p>
          <a:p>
            <a:pPr algn="l">
              <a:buFont typeface="Arial" panose="020B0604020202020204" pitchFamily="34" charset="0"/>
              <a:buChar char="•"/>
            </a:pPr>
            <a:r>
              <a:rPr lang="en-US" sz="3200" b="1" i="0" dirty="0">
                <a:solidFill>
                  <a:srgbClr val="0D0D0D"/>
                </a:solidFill>
                <a:effectLst/>
                <a:latin typeface="Söhne"/>
              </a:rPr>
              <a:t>Preprocessing Steps</a:t>
            </a:r>
            <a:r>
              <a:rPr lang="en-US" sz="3200" b="0" i="0" dirty="0">
                <a:solidFill>
                  <a:srgbClr val="0D0D0D"/>
                </a:solidFill>
                <a:effectLst/>
                <a:latin typeface="Söhne"/>
              </a:rPr>
              <a:t>: Included normalization and handling imbalanced data, especially in the fraud dataset where fraudulent instances were much less frequent than non-fraudulent ones.</a:t>
            </a:r>
          </a:p>
          <a:p>
            <a:pPr algn="l"/>
            <a:r>
              <a:rPr lang="en-US" sz="3200" b="1" i="0" dirty="0">
                <a:solidFill>
                  <a:srgbClr val="0D0D0D"/>
                </a:solidFill>
                <a:effectLst/>
                <a:latin typeface="Söhne"/>
              </a:rPr>
              <a:t>Model Development</a:t>
            </a:r>
          </a:p>
          <a:p>
            <a:pPr algn="l">
              <a:buFont typeface="Arial" panose="020B0604020202020204" pitchFamily="34" charset="0"/>
              <a:buChar char="•"/>
            </a:pPr>
            <a:r>
              <a:rPr lang="en-US" sz="3200" b="1" i="0" dirty="0">
                <a:solidFill>
                  <a:srgbClr val="0D0D0D"/>
                </a:solidFill>
                <a:effectLst/>
                <a:latin typeface="Söhne"/>
              </a:rPr>
              <a:t>Ensemble Stacking</a:t>
            </a:r>
            <a:r>
              <a:rPr lang="en-US" sz="3200" b="0" i="0" dirty="0">
                <a:solidFill>
                  <a:srgbClr val="0D0D0D"/>
                </a:solidFill>
                <a:effectLst/>
                <a:latin typeface="Söhne"/>
              </a:rPr>
              <a:t>: Implemented an ensemble stacking model that combines multiple base machine learning models with a meta-learner that integrates the predictions from the base models.</a:t>
            </a:r>
          </a:p>
          <a:p>
            <a:pPr algn="l">
              <a:buFont typeface="Arial" panose="020B0604020202020204" pitchFamily="34" charset="0"/>
              <a:buChar char="•"/>
            </a:pPr>
            <a:r>
              <a:rPr lang="en-US" sz="3200" b="1" i="0" dirty="0">
                <a:solidFill>
                  <a:srgbClr val="0D0D0D"/>
                </a:solidFill>
                <a:effectLst/>
                <a:latin typeface="Söhne"/>
              </a:rPr>
              <a:t>Base Models</a:t>
            </a:r>
            <a:r>
              <a:rPr lang="en-US" sz="3200" b="0" i="0" dirty="0">
                <a:solidFill>
                  <a:srgbClr val="0D0D0D"/>
                </a:solidFill>
                <a:effectLst/>
                <a:latin typeface="Söhne"/>
              </a:rPr>
              <a:t>: Included a variety of machine learning algorithms such as K-Nearest Neighbors (KNNs), Decision Trees, Gaussian Naive Bayes, Support Vector Machines (SVMs), AdaBoost, Gradient Boosting, Random Forest, Extra Trees, Multi-Layer Perceptron (MLP), and </a:t>
            </a:r>
            <a:r>
              <a:rPr lang="en-US" sz="3200" b="0" i="0" dirty="0" err="1">
                <a:solidFill>
                  <a:srgbClr val="0D0D0D"/>
                </a:solidFill>
                <a:effectLst/>
                <a:latin typeface="Söhne"/>
              </a:rPr>
              <a:t>XGBoost</a:t>
            </a:r>
            <a:r>
              <a:rPr lang="en-US" sz="3200" b="0" i="0" dirty="0">
                <a:solidFill>
                  <a:srgbClr val="0D0D0D"/>
                </a:solidFill>
                <a:effectLst/>
                <a:latin typeface="Söhne"/>
              </a:rPr>
              <a:t>.</a:t>
            </a:r>
          </a:p>
          <a:p>
            <a:pPr algn="l">
              <a:buFont typeface="Arial" panose="020B0604020202020204" pitchFamily="34" charset="0"/>
              <a:buChar char="•"/>
            </a:pPr>
            <a:r>
              <a:rPr lang="en-US" sz="3200" b="1" i="0" dirty="0">
                <a:solidFill>
                  <a:srgbClr val="0D0D0D"/>
                </a:solidFill>
                <a:effectLst/>
                <a:latin typeface="Söhne"/>
              </a:rPr>
              <a:t>Meta-Learner</a:t>
            </a:r>
            <a:r>
              <a:rPr lang="en-US" sz="3200" b="0" i="0" dirty="0">
                <a:solidFill>
                  <a:srgbClr val="0D0D0D"/>
                </a:solidFill>
                <a:effectLst/>
                <a:latin typeface="Söhne"/>
              </a:rPr>
              <a:t>: Employed different meta-learners and selected the best-performing one based on experimental results to finalize predictions.</a:t>
            </a:r>
          </a:p>
          <a:p>
            <a:pPr algn="l"/>
            <a:r>
              <a:rPr lang="en-US" sz="3200" b="1" i="0" dirty="0">
                <a:solidFill>
                  <a:srgbClr val="0D0D0D"/>
                </a:solidFill>
                <a:effectLst/>
                <a:latin typeface="Söhne"/>
              </a:rPr>
              <a:t>Conclusion</a:t>
            </a:r>
          </a:p>
          <a:p>
            <a:pPr algn="l"/>
            <a:r>
              <a:rPr lang="en-US" sz="3200" b="0" i="0" dirty="0">
                <a:solidFill>
                  <a:srgbClr val="0D0D0D"/>
                </a:solidFill>
                <a:effectLst/>
                <a:latin typeface="Söhne"/>
              </a:rPr>
              <a:t>The paper concludes that the stacked ensemble model outperforms the individual base models in detecting cyberattacks and fraud, particularly in IoT environments. The ensemble approach effectively harnesses the strengths of various algorithms, thereby improving the robustness and accuracy of fraud detection systems. The study suggests that future research should explore more sophisticated ensemble techniques and incorporate newer machine learning algorithms to continue enhancing the detection capabilities.</a:t>
            </a:r>
          </a:p>
        </p:txBody>
      </p:sp>
    </p:spTree>
    <p:extLst>
      <p:ext uri="{BB962C8B-B14F-4D97-AF65-F5344CB8AC3E}">
        <p14:creationId xmlns:p14="http://schemas.microsoft.com/office/powerpoint/2010/main" val="320139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4CD4-EE3B-45FB-B18C-ECF53074CFB9}"/>
              </a:ext>
            </a:extLst>
          </p:cNvPr>
          <p:cNvSpPr>
            <a:spLocks noGrp="1"/>
          </p:cNvSpPr>
          <p:nvPr>
            <p:ph type="title"/>
          </p:nvPr>
        </p:nvSpPr>
        <p:spPr>
          <a:xfrm>
            <a:off x="0" y="-200968"/>
            <a:ext cx="6621864" cy="934497"/>
          </a:xfrm>
        </p:spPr>
        <p:txBody>
          <a:bodyPr>
            <a:normAutofit/>
          </a:bodyPr>
          <a:lstStyle/>
          <a:p>
            <a:r>
              <a:rPr lang="en-IN" sz="3200" b="1" dirty="0"/>
              <a:t>Literature Survey continued….</a:t>
            </a:r>
            <a:endParaRPr lang="en-IN" sz="3200" dirty="0"/>
          </a:p>
        </p:txBody>
      </p:sp>
      <p:sp>
        <p:nvSpPr>
          <p:cNvPr id="3" name="Content Placeholder 2">
            <a:extLst>
              <a:ext uri="{FF2B5EF4-FFF2-40B4-BE49-F238E27FC236}">
                <a16:creationId xmlns:a16="http://schemas.microsoft.com/office/drawing/2014/main" id="{4B340399-42AC-4DF1-A71B-6620FA8BC367}"/>
              </a:ext>
            </a:extLst>
          </p:cNvPr>
          <p:cNvSpPr>
            <a:spLocks noGrp="1"/>
          </p:cNvSpPr>
          <p:nvPr>
            <p:ph idx="1"/>
          </p:nvPr>
        </p:nvSpPr>
        <p:spPr>
          <a:xfrm>
            <a:off x="0" y="432079"/>
            <a:ext cx="12192000" cy="6309380"/>
          </a:xfrm>
        </p:spPr>
        <p:txBody>
          <a:bodyPr>
            <a:normAutofit fontScale="62500" lnSpcReduction="20000"/>
          </a:bodyPr>
          <a:lstStyle/>
          <a:p>
            <a:pPr marL="0" indent="0">
              <a:buNone/>
            </a:pPr>
            <a:r>
              <a:rPr lang="en-US" sz="3200" b="1" i="0" dirty="0">
                <a:solidFill>
                  <a:srgbClr val="0D0D0D"/>
                </a:solidFill>
                <a:effectLst/>
                <a:latin typeface="Söhne"/>
              </a:rPr>
              <a:t>6.) </a:t>
            </a:r>
            <a:r>
              <a:rPr lang="en-US" sz="3200" b="1" dirty="0">
                <a:solidFill>
                  <a:srgbClr val="0D0D0D"/>
                </a:solidFill>
                <a:latin typeface="Söhne"/>
              </a:rPr>
              <a:t>“</a:t>
            </a:r>
            <a:r>
              <a:rPr lang="en-IN" sz="3200" b="1" i="0" dirty="0">
                <a:solidFill>
                  <a:srgbClr val="0D0D0D"/>
                </a:solidFill>
                <a:effectLst/>
                <a:latin typeface="Söhne"/>
              </a:rPr>
              <a:t>Transforming Fintech Fraud Detection with Advanced Artificial Intelligence Algorithms" by Philip Olaseni </a:t>
            </a:r>
            <a:r>
              <a:rPr lang="en-IN" sz="3200" b="1" i="0" dirty="0" err="1">
                <a:solidFill>
                  <a:srgbClr val="0D0D0D"/>
                </a:solidFill>
                <a:effectLst/>
                <a:latin typeface="Söhne"/>
              </a:rPr>
              <a:t>Shoetan</a:t>
            </a:r>
            <a:r>
              <a:rPr lang="en-IN" sz="3200" b="1" i="0" dirty="0">
                <a:solidFill>
                  <a:srgbClr val="0D0D0D"/>
                </a:solidFill>
                <a:effectLst/>
                <a:latin typeface="Söhne"/>
              </a:rPr>
              <a:t> and </a:t>
            </a:r>
            <a:r>
              <a:rPr lang="en-IN" sz="3200" b="1" i="0" dirty="0" err="1">
                <a:solidFill>
                  <a:srgbClr val="0D0D0D"/>
                </a:solidFill>
                <a:effectLst/>
                <a:latin typeface="Söhne"/>
              </a:rPr>
              <a:t>Babajide</a:t>
            </a:r>
            <a:r>
              <a:rPr lang="en-IN" sz="3200" b="1" i="0" dirty="0">
                <a:solidFill>
                  <a:srgbClr val="0D0D0D"/>
                </a:solidFill>
                <a:effectLst/>
                <a:latin typeface="Söhne"/>
              </a:rPr>
              <a:t> </a:t>
            </a:r>
            <a:r>
              <a:rPr lang="en-IN" sz="3200" b="1" i="0" dirty="0" err="1">
                <a:solidFill>
                  <a:srgbClr val="0D0D0D"/>
                </a:solidFill>
                <a:effectLst/>
                <a:latin typeface="Söhne"/>
              </a:rPr>
              <a:t>Tolulope</a:t>
            </a:r>
            <a:r>
              <a:rPr lang="en-IN" sz="3200" b="1" i="0" dirty="0">
                <a:solidFill>
                  <a:srgbClr val="0D0D0D"/>
                </a:solidFill>
                <a:effectLst/>
                <a:latin typeface="Söhne"/>
              </a:rPr>
              <a:t> </a:t>
            </a:r>
            <a:r>
              <a:rPr lang="en-IN" sz="3200" b="1" i="0" dirty="0" err="1">
                <a:solidFill>
                  <a:srgbClr val="0D0D0D"/>
                </a:solidFill>
                <a:effectLst/>
                <a:latin typeface="Söhne"/>
              </a:rPr>
              <a:t>Familoni</a:t>
            </a:r>
            <a:r>
              <a:rPr lang="en-IN" sz="3200" b="1" dirty="0"/>
              <a:t>(2024)</a:t>
            </a:r>
          </a:p>
          <a:p>
            <a:pPr marL="0" indent="0">
              <a:buNone/>
            </a:pPr>
            <a:endParaRPr lang="en-IN" sz="3200" b="1" dirty="0"/>
          </a:p>
          <a:p>
            <a:pPr algn="l"/>
            <a:r>
              <a:rPr lang="en-US" sz="2400" b="1" i="0" dirty="0">
                <a:solidFill>
                  <a:srgbClr val="0D0D0D"/>
                </a:solidFill>
                <a:effectLst/>
                <a:latin typeface="Söhne"/>
              </a:rPr>
              <a:t>Abstract</a:t>
            </a:r>
          </a:p>
          <a:p>
            <a:pPr algn="l"/>
            <a:r>
              <a:rPr lang="en-US" sz="2400" b="0" i="0" dirty="0">
                <a:solidFill>
                  <a:srgbClr val="0D0D0D"/>
                </a:solidFill>
                <a:effectLst/>
                <a:latin typeface="Söhne"/>
              </a:rPr>
              <a:t>The paper explores the transformative potential of advanced AI algorithms in enhancing fintech fraud detection mechanisms. With the rapid evolution and increasing complexity of financial transactions on fintech platforms, there is a growing need for more agile, accurate, and predictive fraud detection solutions. The study leverages cutting-edge AI techniques, including deep learning, machine learning, and natural language processing, to develop a robust framework capable of real-time fraud detection.</a:t>
            </a:r>
          </a:p>
          <a:p>
            <a:pPr algn="l"/>
            <a:r>
              <a:rPr lang="en-US" sz="2400" b="1" i="0" dirty="0">
                <a:solidFill>
                  <a:srgbClr val="0D0D0D"/>
                </a:solidFill>
                <a:effectLst/>
                <a:latin typeface="Söhne"/>
              </a:rPr>
              <a:t>Methodology</a:t>
            </a:r>
          </a:p>
          <a:p>
            <a:pPr algn="l"/>
            <a:r>
              <a:rPr lang="en-US" sz="2400" b="1" i="0" dirty="0">
                <a:solidFill>
                  <a:srgbClr val="0D0D0D"/>
                </a:solidFill>
                <a:effectLst/>
                <a:latin typeface="Söhne"/>
              </a:rPr>
              <a:t>Data Collection</a:t>
            </a:r>
          </a:p>
          <a:p>
            <a:pPr algn="l">
              <a:buFont typeface="Arial" panose="020B0604020202020204" pitchFamily="34" charset="0"/>
              <a:buChar char="•"/>
            </a:pPr>
            <a:r>
              <a:rPr lang="en-US" sz="2400" b="1" i="0" dirty="0">
                <a:solidFill>
                  <a:srgbClr val="0D0D0D"/>
                </a:solidFill>
                <a:effectLst/>
                <a:latin typeface="Söhne"/>
              </a:rPr>
              <a:t>Datasets</a:t>
            </a:r>
            <a:r>
              <a:rPr lang="en-US" sz="2400" b="0" i="0" dirty="0">
                <a:solidFill>
                  <a:srgbClr val="0D0D0D"/>
                </a:solidFill>
                <a:effectLst/>
                <a:latin typeface="Söhne"/>
              </a:rPr>
              <a:t>: Extensive datasets of genuine and fraudulent financial transactions were used.</a:t>
            </a:r>
          </a:p>
          <a:p>
            <a:pPr algn="l"/>
            <a:r>
              <a:rPr lang="en-US" sz="2400" b="1" i="0" dirty="0">
                <a:solidFill>
                  <a:srgbClr val="0D0D0D"/>
                </a:solidFill>
                <a:effectLst/>
                <a:latin typeface="Söhne"/>
              </a:rPr>
              <a:t>Comparative Analysis</a:t>
            </a:r>
          </a:p>
          <a:p>
            <a:pPr algn="l">
              <a:buFont typeface="Arial" panose="020B0604020202020204" pitchFamily="34" charset="0"/>
              <a:buChar char="•"/>
            </a:pPr>
            <a:r>
              <a:rPr lang="en-US" sz="2400" b="1" i="0" dirty="0">
                <a:solidFill>
                  <a:srgbClr val="0D0D0D"/>
                </a:solidFill>
                <a:effectLst/>
                <a:latin typeface="Söhne"/>
              </a:rPr>
              <a:t>AI Algorithms Deployment</a:t>
            </a:r>
            <a:r>
              <a:rPr lang="en-US" sz="2400" b="0" i="0" dirty="0">
                <a:solidFill>
                  <a:srgbClr val="0D0D0D"/>
                </a:solidFill>
                <a:effectLst/>
                <a:latin typeface="Söhne"/>
              </a:rPr>
              <a:t>: Several AI algorithms were deployed and compared for effectiveness in detecting fraudulent transactions in terms of accuracy, efficiency, and scalability.</a:t>
            </a:r>
          </a:p>
          <a:p>
            <a:pPr algn="l"/>
            <a:r>
              <a:rPr lang="en-US" sz="2400" b="1" i="0" dirty="0">
                <a:solidFill>
                  <a:srgbClr val="0D0D0D"/>
                </a:solidFill>
                <a:effectLst/>
                <a:latin typeface="Söhne"/>
              </a:rPr>
              <a:t>Algorithms Used</a:t>
            </a:r>
          </a:p>
          <a:p>
            <a:pPr algn="l">
              <a:buFont typeface="Arial" panose="020B0604020202020204" pitchFamily="34" charset="0"/>
              <a:buChar char="•"/>
            </a:pPr>
            <a:r>
              <a:rPr lang="en-US" sz="2400" b="1" i="0" dirty="0">
                <a:solidFill>
                  <a:srgbClr val="0D0D0D"/>
                </a:solidFill>
                <a:effectLst/>
                <a:latin typeface="Söhne"/>
              </a:rPr>
              <a:t>Deep Learning Models</a:t>
            </a:r>
            <a:r>
              <a:rPr lang="en-US" sz="2400" b="0" i="0" dirty="0">
                <a:solidFill>
                  <a:srgbClr val="0D0D0D"/>
                </a:solidFill>
                <a:effectLst/>
                <a:latin typeface="Söhne"/>
              </a:rPr>
              <a:t>: Especially those employing neural networks, were found to be highly effective in detecting nuanced fraudulent activities.</a:t>
            </a:r>
          </a:p>
          <a:p>
            <a:pPr algn="l">
              <a:buFont typeface="Arial" panose="020B0604020202020204" pitchFamily="34" charset="0"/>
              <a:buChar char="•"/>
            </a:pPr>
            <a:r>
              <a:rPr lang="en-US" sz="2400" b="1" i="0" dirty="0">
                <a:solidFill>
                  <a:srgbClr val="0D0D0D"/>
                </a:solidFill>
                <a:effectLst/>
                <a:latin typeface="Söhne"/>
              </a:rPr>
              <a:t>Machine Learning Models</a:t>
            </a:r>
            <a:r>
              <a:rPr lang="en-US" sz="2400" b="0" i="0" dirty="0">
                <a:solidFill>
                  <a:srgbClr val="0D0D0D"/>
                </a:solidFill>
                <a:effectLst/>
                <a:latin typeface="Söhne"/>
              </a:rPr>
              <a:t>: Traditional machine learning models were also used for basic pattern recognition and anomaly detection.</a:t>
            </a:r>
          </a:p>
          <a:p>
            <a:pPr algn="l">
              <a:buFont typeface="Arial" panose="020B0604020202020204" pitchFamily="34" charset="0"/>
              <a:buChar char="•"/>
            </a:pPr>
            <a:r>
              <a:rPr lang="en-US" sz="2400" b="1" i="0" dirty="0">
                <a:solidFill>
                  <a:srgbClr val="0D0D0D"/>
                </a:solidFill>
                <a:effectLst/>
                <a:latin typeface="Söhne"/>
              </a:rPr>
              <a:t>Natural Language Processing (NLP)</a:t>
            </a:r>
            <a:r>
              <a:rPr lang="en-US" sz="2400" b="0" i="0" dirty="0">
                <a:solidFill>
                  <a:srgbClr val="0D0D0D"/>
                </a:solidFill>
                <a:effectLst/>
                <a:latin typeface="Söhne"/>
              </a:rPr>
              <a:t>: Employed to analyze and extract information from unstructured data to aid in fraud detection.</a:t>
            </a:r>
          </a:p>
          <a:p>
            <a:pPr algn="l"/>
            <a:r>
              <a:rPr lang="en-US" sz="2400" b="1" i="0" dirty="0">
                <a:solidFill>
                  <a:srgbClr val="0D0D0D"/>
                </a:solidFill>
                <a:effectLst/>
                <a:latin typeface="Söhne"/>
              </a:rPr>
              <a:t>Conclusion</a:t>
            </a:r>
          </a:p>
          <a:p>
            <a:pPr algn="l"/>
            <a:r>
              <a:rPr lang="en-US" sz="2400" b="0" i="0" dirty="0">
                <a:solidFill>
                  <a:srgbClr val="0D0D0D"/>
                </a:solidFill>
                <a:effectLst/>
                <a:latin typeface="Söhne"/>
              </a:rPr>
              <a:t>The study concludes that advanced AI-based models significantly outperform traditional methods in fintech fraud detection. The AI algorithms provide a dynamic and predictive approach to fraud prevention, essential for the security of fintech platforms. The research contributes to both academic discourse and practical applications for fintech companies aiming to enhance their fraud detection capabilities.</a:t>
            </a:r>
          </a:p>
        </p:txBody>
      </p:sp>
    </p:spTree>
    <p:extLst>
      <p:ext uri="{BB962C8B-B14F-4D97-AF65-F5344CB8AC3E}">
        <p14:creationId xmlns:p14="http://schemas.microsoft.com/office/powerpoint/2010/main" val="3023863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4CD4-EE3B-45FB-B18C-ECF53074CFB9}"/>
              </a:ext>
            </a:extLst>
          </p:cNvPr>
          <p:cNvSpPr>
            <a:spLocks noGrp="1"/>
          </p:cNvSpPr>
          <p:nvPr>
            <p:ph type="title"/>
          </p:nvPr>
        </p:nvSpPr>
        <p:spPr>
          <a:xfrm>
            <a:off x="0" y="-200968"/>
            <a:ext cx="6621864" cy="934497"/>
          </a:xfrm>
        </p:spPr>
        <p:txBody>
          <a:bodyPr>
            <a:normAutofit/>
          </a:bodyPr>
          <a:lstStyle/>
          <a:p>
            <a:r>
              <a:rPr lang="en-IN" sz="3200" b="1" dirty="0"/>
              <a:t>Literature Survey continued….</a:t>
            </a:r>
            <a:endParaRPr lang="en-IN" sz="3200" dirty="0"/>
          </a:p>
        </p:txBody>
      </p:sp>
      <p:sp>
        <p:nvSpPr>
          <p:cNvPr id="3" name="Content Placeholder 2">
            <a:extLst>
              <a:ext uri="{FF2B5EF4-FFF2-40B4-BE49-F238E27FC236}">
                <a16:creationId xmlns:a16="http://schemas.microsoft.com/office/drawing/2014/main" id="{4B340399-42AC-4DF1-A71B-6620FA8BC367}"/>
              </a:ext>
            </a:extLst>
          </p:cNvPr>
          <p:cNvSpPr>
            <a:spLocks noGrp="1"/>
          </p:cNvSpPr>
          <p:nvPr>
            <p:ph idx="1"/>
          </p:nvPr>
        </p:nvSpPr>
        <p:spPr>
          <a:xfrm>
            <a:off x="0" y="432079"/>
            <a:ext cx="12192000" cy="6631912"/>
          </a:xfrm>
        </p:spPr>
        <p:txBody>
          <a:bodyPr>
            <a:normAutofit fontScale="62500" lnSpcReduction="20000"/>
          </a:bodyPr>
          <a:lstStyle/>
          <a:p>
            <a:pPr marL="0" indent="0">
              <a:buNone/>
            </a:pPr>
            <a:r>
              <a:rPr lang="en-US" sz="4200" b="1" dirty="0">
                <a:solidFill>
                  <a:srgbClr val="0D0D0D"/>
                </a:solidFill>
                <a:latin typeface="Söhne"/>
              </a:rPr>
              <a:t>7</a:t>
            </a:r>
            <a:r>
              <a:rPr lang="en-US" sz="4200" b="1" i="0" dirty="0">
                <a:solidFill>
                  <a:srgbClr val="0D0D0D"/>
                </a:solidFill>
                <a:effectLst/>
                <a:latin typeface="Söhne"/>
              </a:rPr>
              <a:t>.) </a:t>
            </a:r>
            <a:r>
              <a:rPr lang="en-US" sz="2900" b="1" i="0" dirty="0">
                <a:solidFill>
                  <a:srgbClr val="0D0D0D"/>
                </a:solidFill>
                <a:effectLst/>
                <a:latin typeface="Söhne"/>
              </a:rPr>
              <a:t>Advanced Fraud Detection in Blockchain Transactions: An Ensemble Learning and Explainable AI Approach by </a:t>
            </a:r>
            <a:r>
              <a:rPr lang="en-US" sz="2900" b="1" i="0" dirty="0" err="1">
                <a:solidFill>
                  <a:srgbClr val="0D0D0D"/>
                </a:solidFill>
                <a:effectLst/>
                <a:latin typeface="Söhne"/>
              </a:rPr>
              <a:t>Shimal</a:t>
            </a:r>
            <a:r>
              <a:rPr lang="en-US" sz="2900" b="1" i="0" dirty="0">
                <a:solidFill>
                  <a:srgbClr val="0D0D0D"/>
                </a:solidFill>
                <a:effectLst/>
                <a:latin typeface="Söhne"/>
              </a:rPr>
              <a:t> Sh. Taher, </a:t>
            </a:r>
            <a:r>
              <a:rPr lang="en-US" sz="2900" b="1" i="0" dirty="0" err="1">
                <a:solidFill>
                  <a:srgbClr val="0D0D0D"/>
                </a:solidFill>
                <a:effectLst/>
                <a:latin typeface="Söhne"/>
              </a:rPr>
              <a:t>Siddeeq</a:t>
            </a:r>
            <a:r>
              <a:rPr lang="en-US" sz="2900" b="1" i="0" dirty="0">
                <a:solidFill>
                  <a:srgbClr val="0D0D0D"/>
                </a:solidFill>
                <a:effectLst/>
                <a:latin typeface="Söhne"/>
              </a:rPr>
              <a:t> Y. Ameen, and </a:t>
            </a:r>
            <a:r>
              <a:rPr lang="en-US" sz="2900" b="1" i="0" dirty="0" err="1">
                <a:solidFill>
                  <a:srgbClr val="0D0D0D"/>
                </a:solidFill>
                <a:effectLst/>
                <a:latin typeface="Söhne"/>
              </a:rPr>
              <a:t>Jihan</a:t>
            </a:r>
            <a:r>
              <a:rPr lang="en-US" sz="2900" b="1" i="0" dirty="0">
                <a:solidFill>
                  <a:srgbClr val="0D0D0D"/>
                </a:solidFill>
                <a:effectLst/>
                <a:latin typeface="Söhne"/>
              </a:rPr>
              <a:t> A. Ahmed (2024)</a:t>
            </a:r>
            <a:endParaRPr lang="en-IN" sz="2900" b="1" dirty="0"/>
          </a:p>
          <a:p>
            <a:pPr algn="l"/>
            <a:r>
              <a:rPr lang="en-US" b="1" i="0" dirty="0">
                <a:solidFill>
                  <a:srgbClr val="0D0D0D"/>
                </a:solidFill>
                <a:effectLst/>
                <a:latin typeface="Söhne"/>
              </a:rPr>
              <a:t>Abstract</a:t>
            </a:r>
          </a:p>
          <a:p>
            <a:pPr algn="l"/>
            <a:r>
              <a:rPr lang="en-US" b="0" i="0" dirty="0">
                <a:solidFill>
                  <a:srgbClr val="0D0D0D"/>
                </a:solidFill>
                <a:effectLst/>
                <a:latin typeface="Söhne"/>
              </a:rPr>
              <a:t>The study addresses the challenges of detecting fraudulent transactions in the realm of cryptocurrencies, specifically within the Ethereum network, by employing advanced machine learning techniques and ensemble methods. The research focuses on achieving high accuracy and precision in fraud detection and underscores the importance of explainable AI (XAI) to enhance transparency and accountability in AI-based systems.</a:t>
            </a:r>
          </a:p>
          <a:p>
            <a:pPr algn="l"/>
            <a:r>
              <a:rPr lang="en-US" b="1" i="0" dirty="0">
                <a:solidFill>
                  <a:srgbClr val="0D0D0D"/>
                </a:solidFill>
                <a:effectLst/>
                <a:latin typeface="Söhne"/>
              </a:rPr>
              <a:t>Methodology</a:t>
            </a:r>
          </a:p>
          <a:p>
            <a:pPr algn="l"/>
            <a:r>
              <a:rPr lang="en-US" b="1" i="0" dirty="0">
                <a:solidFill>
                  <a:srgbClr val="0D0D0D"/>
                </a:solidFill>
                <a:effectLst/>
                <a:latin typeface="Söhne"/>
              </a:rPr>
              <a:t>Data Collection and Preprocessing</a:t>
            </a:r>
          </a:p>
          <a:p>
            <a:pPr algn="l">
              <a:buFont typeface="Arial" panose="020B0604020202020204" pitchFamily="34" charset="0"/>
              <a:buChar char="•"/>
            </a:pPr>
            <a:r>
              <a:rPr lang="en-US" b="1" i="0" dirty="0">
                <a:solidFill>
                  <a:srgbClr val="0D0D0D"/>
                </a:solidFill>
                <a:effectLst/>
                <a:latin typeface="Söhne"/>
              </a:rPr>
              <a:t>Dataset</a:t>
            </a:r>
            <a:r>
              <a:rPr lang="en-US" b="0" i="0" dirty="0">
                <a:solidFill>
                  <a:srgbClr val="0D0D0D"/>
                </a:solidFill>
                <a:effectLst/>
                <a:latin typeface="Söhne"/>
              </a:rPr>
              <a:t>: Utilizes transaction data from the Ethereum network.</a:t>
            </a:r>
          </a:p>
          <a:p>
            <a:pPr algn="l">
              <a:buFont typeface="Arial" panose="020B0604020202020204" pitchFamily="34" charset="0"/>
              <a:buChar char="•"/>
            </a:pPr>
            <a:r>
              <a:rPr lang="en-US" b="1" i="0" dirty="0">
                <a:solidFill>
                  <a:srgbClr val="0D0D0D"/>
                </a:solidFill>
                <a:effectLst/>
                <a:latin typeface="Söhne"/>
              </a:rPr>
              <a:t>Preprocessing</a:t>
            </a:r>
            <a:r>
              <a:rPr lang="en-US" b="0" i="0" dirty="0">
                <a:solidFill>
                  <a:srgbClr val="0D0D0D"/>
                </a:solidFill>
                <a:effectLst/>
                <a:latin typeface="Söhne"/>
              </a:rPr>
              <a:t>: Includes normalization and handling of imbalanced datasets, employing techniques like SMOTE for balancing the data.</a:t>
            </a:r>
          </a:p>
          <a:p>
            <a:pPr algn="l"/>
            <a:r>
              <a:rPr lang="en-US" b="1" i="0" dirty="0">
                <a:solidFill>
                  <a:srgbClr val="0D0D0D"/>
                </a:solidFill>
                <a:effectLst/>
                <a:latin typeface="Söhne"/>
              </a:rPr>
              <a:t>Algorithms and Techniques Used</a:t>
            </a:r>
          </a:p>
          <a:p>
            <a:pPr algn="l">
              <a:buFont typeface="Arial" panose="020B0604020202020204" pitchFamily="34" charset="0"/>
              <a:buChar char="•"/>
            </a:pPr>
            <a:r>
              <a:rPr lang="en-US" b="1" i="0" dirty="0">
                <a:solidFill>
                  <a:srgbClr val="0D0D0D"/>
                </a:solidFill>
                <a:effectLst/>
                <a:latin typeface="Söhne"/>
              </a:rPr>
              <a:t>Machine Learning Models</a:t>
            </a:r>
            <a:r>
              <a:rPr lang="en-US" b="0" i="0" dirty="0">
                <a:solidFill>
                  <a:srgbClr val="0D0D0D"/>
                </a:solidFill>
                <a:effectLst/>
                <a:latin typeface="Söhne"/>
              </a:rPr>
              <a:t>: Multiple machine learning algorithms are evaluated, including:</a:t>
            </a:r>
          </a:p>
          <a:p>
            <a:pPr marL="742950" lvl="1" indent="-285750" algn="l">
              <a:buFont typeface="Arial" panose="020B0604020202020204" pitchFamily="34" charset="0"/>
              <a:buChar char="•"/>
            </a:pPr>
            <a:r>
              <a:rPr lang="en-US" b="1" i="0" dirty="0">
                <a:solidFill>
                  <a:srgbClr val="0D0D0D"/>
                </a:solidFill>
                <a:effectLst/>
                <a:latin typeface="Söhne"/>
              </a:rPr>
              <a:t>Decision Trees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1" i="0" dirty="0">
                <a:solidFill>
                  <a:srgbClr val="0D0D0D"/>
                </a:solidFill>
                <a:effectLst/>
                <a:latin typeface="Söhne"/>
              </a:rPr>
              <a:t>Random Forest</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1" i="0" dirty="0">
                <a:solidFill>
                  <a:srgbClr val="0D0D0D"/>
                </a:solidFill>
                <a:effectLst/>
                <a:latin typeface="Söhne"/>
              </a:rPr>
              <a:t>AdaBoost</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1" i="0" dirty="0">
                <a:solidFill>
                  <a:srgbClr val="0D0D0D"/>
                </a:solidFill>
                <a:effectLst/>
                <a:latin typeface="Söhne"/>
              </a:rPr>
              <a:t>Support Vector Machines (SVM)</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1" i="0" dirty="0">
                <a:solidFill>
                  <a:srgbClr val="0D0D0D"/>
                </a:solidFill>
                <a:effectLst/>
                <a:latin typeface="Söhne"/>
              </a:rPr>
              <a:t>K-Nearest Neighbors (KNN)</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Ensemble Techniques</a:t>
            </a:r>
            <a:r>
              <a:rPr lang="en-US" b="0" i="0" dirty="0">
                <a:solidFill>
                  <a:srgbClr val="0D0D0D"/>
                </a:solidFill>
                <a:effectLst/>
                <a:latin typeface="Söhne"/>
              </a:rPr>
              <a:t>: Uses ensemble methods such as Hard Voting and Soft Voting to combine the predictions of various models to improve accuracy and robustness.</a:t>
            </a:r>
          </a:p>
          <a:p>
            <a:pPr algn="l">
              <a:buFont typeface="Arial" panose="020B0604020202020204" pitchFamily="34" charset="0"/>
              <a:buChar char="•"/>
            </a:pPr>
            <a:r>
              <a:rPr lang="en-US" b="1" i="0" dirty="0">
                <a:solidFill>
                  <a:srgbClr val="0D0D0D"/>
                </a:solidFill>
                <a:effectLst/>
                <a:latin typeface="Söhne"/>
              </a:rPr>
              <a:t>Explainable AI (XAI)</a:t>
            </a:r>
            <a:r>
              <a:rPr lang="en-US" b="0" i="0" dirty="0">
                <a:solidFill>
                  <a:srgbClr val="0D0D0D"/>
                </a:solidFill>
                <a:effectLst/>
                <a:latin typeface="Söhne"/>
              </a:rPr>
              <a:t>: Implements techniques like LIME (Locally Interpretable Model-Agnostic Explanations) to provide insights into the decision-making processes of the models, enhancing the interpretability and trustworthiness of the predictions.</a:t>
            </a:r>
          </a:p>
          <a:p>
            <a:pPr algn="l"/>
            <a:r>
              <a:rPr lang="en-US" b="1" i="0" dirty="0">
                <a:solidFill>
                  <a:srgbClr val="0D0D0D"/>
                </a:solidFill>
                <a:effectLst/>
                <a:latin typeface="Söhne"/>
              </a:rPr>
              <a:t>Conclusion</a:t>
            </a:r>
          </a:p>
          <a:p>
            <a:pPr algn="l"/>
            <a:r>
              <a:rPr lang="en-US" b="0" i="0" dirty="0">
                <a:solidFill>
                  <a:srgbClr val="0D0D0D"/>
                </a:solidFill>
                <a:effectLst/>
                <a:latin typeface="Söhne"/>
              </a:rPr>
              <a:t>The research demonstrates that ensemble methods, coupled with advanced machine learning techniques, significantly enhance the capability to detect fraudulent transactions within the Ethereum network. The study also highlights the critical role of explainable AI in making the fraud detection process more transparent and understandable, thereby increasing trust in AI-driven systems.</a:t>
            </a:r>
          </a:p>
        </p:txBody>
      </p:sp>
    </p:spTree>
    <p:extLst>
      <p:ext uri="{BB962C8B-B14F-4D97-AF65-F5344CB8AC3E}">
        <p14:creationId xmlns:p14="http://schemas.microsoft.com/office/powerpoint/2010/main" val="3912289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4CD4-EE3B-45FB-B18C-ECF53074CFB9}"/>
              </a:ext>
            </a:extLst>
          </p:cNvPr>
          <p:cNvSpPr>
            <a:spLocks noGrp="1"/>
          </p:cNvSpPr>
          <p:nvPr>
            <p:ph type="title"/>
          </p:nvPr>
        </p:nvSpPr>
        <p:spPr>
          <a:xfrm>
            <a:off x="0" y="-200968"/>
            <a:ext cx="6621864" cy="934497"/>
          </a:xfrm>
        </p:spPr>
        <p:txBody>
          <a:bodyPr>
            <a:normAutofit/>
          </a:bodyPr>
          <a:lstStyle/>
          <a:p>
            <a:r>
              <a:rPr lang="en-IN" sz="3200" b="1" dirty="0"/>
              <a:t>Literature Survey continued….</a:t>
            </a:r>
            <a:endParaRPr lang="en-IN" sz="3200" dirty="0"/>
          </a:p>
        </p:txBody>
      </p:sp>
      <p:sp>
        <p:nvSpPr>
          <p:cNvPr id="3" name="Content Placeholder 2">
            <a:extLst>
              <a:ext uri="{FF2B5EF4-FFF2-40B4-BE49-F238E27FC236}">
                <a16:creationId xmlns:a16="http://schemas.microsoft.com/office/drawing/2014/main" id="{4B340399-42AC-4DF1-A71B-6620FA8BC367}"/>
              </a:ext>
            </a:extLst>
          </p:cNvPr>
          <p:cNvSpPr>
            <a:spLocks noGrp="1"/>
          </p:cNvSpPr>
          <p:nvPr>
            <p:ph idx="1"/>
          </p:nvPr>
        </p:nvSpPr>
        <p:spPr>
          <a:xfrm>
            <a:off x="0" y="432079"/>
            <a:ext cx="12192000" cy="6631912"/>
          </a:xfrm>
        </p:spPr>
        <p:txBody>
          <a:bodyPr>
            <a:normAutofit fontScale="70000" lnSpcReduction="20000"/>
          </a:bodyPr>
          <a:lstStyle/>
          <a:p>
            <a:pPr marL="0" indent="0">
              <a:buNone/>
            </a:pPr>
            <a:r>
              <a:rPr lang="en-US" sz="2900" b="1" i="0" dirty="0">
                <a:solidFill>
                  <a:srgbClr val="0D0D0D"/>
                </a:solidFill>
                <a:effectLst/>
                <a:latin typeface="Söhne"/>
              </a:rPr>
              <a:t>8.) Credit Card Fraud Detection Using a New Hybrid Machine Learning Architecture</a:t>
            </a:r>
            <a:r>
              <a:rPr lang="en-IN" sz="2900" b="1" i="0" dirty="0">
                <a:solidFill>
                  <a:srgbClr val="0D0D0D"/>
                </a:solidFill>
                <a:effectLst/>
                <a:latin typeface="Söhne"/>
              </a:rPr>
              <a:t>by </a:t>
            </a:r>
            <a:r>
              <a:rPr lang="en-IN" sz="2900" b="1" i="0" dirty="0" err="1">
                <a:solidFill>
                  <a:srgbClr val="0D0D0D"/>
                </a:solidFill>
                <a:effectLst/>
                <a:latin typeface="Söhne"/>
              </a:rPr>
              <a:t>Esraa</a:t>
            </a:r>
            <a:r>
              <a:rPr lang="en-IN" sz="2900" b="1" i="0" dirty="0">
                <a:solidFill>
                  <a:srgbClr val="0D0D0D"/>
                </a:solidFill>
                <a:effectLst/>
                <a:latin typeface="Söhne"/>
              </a:rPr>
              <a:t> Faisal Malik, </a:t>
            </a:r>
            <a:r>
              <a:rPr lang="en-IN" sz="2900" b="1" i="0" dirty="0" err="1">
                <a:solidFill>
                  <a:srgbClr val="0D0D0D"/>
                </a:solidFill>
                <a:effectLst/>
                <a:latin typeface="Söhne"/>
              </a:rPr>
              <a:t>Khai</a:t>
            </a:r>
            <a:r>
              <a:rPr lang="en-IN" sz="2900" b="1" i="0" dirty="0">
                <a:solidFill>
                  <a:srgbClr val="0D0D0D"/>
                </a:solidFill>
                <a:effectLst/>
                <a:latin typeface="Söhne"/>
              </a:rPr>
              <a:t> Wah </a:t>
            </a:r>
            <a:r>
              <a:rPr lang="en-IN" sz="2900" b="1" i="0" dirty="0" err="1">
                <a:solidFill>
                  <a:srgbClr val="0D0D0D"/>
                </a:solidFill>
                <a:effectLst/>
                <a:latin typeface="Söhne"/>
              </a:rPr>
              <a:t>Khaw</a:t>
            </a:r>
            <a:r>
              <a:rPr lang="en-IN" sz="2900" b="1" i="0" dirty="0">
                <a:solidFill>
                  <a:srgbClr val="0D0D0D"/>
                </a:solidFill>
                <a:effectLst/>
                <a:latin typeface="Söhne"/>
              </a:rPr>
              <a:t>, </a:t>
            </a:r>
            <a:r>
              <a:rPr lang="en-IN" sz="2900" b="1" i="0" dirty="0" err="1">
                <a:solidFill>
                  <a:srgbClr val="0D0D0D"/>
                </a:solidFill>
                <a:effectLst/>
                <a:latin typeface="Söhne"/>
              </a:rPr>
              <a:t>Bahari</a:t>
            </a:r>
            <a:r>
              <a:rPr lang="en-IN" sz="2900" b="1" i="0" dirty="0">
                <a:solidFill>
                  <a:srgbClr val="0D0D0D"/>
                </a:solidFill>
                <a:effectLst/>
                <a:latin typeface="Söhne"/>
              </a:rPr>
              <a:t> </a:t>
            </a:r>
            <a:r>
              <a:rPr lang="en-IN" sz="2900" b="1" i="0" dirty="0" err="1">
                <a:solidFill>
                  <a:srgbClr val="0D0D0D"/>
                </a:solidFill>
                <a:effectLst/>
                <a:latin typeface="Söhne"/>
              </a:rPr>
              <a:t>Belaton</a:t>
            </a:r>
            <a:r>
              <a:rPr lang="en-IN" sz="2900" b="1" i="0" dirty="0">
                <a:solidFill>
                  <a:srgbClr val="0D0D0D"/>
                </a:solidFill>
                <a:effectLst/>
                <a:latin typeface="Söhne"/>
              </a:rPr>
              <a:t>, Wai Peng Wong, and </a:t>
            </a:r>
            <a:r>
              <a:rPr lang="en-IN" sz="2900" b="1" i="0" dirty="0" err="1">
                <a:solidFill>
                  <a:srgbClr val="0D0D0D"/>
                </a:solidFill>
                <a:effectLst/>
                <a:latin typeface="Söhne"/>
              </a:rPr>
              <a:t>XinYing</a:t>
            </a:r>
            <a:r>
              <a:rPr lang="en-IN" sz="2900" b="1" i="0" dirty="0">
                <a:solidFill>
                  <a:srgbClr val="0D0D0D"/>
                </a:solidFill>
                <a:effectLst/>
                <a:latin typeface="Söhne"/>
              </a:rPr>
              <a:t> Chew(2022)</a:t>
            </a:r>
          </a:p>
          <a:p>
            <a:pPr marL="0" indent="0">
              <a:buNone/>
            </a:pPr>
            <a:r>
              <a:rPr lang="en-US" sz="2300" b="1" i="0" dirty="0">
                <a:solidFill>
                  <a:srgbClr val="0D0D0D"/>
                </a:solidFill>
                <a:effectLst/>
                <a:latin typeface="Söhne"/>
              </a:rPr>
              <a:t>Abstract</a:t>
            </a:r>
          </a:p>
          <a:p>
            <a:pPr algn="l"/>
            <a:r>
              <a:rPr lang="en-US" sz="2400" b="0" i="0" dirty="0">
                <a:solidFill>
                  <a:srgbClr val="0D0D0D"/>
                </a:solidFill>
                <a:effectLst/>
                <a:latin typeface="Söhne"/>
              </a:rPr>
              <a:t>The paper focuses on addressing the significant impacts of financial crimes such as credit card fraud on financial institutions by proposing and testing seven hybrid machine learning models. These models use a real-world dataset to detect fraudulent activities. The study highlights the limitations of previous approaches and introduces new hybrid models aimed at enhancing fraud detection effectiveness.</a:t>
            </a:r>
          </a:p>
          <a:p>
            <a:pPr algn="l"/>
            <a:r>
              <a:rPr lang="en-US" sz="2400" b="1" i="0" dirty="0">
                <a:solidFill>
                  <a:srgbClr val="0D0D0D"/>
                </a:solidFill>
                <a:effectLst/>
                <a:latin typeface="Söhne"/>
              </a:rPr>
              <a:t>Methodology</a:t>
            </a:r>
          </a:p>
          <a:p>
            <a:pPr algn="l"/>
            <a:r>
              <a:rPr lang="en-US" sz="2400" b="1" i="0" dirty="0">
                <a:solidFill>
                  <a:srgbClr val="0D0D0D"/>
                </a:solidFill>
                <a:effectLst/>
                <a:latin typeface="Söhne"/>
              </a:rPr>
              <a:t>Data Collection</a:t>
            </a:r>
          </a:p>
          <a:p>
            <a:pPr algn="l">
              <a:buFont typeface="Arial" panose="020B0604020202020204" pitchFamily="34" charset="0"/>
              <a:buChar char="•"/>
            </a:pPr>
            <a:r>
              <a:rPr lang="en-US" sz="2400" b="1" i="0" dirty="0">
                <a:solidFill>
                  <a:srgbClr val="0D0D0D"/>
                </a:solidFill>
                <a:effectLst/>
                <a:latin typeface="Söhne"/>
              </a:rPr>
              <a:t>Dataset</a:t>
            </a:r>
            <a:r>
              <a:rPr lang="en-US" sz="2400" b="0" i="0" dirty="0">
                <a:solidFill>
                  <a:srgbClr val="0D0D0D"/>
                </a:solidFill>
                <a:effectLst/>
                <a:latin typeface="Söhne"/>
              </a:rPr>
              <a:t>: Uses a real-world dataset containing credit card transactions, featuring a mix of numeric and categorical data.</a:t>
            </a:r>
          </a:p>
          <a:p>
            <a:pPr algn="l"/>
            <a:r>
              <a:rPr lang="en-US" sz="2400" b="1" i="0" dirty="0">
                <a:solidFill>
                  <a:srgbClr val="0D0D0D"/>
                </a:solidFill>
                <a:effectLst/>
                <a:latin typeface="Söhne"/>
              </a:rPr>
              <a:t>Model Development</a:t>
            </a:r>
          </a:p>
          <a:p>
            <a:pPr algn="l">
              <a:buFont typeface="Arial" panose="020B0604020202020204" pitchFamily="34" charset="0"/>
              <a:buChar char="•"/>
            </a:pPr>
            <a:r>
              <a:rPr lang="en-US" sz="2400" b="1" i="0" dirty="0">
                <a:solidFill>
                  <a:srgbClr val="0D0D0D"/>
                </a:solidFill>
                <a:effectLst/>
                <a:latin typeface="Söhne"/>
              </a:rPr>
              <a:t>Phase One</a:t>
            </a:r>
            <a:r>
              <a:rPr lang="en-US" sz="2400" b="0" i="0" dirty="0">
                <a:solidFill>
                  <a:srgbClr val="0D0D0D"/>
                </a:solidFill>
                <a:effectLst/>
                <a:latin typeface="Söhne"/>
              </a:rPr>
              <a:t>: Various state-of-the-art machine learning algorithms were initially used to detect fraud. These included linear regression (LR), support vector machine (SVM), Naïve Bayes (NB), random forest (RF), decision tree (DT), Light Gradient Boosting Machine (LGBM), </a:t>
            </a:r>
            <a:r>
              <a:rPr lang="en-US" sz="2400" b="0" i="0" dirty="0" err="1">
                <a:solidFill>
                  <a:srgbClr val="0D0D0D"/>
                </a:solidFill>
                <a:effectLst/>
                <a:latin typeface="Söhne"/>
              </a:rPr>
              <a:t>eXtreme</a:t>
            </a:r>
            <a:r>
              <a:rPr lang="en-US" sz="2400" b="0" i="0" dirty="0">
                <a:solidFill>
                  <a:srgbClr val="0D0D0D"/>
                </a:solidFill>
                <a:effectLst/>
                <a:latin typeface="Söhne"/>
              </a:rPr>
              <a:t> Gradient Boosting (</a:t>
            </a:r>
            <a:r>
              <a:rPr lang="en-US" sz="2400" b="0" i="0" dirty="0" err="1">
                <a:solidFill>
                  <a:srgbClr val="0D0D0D"/>
                </a:solidFill>
                <a:effectLst/>
                <a:latin typeface="Söhne"/>
              </a:rPr>
              <a:t>XGBoost</a:t>
            </a:r>
            <a:r>
              <a:rPr lang="en-US" sz="2400" b="0" i="0" dirty="0">
                <a:solidFill>
                  <a:srgbClr val="0D0D0D"/>
                </a:solidFill>
                <a:effectLst/>
                <a:latin typeface="Söhne"/>
              </a:rPr>
              <a:t>), and Adaptive Boosting (AdaBoost).</a:t>
            </a:r>
          </a:p>
          <a:p>
            <a:pPr algn="l">
              <a:buFont typeface="Arial" panose="020B0604020202020204" pitchFamily="34" charset="0"/>
              <a:buChar char="•"/>
            </a:pPr>
            <a:r>
              <a:rPr lang="en-US" sz="2400" b="1" i="0" dirty="0">
                <a:solidFill>
                  <a:srgbClr val="0D0D0D"/>
                </a:solidFill>
                <a:effectLst/>
                <a:latin typeface="Söhne"/>
              </a:rPr>
              <a:t>Phase Two</a:t>
            </a:r>
            <a:r>
              <a:rPr lang="en-US" sz="2400" b="0" i="0" dirty="0">
                <a:solidFill>
                  <a:srgbClr val="0D0D0D"/>
                </a:solidFill>
                <a:effectLst/>
                <a:latin typeface="Söhne"/>
              </a:rPr>
              <a:t>: The best-performing algorithm from the first phase was used to develop hybrid models by combining it with other algorithms to form various hybrid combinations to test against the dataset.</a:t>
            </a:r>
          </a:p>
          <a:p>
            <a:pPr algn="l"/>
            <a:r>
              <a:rPr lang="en-US" sz="2400" b="1" i="0" dirty="0">
                <a:solidFill>
                  <a:srgbClr val="0D0D0D"/>
                </a:solidFill>
                <a:effectLst/>
                <a:latin typeface="Söhne"/>
              </a:rPr>
              <a:t>Algorithms Used</a:t>
            </a:r>
          </a:p>
          <a:p>
            <a:pPr algn="l">
              <a:buFont typeface="Arial" panose="020B0604020202020204" pitchFamily="34" charset="0"/>
              <a:buChar char="•"/>
            </a:pPr>
            <a:r>
              <a:rPr lang="en-US" sz="2400" b="1" i="0" dirty="0">
                <a:solidFill>
                  <a:srgbClr val="0D0D0D"/>
                </a:solidFill>
                <a:effectLst/>
                <a:latin typeface="Söhne"/>
              </a:rPr>
              <a:t>Initial Algorithms</a:t>
            </a:r>
            <a:r>
              <a:rPr lang="en-US" sz="2400" b="0" i="0" dirty="0">
                <a:solidFill>
                  <a:srgbClr val="0D0D0D"/>
                </a:solidFill>
                <a:effectLst/>
                <a:latin typeface="Söhne"/>
              </a:rPr>
              <a:t>: Linear regression, SVM, Naïve Bayes, random forest, decision tree, LGBM, </a:t>
            </a:r>
            <a:r>
              <a:rPr lang="en-US" sz="2400" b="0" i="0" dirty="0" err="1">
                <a:solidFill>
                  <a:srgbClr val="0D0D0D"/>
                </a:solidFill>
                <a:effectLst/>
                <a:latin typeface="Söhne"/>
              </a:rPr>
              <a:t>XGBoost</a:t>
            </a:r>
            <a:r>
              <a:rPr lang="en-US" sz="2400" b="0" i="0" dirty="0">
                <a:solidFill>
                  <a:srgbClr val="0D0D0D"/>
                </a:solidFill>
                <a:effectLst/>
                <a:latin typeface="Söhne"/>
              </a:rPr>
              <a:t>, AdaBoost.</a:t>
            </a:r>
          </a:p>
          <a:p>
            <a:pPr algn="l">
              <a:buFont typeface="Arial" panose="020B0604020202020204" pitchFamily="34" charset="0"/>
              <a:buChar char="•"/>
            </a:pPr>
            <a:r>
              <a:rPr lang="en-US" sz="2400" b="1" i="0" dirty="0">
                <a:solidFill>
                  <a:srgbClr val="0D0D0D"/>
                </a:solidFill>
                <a:effectLst/>
                <a:latin typeface="Söhne"/>
              </a:rPr>
              <a:t>Hybrid Models</a:t>
            </a:r>
            <a:r>
              <a:rPr lang="en-US" sz="2400" b="0" i="0" dirty="0">
                <a:solidFill>
                  <a:srgbClr val="0D0D0D"/>
                </a:solidFill>
                <a:effectLst/>
                <a:latin typeface="Söhne"/>
              </a:rPr>
              <a:t>: Combinations of the best single algorithm with each of the others to explore the best hybrid configurations.</a:t>
            </a:r>
          </a:p>
          <a:p>
            <a:pPr algn="l"/>
            <a:r>
              <a:rPr lang="en-US" sz="2400" b="1" i="0" dirty="0">
                <a:solidFill>
                  <a:srgbClr val="0D0D0D"/>
                </a:solidFill>
                <a:effectLst/>
                <a:latin typeface="Söhne"/>
              </a:rPr>
              <a:t>Conclusion</a:t>
            </a:r>
          </a:p>
          <a:p>
            <a:pPr algn="l"/>
            <a:r>
              <a:rPr lang="en-US" sz="2400" b="0" i="0" dirty="0">
                <a:solidFill>
                  <a:srgbClr val="0D0D0D"/>
                </a:solidFill>
                <a:effectLst/>
                <a:latin typeface="Söhne"/>
              </a:rPr>
              <a:t>The research concludes that the hybrid models, particularly the combination of AdaBoost with LGBM, showed superior performance in detecting fraudulent transactions compared to single-algorithm models. The study demonstrates the potential of hybrid machine learning models in improving fraud detection accuracy in credit card transactions.</a:t>
            </a:r>
          </a:p>
          <a:p>
            <a:pPr marL="0" indent="0">
              <a:buNone/>
            </a:pPr>
            <a:endParaRPr lang="en-IN" sz="2900" b="1" dirty="0"/>
          </a:p>
        </p:txBody>
      </p:sp>
    </p:spTree>
    <p:extLst>
      <p:ext uri="{BB962C8B-B14F-4D97-AF65-F5344CB8AC3E}">
        <p14:creationId xmlns:p14="http://schemas.microsoft.com/office/powerpoint/2010/main" val="1265676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4CD4-EE3B-45FB-B18C-ECF53074CFB9}"/>
              </a:ext>
            </a:extLst>
          </p:cNvPr>
          <p:cNvSpPr>
            <a:spLocks noGrp="1"/>
          </p:cNvSpPr>
          <p:nvPr>
            <p:ph type="title"/>
          </p:nvPr>
        </p:nvSpPr>
        <p:spPr>
          <a:xfrm>
            <a:off x="0" y="-200968"/>
            <a:ext cx="6621864" cy="934497"/>
          </a:xfrm>
        </p:spPr>
        <p:txBody>
          <a:bodyPr>
            <a:normAutofit/>
          </a:bodyPr>
          <a:lstStyle/>
          <a:p>
            <a:r>
              <a:rPr lang="en-IN" sz="3200" b="1" dirty="0"/>
              <a:t>Literature Survey continued….</a:t>
            </a:r>
            <a:endParaRPr lang="en-IN" sz="3200" dirty="0"/>
          </a:p>
        </p:txBody>
      </p:sp>
      <p:sp>
        <p:nvSpPr>
          <p:cNvPr id="3" name="Content Placeholder 2">
            <a:extLst>
              <a:ext uri="{FF2B5EF4-FFF2-40B4-BE49-F238E27FC236}">
                <a16:creationId xmlns:a16="http://schemas.microsoft.com/office/drawing/2014/main" id="{4B340399-42AC-4DF1-A71B-6620FA8BC367}"/>
              </a:ext>
            </a:extLst>
          </p:cNvPr>
          <p:cNvSpPr>
            <a:spLocks noGrp="1"/>
          </p:cNvSpPr>
          <p:nvPr>
            <p:ph idx="1"/>
          </p:nvPr>
        </p:nvSpPr>
        <p:spPr>
          <a:xfrm>
            <a:off x="0" y="432079"/>
            <a:ext cx="12192000" cy="6631912"/>
          </a:xfrm>
        </p:spPr>
        <p:txBody>
          <a:bodyPr>
            <a:normAutofit fontScale="62500" lnSpcReduction="20000"/>
          </a:bodyPr>
          <a:lstStyle/>
          <a:p>
            <a:pPr marL="0" indent="0">
              <a:buNone/>
            </a:pPr>
            <a:r>
              <a:rPr lang="en-US" sz="2900" b="1" dirty="0">
                <a:solidFill>
                  <a:srgbClr val="0D0D0D"/>
                </a:solidFill>
                <a:latin typeface="Söhne"/>
              </a:rPr>
              <a:t>9</a:t>
            </a:r>
            <a:r>
              <a:rPr lang="en-US" sz="2900" b="1" i="0" dirty="0">
                <a:solidFill>
                  <a:srgbClr val="0D0D0D"/>
                </a:solidFill>
                <a:effectLst/>
                <a:latin typeface="Söhne"/>
              </a:rPr>
              <a:t>.) </a:t>
            </a:r>
            <a:r>
              <a:rPr lang="en-US" sz="3200" b="1" i="0" dirty="0">
                <a:solidFill>
                  <a:srgbClr val="0D0D0D"/>
                </a:solidFill>
                <a:effectLst/>
                <a:latin typeface="Söhne"/>
              </a:rPr>
              <a:t>Global Fraud Prevention Leveraging Artificial and Machine Learning Technologies" by G. </a:t>
            </a:r>
            <a:r>
              <a:rPr lang="en-US" sz="3200" b="1" i="0" dirty="0" err="1">
                <a:solidFill>
                  <a:srgbClr val="0D0D0D"/>
                </a:solidFill>
                <a:effectLst/>
                <a:latin typeface="Söhne"/>
              </a:rPr>
              <a:t>Jaculine</a:t>
            </a:r>
            <a:r>
              <a:rPr lang="en-US" sz="3200" b="1" i="0" dirty="0">
                <a:solidFill>
                  <a:srgbClr val="0D0D0D"/>
                </a:solidFill>
                <a:effectLst/>
                <a:latin typeface="Söhne"/>
              </a:rPr>
              <a:t> Priya and S. </a:t>
            </a:r>
            <a:r>
              <a:rPr lang="en-US" sz="3200" b="1" i="0" dirty="0" err="1">
                <a:solidFill>
                  <a:srgbClr val="0D0D0D"/>
                </a:solidFill>
                <a:effectLst/>
                <a:latin typeface="Söhne"/>
              </a:rPr>
              <a:t>Saradha</a:t>
            </a:r>
            <a:r>
              <a:rPr lang="en-US" sz="3200" b="1" i="0" dirty="0">
                <a:solidFill>
                  <a:srgbClr val="0D0D0D"/>
                </a:solidFill>
                <a:effectLst/>
                <a:latin typeface="Söhne"/>
              </a:rPr>
              <a:t>,(2023)</a:t>
            </a:r>
          </a:p>
          <a:p>
            <a:pPr algn="l"/>
            <a:r>
              <a:rPr lang="en-US" b="1" i="0" dirty="0">
                <a:solidFill>
                  <a:srgbClr val="0D0D0D"/>
                </a:solidFill>
                <a:effectLst/>
                <a:latin typeface="Söhne"/>
              </a:rPr>
              <a:t>Abstract</a:t>
            </a:r>
          </a:p>
          <a:p>
            <a:pPr algn="l"/>
            <a:r>
              <a:rPr lang="en-US" b="0" i="0" dirty="0">
                <a:solidFill>
                  <a:srgbClr val="0D0D0D"/>
                </a:solidFill>
                <a:effectLst/>
                <a:latin typeface="Söhne"/>
              </a:rPr>
              <a:t>The study investigates the application of artificial and machine learning technologies in global fraud prevention. It emphasizes the potential of these technologies to enhance the effectiveness and efficiency of detecting and preventing fraud across various sectors, particularly focusing on the financial industry.</a:t>
            </a:r>
          </a:p>
          <a:p>
            <a:pPr algn="l"/>
            <a:r>
              <a:rPr lang="en-US" b="1" i="0" dirty="0">
                <a:solidFill>
                  <a:srgbClr val="0D0D0D"/>
                </a:solidFill>
                <a:effectLst/>
                <a:latin typeface="Söhne"/>
              </a:rPr>
              <a:t>Methodology</a:t>
            </a:r>
          </a:p>
          <a:p>
            <a:pPr algn="l"/>
            <a:r>
              <a:rPr lang="en-US" b="1" i="0" dirty="0">
                <a:solidFill>
                  <a:srgbClr val="0D0D0D"/>
                </a:solidFill>
                <a:effectLst/>
                <a:latin typeface="Söhne"/>
              </a:rPr>
              <a:t>Data Collection</a:t>
            </a:r>
          </a:p>
          <a:p>
            <a:pPr algn="l">
              <a:buFont typeface="Arial" panose="020B0604020202020204" pitchFamily="34" charset="0"/>
              <a:buChar char="•"/>
            </a:pPr>
            <a:r>
              <a:rPr lang="en-US" b="1" i="0" dirty="0">
                <a:solidFill>
                  <a:srgbClr val="0D0D0D"/>
                </a:solidFill>
                <a:effectLst/>
                <a:latin typeface="Söhne"/>
              </a:rPr>
              <a:t>Data Sources</a:t>
            </a:r>
            <a:r>
              <a:rPr lang="en-US" b="0" i="0" dirty="0">
                <a:solidFill>
                  <a:srgbClr val="0D0D0D"/>
                </a:solidFill>
                <a:effectLst/>
                <a:latin typeface="Söhne"/>
              </a:rPr>
              <a:t>: Utilized transactional data from multiple international financial institutions.</a:t>
            </a:r>
          </a:p>
          <a:p>
            <a:pPr algn="l"/>
            <a:r>
              <a:rPr lang="en-US" b="1" i="0" dirty="0">
                <a:solidFill>
                  <a:srgbClr val="0D0D0D"/>
                </a:solidFill>
                <a:effectLst/>
                <a:latin typeface="Söhne"/>
              </a:rPr>
              <a:t>Model Development and Testing</a:t>
            </a:r>
          </a:p>
          <a:p>
            <a:pPr algn="l">
              <a:buFont typeface="Arial" panose="020B0604020202020204" pitchFamily="34" charset="0"/>
              <a:buChar char="•"/>
            </a:pPr>
            <a:r>
              <a:rPr lang="en-US" b="1" i="0" dirty="0">
                <a:solidFill>
                  <a:srgbClr val="0D0D0D"/>
                </a:solidFill>
                <a:effectLst/>
                <a:latin typeface="Söhne"/>
              </a:rPr>
              <a:t>Machine Learning Techniques</a:t>
            </a:r>
            <a:r>
              <a:rPr lang="en-US" b="0" i="0" dirty="0">
                <a:solidFill>
                  <a:srgbClr val="0D0D0D"/>
                </a:solidFill>
                <a:effectLst/>
                <a:latin typeface="Söhne"/>
              </a:rPr>
              <a:t>: Various techniques were used to model and detect fraudulent activities.</a:t>
            </a:r>
          </a:p>
          <a:p>
            <a:pPr algn="l">
              <a:buFont typeface="Arial" panose="020B0604020202020204" pitchFamily="34" charset="0"/>
              <a:buChar char="•"/>
            </a:pPr>
            <a:r>
              <a:rPr lang="en-US" b="1" i="0" dirty="0">
                <a:solidFill>
                  <a:srgbClr val="0D0D0D"/>
                </a:solidFill>
                <a:effectLst/>
                <a:latin typeface="Söhne"/>
              </a:rPr>
              <a:t>Evaluation and Validation</a:t>
            </a:r>
            <a:r>
              <a:rPr lang="en-US" b="0" i="0" dirty="0">
                <a:solidFill>
                  <a:srgbClr val="0D0D0D"/>
                </a:solidFill>
                <a:effectLst/>
                <a:latin typeface="Söhne"/>
              </a:rPr>
              <a:t>: Models were validated using cross-validation techniques to ensure their robustness and generalizability.</a:t>
            </a:r>
          </a:p>
          <a:p>
            <a:pPr algn="l"/>
            <a:r>
              <a:rPr lang="en-US" b="1" i="0" dirty="0">
                <a:solidFill>
                  <a:srgbClr val="0D0D0D"/>
                </a:solidFill>
                <a:effectLst/>
                <a:latin typeface="Söhne"/>
              </a:rPr>
              <a:t>Algorithms and Techniques Used</a:t>
            </a:r>
          </a:p>
          <a:p>
            <a:pPr algn="l">
              <a:buFont typeface="Arial" panose="020B0604020202020204" pitchFamily="34" charset="0"/>
              <a:buChar char="•"/>
            </a:pPr>
            <a:r>
              <a:rPr lang="en-US" b="1" i="0" dirty="0">
                <a:solidFill>
                  <a:srgbClr val="0D0D0D"/>
                </a:solidFill>
                <a:effectLst/>
                <a:latin typeface="Söhne"/>
              </a:rPr>
              <a:t>Decision Trees</a:t>
            </a:r>
            <a:r>
              <a:rPr lang="en-US" b="0" i="0" dirty="0">
                <a:solidFill>
                  <a:srgbClr val="0D0D0D"/>
                </a:solidFill>
                <a:effectLst/>
                <a:latin typeface="Söhne"/>
              </a:rPr>
              <a:t>: For their ability to provide clear decision paths and rules.</a:t>
            </a:r>
          </a:p>
          <a:p>
            <a:pPr algn="l">
              <a:buFont typeface="Arial" panose="020B0604020202020204" pitchFamily="34" charset="0"/>
              <a:buChar char="•"/>
            </a:pPr>
            <a:r>
              <a:rPr lang="en-US" b="1" i="0" dirty="0">
                <a:solidFill>
                  <a:srgbClr val="0D0D0D"/>
                </a:solidFill>
                <a:effectLst/>
                <a:latin typeface="Söhne"/>
              </a:rPr>
              <a:t>Neural Networks</a:t>
            </a:r>
            <a:r>
              <a:rPr lang="en-US" b="0" i="0" dirty="0">
                <a:solidFill>
                  <a:srgbClr val="0D0D0D"/>
                </a:solidFill>
                <a:effectLst/>
                <a:latin typeface="Söhne"/>
              </a:rPr>
              <a:t>: Utilized for their deep learning capabilities in recognizing complex patterns.</a:t>
            </a:r>
          </a:p>
          <a:p>
            <a:pPr algn="l">
              <a:buFont typeface="Arial" panose="020B0604020202020204" pitchFamily="34" charset="0"/>
              <a:buChar char="•"/>
            </a:pPr>
            <a:r>
              <a:rPr lang="en-US" b="1" i="0" dirty="0">
                <a:solidFill>
                  <a:srgbClr val="0D0D0D"/>
                </a:solidFill>
                <a:effectLst/>
                <a:latin typeface="Söhne"/>
              </a:rPr>
              <a:t>Support Vector Machines (SVM)</a:t>
            </a:r>
            <a:r>
              <a:rPr lang="en-US" b="0" i="0" dirty="0">
                <a:solidFill>
                  <a:srgbClr val="0D0D0D"/>
                </a:solidFill>
                <a:effectLst/>
                <a:latin typeface="Söhne"/>
              </a:rPr>
              <a:t>: Chosen for their effectiveness in classification tasks involving high-dimensional spaces.</a:t>
            </a:r>
          </a:p>
          <a:p>
            <a:pPr algn="l">
              <a:buFont typeface="Arial" panose="020B0604020202020204" pitchFamily="34" charset="0"/>
              <a:buChar char="•"/>
            </a:pPr>
            <a:r>
              <a:rPr lang="en-US" b="1" i="0" dirty="0">
                <a:solidFill>
                  <a:srgbClr val="0D0D0D"/>
                </a:solidFill>
                <a:effectLst/>
                <a:latin typeface="Söhne"/>
              </a:rPr>
              <a:t>Ensemble Methods</a:t>
            </a:r>
            <a:r>
              <a:rPr lang="en-US" b="0" i="0" dirty="0">
                <a:solidFill>
                  <a:srgbClr val="0D0D0D"/>
                </a:solidFill>
                <a:effectLst/>
                <a:latin typeface="Söhne"/>
              </a:rPr>
              <a:t>: Including Random Forests and Gradient Boosting, to improve prediction accuracy by combining the strengths of multiple learning algorithms.</a:t>
            </a:r>
          </a:p>
          <a:p>
            <a:pPr algn="l">
              <a:buFont typeface="Arial" panose="020B0604020202020204" pitchFamily="34" charset="0"/>
              <a:buChar char="•"/>
            </a:pPr>
            <a:r>
              <a:rPr lang="en-US" b="1" i="0" dirty="0">
                <a:solidFill>
                  <a:srgbClr val="0D0D0D"/>
                </a:solidFill>
                <a:effectLst/>
                <a:latin typeface="Söhne"/>
              </a:rPr>
              <a:t>Anomaly Detection Algorithms</a:t>
            </a:r>
            <a:r>
              <a:rPr lang="en-US" b="0" i="0" dirty="0">
                <a:solidFill>
                  <a:srgbClr val="0D0D0D"/>
                </a:solidFill>
                <a:effectLst/>
                <a:latin typeface="Söhne"/>
              </a:rPr>
              <a:t>: Employed to identify outliers that could indicate fraudulent transactions.</a:t>
            </a:r>
          </a:p>
          <a:p>
            <a:pPr algn="l"/>
            <a:r>
              <a:rPr lang="en-US" b="1" i="0" dirty="0">
                <a:solidFill>
                  <a:srgbClr val="0D0D0D"/>
                </a:solidFill>
                <a:effectLst/>
                <a:latin typeface="Söhne"/>
              </a:rPr>
              <a:t>Conclusion</a:t>
            </a:r>
          </a:p>
          <a:p>
            <a:pPr algn="l"/>
            <a:r>
              <a:rPr lang="en-US" b="0" i="0" dirty="0">
                <a:solidFill>
                  <a:srgbClr val="0D0D0D"/>
                </a:solidFill>
                <a:effectLst/>
                <a:latin typeface="Söhne"/>
              </a:rPr>
              <a:t>The research concludes that integrating advanced machine learning and artificial intelligence technologies significantly improves fraud detection systems. The use of ensemble methods and anomaly detection algorithms, in particular, showed considerable promise in increasing the accuracy and speed of fraud detection in financial transactions.</a:t>
            </a:r>
          </a:p>
          <a:p>
            <a:pPr marL="0" indent="0">
              <a:buNone/>
            </a:pPr>
            <a:endParaRPr lang="en-IN" sz="2900" b="1" dirty="0"/>
          </a:p>
        </p:txBody>
      </p:sp>
    </p:spTree>
    <p:extLst>
      <p:ext uri="{BB962C8B-B14F-4D97-AF65-F5344CB8AC3E}">
        <p14:creationId xmlns:p14="http://schemas.microsoft.com/office/powerpoint/2010/main" val="4180737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4CD4-EE3B-45FB-B18C-ECF53074CFB9}"/>
              </a:ext>
            </a:extLst>
          </p:cNvPr>
          <p:cNvSpPr>
            <a:spLocks noGrp="1"/>
          </p:cNvSpPr>
          <p:nvPr>
            <p:ph type="title"/>
          </p:nvPr>
        </p:nvSpPr>
        <p:spPr>
          <a:xfrm>
            <a:off x="0" y="-200968"/>
            <a:ext cx="6621864" cy="934497"/>
          </a:xfrm>
        </p:spPr>
        <p:txBody>
          <a:bodyPr>
            <a:normAutofit/>
          </a:bodyPr>
          <a:lstStyle/>
          <a:p>
            <a:r>
              <a:rPr lang="en-IN" sz="3200" b="1" dirty="0"/>
              <a:t>Literature Survey continued….</a:t>
            </a:r>
            <a:endParaRPr lang="en-IN" sz="3200" dirty="0"/>
          </a:p>
        </p:txBody>
      </p:sp>
      <p:sp>
        <p:nvSpPr>
          <p:cNvPr id="3" name="Content Placeholder 2">
            <a:extLst>
              <a:ext uri="{FF2B5EF4-FFF2-40B4-BE49-F238E27FC236}">
                <a16:creationId xmlns:a16="http://schemas.microsoft.com/office/drawing/2014/main" id="{4B340399-42AC-4DF1-A71B-6620FA8BC367}"/>
              </a:ext>
            </a:extLst>
          </p:cNvPr>
          <p:cNvSpPr>
            <a:spLocks noGrp="1"/>
          </p:cNvSpPr>
          <p:nvPr>
            <p:ph idx="1"/>
          </p:nvPr>
        </p:nvSpPr>
        <p:spPr>
          <a:xfrm>
            <a:off x="0" y="432079"/>
            <a:ext cx="12192000" cy="6631912"/>
          </a:xfrm>
        </p:spPr>
        <p:txBody>
          <a:bodyPr>
            <a:normAutofit fontScale="62500" lnSpcReduction="20000"/>
          </a:bodyPr>
          <a:lstStyle/>
          <a:p>
            <a:pPr marL="0" indent="0">
              <a:buNone/>
            </a:pPr>
            <a:r>
              <a:rPr lang="en-US" sz="2900" b="1" i="0" dirty="0">
                <a:solidFill>
                  <a:srgbClr val="0D0D0D"/>
                </a:solidFill>
                <a:effectLst/>
                <a:latin typeface="Söhne"/>
              </a:rPr>
              <a:t>10.) </a:t>
            </a:r>
            <a:r>
              <a:rPr lang="en-US" sz="3200" b="1" i="0" dirty="0">
                <a:solidFill>
                  <a:srgbClr val="0D0D0D"/>
                </a:solidFill>
                <a:effectLst/>
                <a:latin typeface="Söhne"/>
              </a:rPr>
              <a:t>Credit Card Fraud Detection Framework – A Machine Learning Perspective" by Jasmin Parmar, Dr. Achyut C. Patel, and Dr. Mayur </a:t>
            </a:r>
            <a:r>
              <a:rPr lang="en-US" sz="3200" b="1" i="0" dirty="0" err="1">
                <a:solidFill>
                  <a:srgbClr val="0D0D0D"/>
                </a:solidFill>
                <a:effectLst/>
                <a:latin typeface="Söhne"/>
              </a:rPr>
              <a:t>Savsani</a:t>
            </a:r>
            <a:r>
              <a:rPr lang="en-US" sz="3200" b="1" i="0" dirty="0">
                <a:solidFill>
                  <a:srgbClr val="0D0D0D"/>
                </a:solidFill>
                <a:effectLst/>
                <a:latin typeface="Söhne"/>
              </a:rPr>
              <a:t>(2020)</a:t>
            </a:r>
          </a:p>
          <a:p>
            <a:pPr algn="l"/>
            <a:r>
              <a:rPr lang="en-US" b="1" i="0" dirty="0">
                <a:solidFill>
                  <a:srgbClr val="0D0D0D"/>
                </a:solidFill>
                <a:effectLst/>
                <a:latin typeface="Söhne"/>
              </a:rPr>
              <a:t>Abstract</a:t>
            </a:r>
          </a:p>
          <a:p>
            <a:pPr algn="l"/>
            <a:r>
              <a:rPr lang="en-US" b="0" i="0" dirty="0">
                <a:solidFill>
                  <a:srgbClr val="0D0D0D"/>
                </a:solidFill>
                <a:effectLst/>
                <a:latin typeface="Söhne"/>
              </a:rPr>
              <a:t>The study addresses the increase in credit card fraud linked to the growth of the E-Commerce industry, emphasizing the critical need for effective fraud detection mechanisms. Machine learning is utilized to enhance the detection of fraudulent transactions in credit cards by employing various machine learning methodologies.</a:t>
            </a:r>
          </a:p>
          <a:p>
            <a:pPr algn="l"/>
            <a:r>
              <a:rPr lang="en-US" b="1" i="0" dirty="0">
                <a:solidFill>
                  <a:srgbClr val="0D0D0D"/>
                </a:solidFill>
                <a:effectLst/>
                <a:latin typeface="Söhne"/>
              </a:rPr>
              <a:t>Methodology</a:t>
            </a:r>
          </a:p>
          <a:p>
            <a:pPr algn="l"/>
            <a:r>
              <a:rPr lang="en-US" b="1" i="0" dirty="0">
                <a:solidFill>
                  <a:srgbClr val="0D0D0D"/>
                </a:solidFill>
                <a:effectLst/>
                <a:latin typeface="Söhne"/>
              </a:rPr>
              <a:t>Data Preparation and Analysis</a:t>
            </a:r>
          </a:p>
          <a:p>
            <a:pPr algn="l">
              <a:buFont typeface="Arial" panose="020B0604020202020204" pitchFamily="34" charset="0"/>
              <a:buChar char="•"/>
            </a:pPr>
            <a:r>
              <a:rPr lang="en-US" b="1" i="0" dirty="0">
                <a:solidFill>
                  <a:srgbClr val="0D0D0D"/>
                </a:solidFill>
                <a:effectLst/>
                <a:latin typeface="Söhne"/>
              </a:rPr>
              <a:t>Data Source</a:t>
            </a:r>
            <a:r>
              <a:rPr lang="en-US" b="0" i="0" dirty="0">
                <a:solidFill>
                  <a:srgbClr val="0D0D0D"/>
                </a:solidFill>
                <a:effectLst/>
                <a:latin typeface="Söhne"/>
              </a:rPr>
              <a:t>: The dataset used comprises 284,808 credit card transactions from an EU bank, sourced from Kaggle, with transactions labeled as fraud ("positive class") or genuine ("negative class").</a:t>
            </a:r>
          </a:p>
          <a:p>
            <a:pPr algn="l">
              <a:buFont typeface="Arial" panose="020B0604020202020204" pitchFamily="34" charset="0"/>
              <a:buChar char="•"/>
            </a:pPr>
            <a:r>
              <a:rPr lang="en-US" b="1" i="0" dirty="0">
                <a:solidFill>
                  <a:srgbClr val="0D0D0D"/>
                </a:solidFill>
                <a:effectLst/>
                <a:latin typeface="Söhne"/>
              </a:rPr>
              <a:t>Data Imbalance Handling</a:t>
            </a:r>
            <a:r>
              <a:rPr lang="en-US" b="0" i="0" dirty="0">
                <a:solidFill>
                  <a:srgbClr val="0D0D0D"/>
                </a:solidFill>
                <a:effectLst/>
                <a:latin typeface="Söhne"/>
              </a:rPr>
              <a:t>: The dataset, which shows a significant imbalance with only about 0.172% fraud cases, necessitates particular attention to model training to avoid bias toward the majority class.</a:t>
            </a:r>
          </a:p>
          <a:p>
            <a:pPr algn="l"/>
            <a:r>
              <a:rPr lang="en-US" b="1" i="0" dirty="0">
                <a:solidFill>
                  <a:srgbClr val="0D0D0D"/>
                </a:solidFill>
                <a:effectLst/>
                <a:latin typeface="Söhne"/>
              </a:rPr>
              <a:t>Machine Learning Models and Evaluation</a:t>
            </a:r>
          </a:p>
          <a:p>
            <a:pPr algn="l">
              <a:buFont typeface="Arial" panose="020B0604020202020204" pitchFamily="34" charset="0"/>
              <a:buChar char="•"/>
            </a:pPr>
            <a:r>
              <a:rPr lang="en-US" b="1" i="0" dirty="0">
                <a:solidFill>
                  <a:srgbClr val="0D0D0D"/>
                </a:solidFill>
                <a:effectLst/>
                <a:latin typeface="Söhne"/>
              </a:rPr>
              <a:t>Machine Learning Algorithms Used</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K-Nearest Neighbor (KNN)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1" i="0" dirty="0">
                <a:solidFill>
                  <a:srgbClr val="0D0D0D"/>
                </a:solidFill>
                <a:effectLst/>
                <a:latin typeface="Söhne"/>
              </a:rPr>
              <a:t>Decision Trees</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1" i="0" dirty="0">
                <a:solidFill>
                  <a:srgbClr val="0D0D0D"/>
                </a:solidFill>
                <a:effectLst/>
                <a:latin typeface="Söhne"/>
              </a:rPr>
              <a:t>Support Vector Machine (SVM)</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1" i="0" dirty="0">
                <a:solidFill>
                  <a:srgbClr val="0D0D0D"/>
                </a:solidFill>
                <a:effectLst/>
                <a:latin typeface="Söhne"/>
              </a:rPr>
              <a:t>Logistic Regression</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1" i="0" dirty="0">
                <a:solidFill>
                  <a:srgbClr val="0D0D0D"/>
                </a:solidFill>
                <a:effectLst/>
                <a:latin typeface="Söhne"/>
              </a:rPr>
              <a:t>Random Forest</a:t>
            </a:r>
            <a:endParaRPr lang="en-US" b="0" i="0" dirty="0">
              <a:solidFill>
                <a:srgbClr val="0D0D0D"/>
              </a:solidFill>
              <a:effectLst/>
              <a:latin typeface="Söhne"/>
            </a:endParaRPr>
          </a:p>
          <a:p>
            <a:pPr marL="742950" lvl="1" indent="-285750" algn="l">
              <a:buFont typeface="Arial" panose="020B0604020202020204" pitchFamily="34" charset="0"/>
              <a:buChar char="•"/>
            </a:pPr>
            <a:r>
              <a:rPr lang="en-US" b="1" i="0" dirty="0" err="1">
                <a:solidFill>
                  <a:srgbClr val="0D0D0D"/>
                </a:solidFill>
                <a:effectLst/>
                <a:latin typeface="Söhne"/>
              </a:rPr>
              <a:t>XGBoost</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Model Training and Evaluation</a:t>
            </a:r>
            <a:r>
              <a:rPr lang="en-US" b="0" i="0" dirty="0">
                <a:solidFill>
                  <a:srgbClr val="0D0D0D"/>
                </a:solidFill>
                <a:effectLst/>
                <a:latin typeface="Söhne"/>
              </a:rPr>
              <a:t>: Models were built and evaluated based on their accuracy and F1 score using confusion matrix outputs. The process involved feature selection, data splitting, and iterative model training with evaluation.</a:t>
            </a:r>
          </a:p>
          <a:p>
            <a:pPr algn="l"/>
            <a:r>
              <a:rPr lang="en-US" b="1" i="0" dirty="0">
                <a:solidFill>
                  <a:srgbClr val="0D0D0D"/>
                </a:solidFill>
                <a:effectLst/>
                <a:latin typeface="Söhne"/>
              </a:rPr>
              <a:t>Conclusion</a:t>
            </a:r>
          </a:p>
          <a:p>
            <a:pPr algn="l"/>
            <a:r>
              <a:rPr lang="en-US" b="0" i="0" dirty="0">
                <a:solidFill>
                  <a:srgbClr val="0D0D0D"/>
                </a:solidFill>
                <a:effectLst/>
                <a:latin typeface="Söhne"/>
              </a:rPr>
              <a:t>The study concludes that the use of machine learning models, particularly KNN and </a:t>
            </a:r>
            <a:r>
              <a:rPr lang="en-US" b="0" i="0" dirty="0" err="1">
                <a:solidFill>
                  <a:srgbClr val="0D0D0D"/>
                </a:solidFill>
                <a:effectLst/>
                <a:latin typeface="Söhne"/>
              </a:rPr>
              <a:t>XGBoost</a:t>
            </a:r>
            <a:r>
              <a:rPr lang="en-US" b="0" i="0" dirty="0">
                <a:solidFill>
                  <a:srgbClr val="0D0D0D"/>
                </a:solidFill>
                <a:effectLst/>
                <a:latin typeface="Söhne"/>
              </a:rPr>
              <a:t>, provides high accuracy and effectiveness in detecting fraudulent transactions. The models are assessed to ensure robustness against the challenge posed by the imbalanced dataset, with KNN showing the best performance based on accuracy and F1 score.</a:t>
            </a:r>
          </a:p>
          <a:p>
            <a:pPr marL="0" indent="0">
              <a:buNone/>
            </a:pPr>
            <a:endParaRPr lang="en-IN" sz="2900" b="1" dirty="0"/>
          </a:p>
        </p:txBody>
      </p:sp>
    </p:spTree>
    <p:extLst>
      <p:ext uri="{BB962C8B-B14F-4D97-AF65-F5344CB8AC3E}">
        <p14:creationId xmlns:p14="http://schemas.microsoft.com/office/powerpoint/2010/main" val="218101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179F5B05-F538-6A2E-CECF-693D88EE47FF}"/>
              </a:ext>
            </a:extLst>
          </p:cNvPr>
          <p:cNvPicPr>
            <a:picLocks noChangeAspect="1"/>
          </p:cNvPicPr>
          <p:nvPr/>
        </p:nvPicPr>
        <p:blipFill>
          <a:blip r:embed="rId2"/>
          <a:stretch>
            <a:fillRect/>
          </a:stretch>
        </p:blipFill>
        <p:spPr>
          <a:xfrm>
            <a:off x="1472484" y="1956352"/>
            <a:ext cx="8495762" cy="4404900"/>
          </a:xfrm>
          <a:prstGeom prst="rect">
            <a:avLst/>
          </a:prstGeom>
        </p:spPr>
      </p:pic>
      <p:pic>
        <p:nvPicPr>
          <p:cNvPr id="3" name="Picture 2" descr="A blue text on a black background&#10;&#10;Description automatically generated">
            <a:extLst>
              <a:ext uri="{FF2B5EF4-FFF2-40B4-BE49-F238E27FC236}">
                <a16:creationId xmlns:a16="http://schemas.microsoft.com/office/drawing/2014/main" id="{F074C8BD-16AB-AF0C-A890-9C7786F45EA2}"/>
              </a:ext>
            </a:extLst>
          </p:cNvPr>
          <p:cNvPicPr>
            <a:picLocks noChangeAspect="1"/>
          </p:cNvPicPr>
          <p:nvPr/>
        </p:nvPicPr>
        <p:blipFill>
          <a:blip r:embed="rId3"/>
          <a:stretch>
            <a:fillRect/>
          </a:stretch>
        </p:blipFill>
        <p:spPr>
          <a:xfrm>
            <a:off x="409978" y="327055"/>
            <a:ext cx="5619481" cy="1063074"/>
          </a:xfrm>
          <a:prstGeom prst="rect">
            <a:avLst/>
          </a:prstGeom>
        </p:spPr>
      </p:pic>
    </p:spTree>
    <p:extLst>
      <p:ext uri="{BB962C8B-B14F-4D97-AF65-F5344CB8AC3E}">
        <p14:creationId xmlns:p14="http://schemas.microsoft.com/office/powerpoint/2010/main" val="4079156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B7CC3BB4-8536-4DBC-A194-D8AAF56C4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C3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FEA306C-43B3-2551-3CA9-D8B5FC421524}"/>
              </a:ext>
            </a:extLst>
          </p:cNvPr>
          <p:cNvSpPr txBox="1"/>
          <p:nvPr/>
        </p:nvSpPr>
        <p:spPr>
          <a:xfrm>
            <a:off x="8160774" y="619431"/>
            <a:ext cx="3780294" cy="3869205"/>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0000"/>
              </a:lnSpc>
              <a:spcBef>
                <a:spcPct val="0"/>
              </a:spcBef>
              <a:spcAft>
                <a:spcPts val="600"/>
              </a:spcAft>
            </a:pPr>
            <a:r>
              <a:rPr lang="en-US" sz="6000" spc="-120">
                <a:solidFill>
                  <a:srgbClr val="FFFFFF"/>
                </a:solidFill>
                <a:latin typeface="+mj-lt"/>
                <a:ea typeface="+mj-ea"/>
                <a:cs typeface="+mj-cs"/>
              </a:rPr>
              <a:t>system architecture</a:t>
            </a:r>
          </a:p>
        </p:txBody>
      </p:sp>
      <p:pic>
        <p:nvPicPr>
          <p:cNvPr id="2" name="Picture 1" descr="A diagram of a process&#10;&#10;Description automatically generated">
            <a:extLst>
              <a:ext uri="{FF2B5EF4-FFF2-40B4-BE49-F238E27FC236}">
                <a16:creationId xmlns:a16="http://schemas.microsoft.com/office/drawing/2014/main" id="{BB4771F0-9022-E6C6-6220-D5C5F854BBAF}"/>
              </a:ext>
            </a:extLst>
          </p:cNvPr>
          <p:cNvPicPr>
            <a:picLocks noChangeAspect="1"/>
          </p:cNvPicPr>
          <p:nvPr/>
        </p:nvPicPr>
        <p:blipFill>
          <a:blip r:embed="rId2"/>
          <a:stretch>
            <a:fillRect/>
          </a:stretch>
        </p:blipFill>
        <p:spPr>
          <a:xfrm>
            <a:off x="636915" y="1174609"/>
            <a:ext cx="6915663" cy="4512469"/>
          </a:xfrm>
          <a:prstGeom prst="rect">
            <a:avLst/>
          </a:prstGeom>
        </p:spPr>
      </p:pic>
    </p:spTree>
    <p:extLst>
      <p:ext uri="{BB962C8B-B14F-4D97-AF65-F5344CB8AC3E}">
        <p14:creationId xmlns:p14="http://schemas.microsoft.com/office/powerpoint/2010/main" val="923010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rgbClr val="3A2D50"/>
          </a:solidFill>
          <a:ln>
            <a:solidFill>
              <a:srgbClr val="3A2D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9F7CB27-6877-E980-6587-2F65D0CC4968}"/>
              </a:ext>
            </a:extLst>
          </p:cNvPr>
          <p:cNvSpPr txBox="1"/>
          <p:nvPr/>
        </p:nvSpPr>
        <p:spPr>
          <a:xfrm>
            <a:off x="8173212" y="499533"/>
            <a:ext cx="3401568" cy="192024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5000"/>
              </a:lnSpc>
              <a:spcBef>
                <a:spcPct val="0"/>
              </a:spcBef>
              <a:spcAft>
                <a:spcPts val="600"/>
              </a:spcAft>
            </a:pPr>
            <a:r>
              <a:rPr lang="en-US" sz="4000" b="1" spc="-120">
                <a:solidFill>
                  <a:srgbClr val="FFFFFF"/>
                </a:solidFill>
                <a:latin typeface="+mj-lt"/>
                <a:ea typeface="+mj-ea"/>
                <a:cs typeface="+mj-cs"/>
              </a:rPr>
              <a:t>Methodology</a:t>
            </a:r>
            <a:endParaRPr lang="en-US" sz="4000" spc="-120">
              <a:solidFill>
                <a:srgbClr val="FFFFFF"/>
              </a:solidFill>
              <a:latin typeface="+mj-lt"/>
              <a:ea typeface="+mj-ea"/>
              <a:cs typeface="+mj-cs"/>
            </a:endParaRPr>
          </a:p>
          <a:p>
            <a:pPr>
              <a:lnSpc>
                <a:spcPct val="85000"/>
              </a:lnSpc>
              <a:spcBef>
                <a:spcPct val="0"/>
              </a:spcBef>
              <a:spcAft>
                <a:spcPts val="600"/>
              </a:spcAft>
            </a:pPr>
            <a:endParaRPr lang="en-US" sz="4000" spc="-120">
              <a:solidFill>
                <a:srgbClr val="FFFFFF"/>
              </a:solidFill>
              <a:latin typeface="+mj-lt"/>
              <a:ea typeface="+mj-ea"/>
              <a:cs typeface="+mj-cs"/>
            </a:endParaRPr>
          </a:p>
        </p:txBody>
      </p:sp>
      <p:pic>
        <p:nvPicPr>
          <p:cNvPr id="5" name="Picture 4" descr="A screenshot of a computer&#10;&#10;Description automatically generated">
            <a:extLst>
              <a:ext uri="{FF2B5EF4-FFF2-40B4-BE49-F238E27FC236}">
                <a16:creationId xmlns:a16="http://schemas.microsoft.com/office/drawing/2014/main" id="{D9A76F6A-43C0-9F7C-3335-0BE830DBD7BF}"/>
              </a:ext>
            </a:extLst>
          </p:cNvPr>
          <p:cNvPicPr>
            <a:picLocks noChangeAspect="1"/>
          </p:cNvPicPr>
          <p:nvPr/>
        </p:nvPicPr>
        <p:blipFill>
          <a:blip r:embed="rId2"/>
          <a:stretch>
            <a:fillRect/>
          </a:stretch>
        </p:blipFill>
        <p:spPr>
          <a:xfrm>
            <a:off x="633999" y="1660447"/>
            <a:ext cx="6278529" cy="3547367"/>
          </a:xfrm>
          <a:prstGeom prst="rect">
            <a:avLst/>
          </a:prstGeom>
        </p:spPr>
      </p:pic>
      <p:sp>
        <p:nvSpPr>
          <p:cNvPr id="3" name="TextBox 2">
            <a:extLst>
              <a:ext uri="{FF2B5EF4-FFF2-40B4-BE49-F238E27FC236}">
                <a16:creationId xmlns:a16="http://schemas.microsoft.com/office/drawing/2014/main" id="{FBC2000A-9151-0490-A574-54BFF28F39DC}"/>
              </a:ext>
            </a:extLst>
          </p:cNvPr>
          <p:cNvSpPr txBox="1"/>
          <p:nvPr/>
        </p:nvSpPr>
        <p:spPr>
          <a:xfrm>
            <a:off x="8173212" y="2419773"/>
            <a:ext cx="3401568" cy="33580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85000"/>
              </a:lnSpc>
              <a:spcAft>
                <a:spcPts val="600"/>
              </a:spcAft>
            </a:pPr>
            <a:r>
              <a:rPr lang="en-US" dirty="0">
                <a:solidFill>
                  <a:srgbClr val="FFFFFF"/>
                </a:solidFill>
              </a:rPr>
              <a:t>Data Collection:</a:t>
            </a:r>
            <a:endParaRPr lang="en-US" dirty="0">
              <a:cs typeface="Calibri Light" panose="020F0302020204030204"/>
            </a:endParaRPr>
          </a:p>
          <a:p>
            <a:pPr>
              <a:lnSpc>
                <a:spcPct val="85000"/>
              </a:lnSpc>
              <a:spcAft>
                <a:spcPts val="600"/>
              </a:spcAft>
              <a:buFont typeface="Arial" pitchFamily="34" charset="0"/>
              <a:buChar char="•"/>
            </a:pPr>
            <a:endParaRPr lang="en-US">
              <a:solidFill>
                <a:srgbClr val="FFFFFF"/>
              </a:solidFill>
              <a:cs typeface="Calibri Light" panose="020F0302020204030204"/>
            </a:endParaRPr>
          </a:p>
          <a:p>
            <a:pPr marL="285750" indent="-285750">
              <a:lnSpc>
                <a:spcPct val="85000"/>
              </a:lnSpc>
              <a:spcAft>
                <a:spcPts val="600"/>
              </a:spcAft>
              <a:buFont typeface="Arial"/>
              <a:buChar char="•"/>
            </a:pPr>
            <a:r>
              <a:rPr lang="en-US" dirty="0">
                <a:solidFill>
                  <a:srgbClr val="FFFFFF"/>
                </a:solidFill>
              </a:rPr>
              <a:t>Identify diverse sources, such as financial institutions and online retailers.</a:t>
            </a:r>
            <a:endParaRPr lang="en-US" dirty="0">
              <a:solidFill>
                <a:srgbClr val="FFFFFF"/>
              </a:solidFill>
              <a:cs typeface="Calibri Light" panose="020F0302020204030204"/>
            </a:endParaRPr>
          </a:p>
          <a:p>
            <a:pPr marL="285750" indent="-285750">
              <a:lnSpc>
                <a:spcPct val="85000"/>
              </a:lnSpc>
              <a:spcAft>
                <a:spcPts val="600"/>
              </a:spcAft>
              <a:buFont typeface="Arial"/>
              <a:buChar char="•"/>
            </a:pPr>
            <a:r>
              <a:rPr lang="en-US" dirty="0">
                <a:solidFill>
                  <a:srgbClr val="FFFFFF"/>
                </a:solidFill>
              </a:rPr>
              <a:t>Collect transaction data to build a comprehensive dataset.</a:t>
            </a:r>
            <a:endParaRPr lang="en-US" dirty="0">
              <a:solidFill>
                <a:srgbClr val="FFFFFF"/>
              </a:solidFill>
              <a:cs typeface="Calibri Light" panose="020F0302020204030204"/>
            </a:endParaRPr>
          </a:p>
        </p:txBody>
      </p:sp>
    </p:spTree>
    <p:extLst>
      <p:ext uri="{BB962C8B-B14F-4D97-AF65-F5344CB8AC3E}">
        <p14:creationId xmlns:p14="http://schemas.microsoft.com/office/powerpoint/2010/main" val="4057911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E5C64-EF5F-4CAE-AAF5-274AB410D0FD}"/>
              </a:ext>
            </a:extLst>
          </p:cNvPr>
          <p:cNvSpPr>
            <a:spLocks noGrp="1"/>
          </p:cNvSpPr>
          <p:nvPr>
            <p:ph type="title"/>
          </p:nvPr>
        </p:nvSpPr>
        <p:spPr>
          <a:xfrm>
            <a:off x="8184776" y="3048000"/>
            <a:ext cx="3926072" cy="1013012"/>
          </a:xfrm>
        </p:spPr>
        <p:txBody>
          <a:bodyPr/>
          <a:lstStyle/>
          <a:p>
            <a:r>
              <a:rPr lang="en-IN" dirty="0"/>
              <a:t>Correlation Matrix</a:t>
            </a:r>
          </a:p>
        </p:txBody>
      </p:sp>
      <p:pic>
        <p:nvPicPr>
          <p:cNvPr id="6" name="Picture 5">
            <a:extLst>
              <a:ext uri="{FF2B5EF4-FFF2-40B4-BE49-F238E27FC236}">
                <a16:creationId xmlns:a16="http://schemas.microsoft.com/office/drawing/2014/main" id="{F0E088B5-8717-4989-BA94-1FD1C37922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2640" y="183776"/>
            <a:ext cx="6631948" cy="6490447"/>
          </a:xfrm>
          <a:prstGeom prst="rect">
            <a:avLst/>
          </a:prstGeom>
        </p:spPr>
      </p:pic>
    </p:spTree>
    <p:extLst>
      <p:ext uri="{BB962C8B-B14F-4D97-AF65-F5344CB8AC3E}">
        <p14:creationId xmlns:p14="http://schemas.microsoft.com/office/powerpoint/2010/main" val="1067860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F7C8E2-9878-D07F-CAAC-D37C55E7DE38}"/>
              </a:ext>
            </a:extLst>
          </p:cNvPr>
          <p:cNvSpPr txBox="1"/>
          <p:nvPr/>
        </p:nvSpPr>
        <p:spPr>
          <a:xfrm>
            <a:off x="657224" y="499533"/>
            <a:ext cx="10772775" cy="165819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85000"/>
              </a:lnSpc>
              <a:spcBef>
                <a:spcPct val="0"/>
              </a:spcBef>
              <a:spcAft>
                <a:spcPts val="600"/>
              </a:spcAft>
            </a:pPr>
            <a:r>
              <a:rPr lang="en-US" sz="5400" spc="-120">
                <a:solidFill>
                  <a:schemeClr val="accent1"/>
                </a:solidFill>
                <a:latin typeface="+mj-lt"/>
                <a:ea typeface="+mj-ea"/>
                <a:cs typeface="+mj-cs"/>
              </a:rPr>
              <a:t>Introduction</a:t>
            </a:r>
          </a:p>
          <a:p>
            <a:pPr>
              <a:lnSpc>
                <a:spcPct val="85000"/>
              </a:lnSpc>
              <a:spcBef>
                <a:spcPct val="0"/>
              </a:spcBef>
              <a:spcAft>
                <a:spcPts val="600"/>
              </a:spcAft>
            </a:pPr>
            <a:endParaRPr lang="en-US" sz="5400" spc="-120">
              <a:solidFill>
                <a:schemeClr val="accent1"/>
              </a:solidFill>
              <a:latin typeface="+mj-lt"/>
              <a:ea typeface="+mj-ea"/>
              <a:cs typeface="+mj-cs"/>
            </a:endParaRPr>
          </a:p>
        </p:txBody>
      </p:sp>
      <p:sp>
        <p:nvSpPr>
          <p:cNvPr id="3" name="TextBox 2">
            <a:extLst>
              <a:ext uri="{FF2B5EF4-FFF2-40B4-BE49-F238E27FC236}">
                <a16:creationId xmlns:a16="http://schemas.microsoft.com/office/drawing/2014/main" id="{2EB92516-529E-55AA-3CB5-E0D40106825B}"/>
              </a:ext>
            </a:extLst>
          </p:cNvPr>
          <p:cNvSpPr txBox="1"/>
          <p:nvPr/>
        </p:nvSpPr>
        <p:spPr>
          <a:xfrm>
            <a:off x="655192" y="2011680"/>
            <a:ext cx="5190625" cy="429207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85000"/>
              </a:lnSpc>
              <a:spcAft>
                <a:spcPts val="600"/>
              </a:spcAft>
            </a:pPr>
            <a:r>
              <a:rPr lang="en-US" sz="2800" dirty="0">
                <a:solidFill>
                  <a:schemeClr val="tx1">
                    <a:lumMod val="85000"/>
                    <a:lumOff val="15000"/>
                  </a:schemeClr>
                </a:solidFill>
              </a:rPr>
              <a:t>Overview of the Project:</a:t>
            </a:r>
            <a:endParaRPr lang="en-US" sz="2800" dirty="0">
              <a:solidFill>
                <a:schemeClr val="tx1">
                  <a:lumMod val="85000"/>
                  <a:lumOff val="15000"/>
                </a:schemeClr>
              </a:solidFill>
              <a:cs typeface="Calibri Light"/>
            </a:endParaRPr>
          </a:p>
          <a:p>
            <a:pPr marL="457200" indent="-457200">
              <a:lnSpc>
                <a:spcPct val="85000"/>
              </a:lnSpc>
              <a:spcAft>
                <a:spcPts val="600"/>
              </a:spcAft>
              <a:buFont typeface="Arial" pitchFamily="34" charset="0"/>
              <a:buChar char="•"/>
            </a:pPr>
            <a:endParaRPr lang="en-US" sz="2800" dirty="0">
              <a:solidFill>
                <a:schemeClr val="tx1">
                  <a:lumMod val="85000"/>
                  <a:lumOff val="15000"/>
                </a:schemeClr>
              </a:solidFill>
              <a:cs typeface="Calibri Light"/>
            </a:endParaRPr>
          </a:p>
          <a:p>
            <a:pPr marL="457200" indent="-457200">
              <a:lnSpc>
                <a:spcPct val="85000"/>
              </a:lnSpc>
              <a:spcAft>
                <a:spcPts val="600"/>
              </a:spcAft>
              <a:buFont typeface="Arial" pitchFamily="34" charset="0"/>
              <a:buChar char="•"/>
            </a:pPr>
            <a:r>
              <a:rPr lang="en-US" sz="2800" dirty="0">
                <a:solidFill>
                  <a:schemeClr val="tx1">
                    <a:lumMod val="85000"/>
                    <a:lumOff val="15000"/>
                  </a:schemeClr>
                </a:solidFill>
              </a:rPr>
              <a:t>Credit card fraud is a growing concern in the era of digital transactions.</a:t>
            </a:r>
            <a:endParaRPr lang="en-US" sz="2800" dirty="0">
              <a:solidFill>
                <a:schemeClr val="tx1">
                  <a:lumMod val="85000"/>
                  <a:lumOff val="15000"/>
                </a:schemeClr>
              </a:solidFill>
              <a:cs typeface="Calibri Light"/>
            </a:endParaRPr>
          </a:p>
          <a:p>
            <a:pPr marL="457200" indent="-457200">
              <a:lnSpc>
                <a:spcPct val="85000"/>
              </a:lnSpc>
              <a:spcAft>
                <a:spcPts val="600"/>
              </a:spcAft>
              <a:buFont typeface="Arial" pitchFamily="34" charset="0"/>
              <a:buChar char="•"/>
            </a:pPr>
            <a:r>
              <a:rPr lang="en-US" sz="2800" dirty="0">
                <a:solidFill>
                  <a:schemeClr val="tx1">
                    <a:lumMod val="85000"/>
                    <a:lumOff val="15000"/>
                  </a:schemeClr>
                </a:solidFill>
              </a:rPr>
              <a:t>This project focuses on advancing credit card fraud detection through a machine learning approach.</a:t>
            </a:r>
            <a:endParaRPr lang="en-US" sz="2800" dirty="0">
              <a:solidFill>
                <a:schemeClr val="tx1">
                  <a:lumMod val="85000"/>
                  <a:lumOff val="15000"/>
                </a:schemeClr>
              </a:solidFill>
              <a:cs typeface="Calibri Light"/>
            </a:endParaRPr>
          </a:p>
        </p:txBody>
      </p:sp>
      <p:pic>
        <p:nvPicPr>
          <p:cNvPr id="8" name="Graphic 7" descr="Credit card">
            <a:extLst>
              <a:ext uri="{FF2B5EF4-FFF2-40B4-BE49-F238E27FC236}">
                <a16:creationId xmlns:a16="http://schemas.microsoft.com/office/drawing/2014/main" id="{27378E99-52E9-E78D-CBD1-FD38782C1A8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6499" y="2235038"/>
            <a:ext cx="3383936" cy="3383936"/>
          </a:xfrm>
          <a:prstGeom prst="rect">
            <a:avLst/>
          </a:prstGeom>
        </p:spPr>
      </p:pic>
      <p:sp>
        <p:nvSpPr>
          <p:cNvPr id="4" name="TextBox 3">
            <a:extLst>
              <a:ext uri="{FF2B5EF4-FFF2-40B4-BE49-F238E27FC236}">
                <a16:creationId xmlns:a16="http://schemas.microsoft.com/office/drawing/2014/main" id="{26CD3A38-7457-B432-0F9E-211CEA9F81EA}"/>
              </a:ext>
            </a:extLst>
          </p:cNvPr>
          <p:cNvSpPr txBox="1"/>
          <p:nvPr/>
        </p:nvSpPr>
        <p:spPr>
          <a:xfrm>
            <a:off x="7610475" y="639763"/>
            <a:ext cx="3943350" cy="55784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a:lnSpc>
                <a:spcPct val="90000"/>
              </a:lnSpc>
              <a:spcAft>
                <a:spcPts val="600"/>
              </a:spcAft>
            </a:pPr>
            <a:r>
              <a:rPr lang="en-US" sz="2800">
                <a:ea typeface="+mn-lt"/>
                <a:cs typeface="+mn-lt"/>
              </a:rPr>
              <a:t>Importance of Fraud Detection:</a:t>
            </a:r>
            <a:endParaRPr lang="en-US" sz="2800"/>
          </a:p>
          <a:p>
            <a:pPr marL="285750" indent="-285750">
              <a:lnSpc>
                <a:spcPct val="90000"/>
              </a:lnSpc>
              <a:spcAft>
                <a:spcPts val="600"/>
              </a:spcAft>
              <a:buFont typeface="Arial"/>
              <a:buChar char="•"/>
            </a:pPr>
            <a:endParaRPr lang="en-US" sz="2800">
              <a:ea typeface="Calibri" panose="020F0502020204030204"/>
              <a:cs typeface="Calibri" panose="020F0502020204030204"/>
            </a:endParaRPr>
          </a:p>
          <a:p>
            <a:pPr marL="285750" indent="-285750">
              <a:lnSpc>
                <a:spcPct val="90000"/>
              </a:lnSpc>
              <a:spcAft>
                <a:spcPts val="600"/>
              </a:spcAft>
              <a:buFont typeface="Arial"/>
              <a:buChar char="•"/>
            </a:pPr>
            <a:r>
              <a:rPr lang="en-US" sz="2800">
                <a:ea typeface="+mn-lt"/>
                <a:cs typeface="+mn-lt"/>
              </a:rPr>
              <a:t>Undetected credit card fraud can lead to significant financial losses for individuals and institutions.</a:t>
            </a:r>
            <a:endParaRPr lang="en-US" sz="2800">
              <a:ea typeface="Calibri" panose="020F0502020204030204"/>
              <a:cs typeface="Calibri" panose="020F0502020204030204"/>
            </a:endParaRPr>
          </a:p>
          <a:p>
            <a:pPr marL="285750" indent="-285750">
              <a:lnSpc>
                <a:spcPct val="90000"/>
              </a:lnSpc>
              <a:spcAft>
                <a:spcPts val="600"/>
              </a:spcAft>
              <a:buFont typeface="Arial"/>
              <a:buChar char="•"/>
            </a:pPr>
            <a:r>
              <a:rPr lang="en-US" sz="2800">
                <a:ea typeface="+mn-lt"/>
                <a:cs typeface="+mn-lt"/>
              </a:rPr>
              <a:t>Maintaining user trust in electronic payment systems relies on robust fraud detection mechanisms.</a:t>
            </a:r>
            <a:endParaRPr lang="en-US" sz="2800">
              <a:ea typeface="Calibri" panose="020F0502020204030204"/>
              <a:cs typeface="Calibri" panose="020F0502020204030204"/>
            </a:endParaRPr>
          </a:p>
        </p:txBody>
      </p:sp>
    </p:spTree>
    <p:extLst>
      <p:ext uri="{BB962C8B-B14F-4D97-AF65-F5344CB8AC3E}">
        <p14:creationId xmlns:p14="http://schemas.microsoft.com/office/powerpoint/2010/main" val="3117529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58A35C7-1A46-4E3F-879A-CD964481DFBE}"/>
              </a:ext>
            </a:extLst>
          </p:cNvPr>
          <p:cNvPicPr>
            <a:picLocks noChangeAspect="1"/>
          </p:cNvPicPr>
          <p:nvPr/>
        </p:nvPicPr>
        <p:blipFill rotWithShape="1">
          <a:blip r:embed="rId2">
            <a:extLst>
              <a:ext uri="{28A0092B-C50C-407E-A947-70E740481C1C}">
                <a14:useLocalDpi xmlns:a14="http://schemas.microsoft.com/office/drawing/2010/main" val="0"/>
              </a:ext>
            </a:extLst>
          </a:blip>
          <a:srcRect l="1165" t="1011" r="2800" b="3058"/>
          <a:stretch/>
        </p:blipFill>
        <p:spPr>
          <a:xfrm>
            <a:off x="364493" y="1111624"/>
            <a:ext cx="6440142" cy="4661647"/>
          </a:xfrm>
          <a:prstGeom prst="rect">
            <a:avLst/>
          </a:prstGeom>
        </p:spPr>
      </p:pic>
      <p:sp>
        <p:nvSpPr>
          <p:cNvPr id="7" name="Arrow: Right 6">
            <a:extLst>
              <a:ext uri="{FF2B5EF4-FFF2-40B4-BE49-F238E27FC236}">
                <a16:creationId xmlns:a16="http://schemas.microsoft.com/office/drawing/2014/main" id="{13E64C58-3F9E-4192-8C66-C5C351140B44}"/>
              </a:ext>
            </a:extLst>
          </p:cNvPr>
          <p:cNvSpPr/>
          <p:nvPr/>
        </p:nvSpPr>
        <p:spPr>
          <a:xfrm>
            <a:off x="6804635" y="2835532"/>
            <a:ext cx="986118" cy="179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B23B46A-9C1F-4676-8C31-1DAA01F5C1FB}"/>
              </a:ext>
            </a:extLst>
          </p:cNvPr>
          <p:cNvSpPr txBox="1"/>
          <p:nvPr/>
        </p:nvSpPr>
        <p:spPr>
          <a:xfrm>
            <a:off x="7790753" y="2509681"/>
            <a:ext cx="4195059" cy="830997"/>
          </a:xfrm>
          <a:prstGeom prst="rect">
            <a:avLst/>
          </a:prstGeom>
          <a:noFill/>
        </p:spPr>
        <p:txBody>
          <a:bodyPr wrap="square" rtlCol="0">
            <a:spAutoFit/>
          </a:bodyPr>
          <a:lstStyle/>
          <a:p>
            <a:pPr algn="ctr"/>
            <a:r>
              <a:rPr lang="en-IN" b="1" dirty="0"/>
              <a:t>U</a:t>
            </a:r>
            <a:r>
              <a:rPr lang="en-IN" sz="2400" b="1" dirty="0"/>
              <a:t>nbalanced class of legal(0) and </a:t>
            </a:r>
            <a:r>
              <a:rPr lang="en-IN" sz="2400" b="1" dirty="0" err="1"/>
              <a:t>Fraudulant</a:t>
            </a:r>
            <a:r>
              <a:rPr lang="en-IN" sz="2400" b="1" dirty="0"/>
              <a:t>(1) transaction</a:t>
            </a:r>
          </a:p>
        </p:txBody>
      </p:sp>
    </p:spTree>
    <p:extLst>
      <p:ext uri="{BB962C8B-B14F-4D97-AF65-F5344CB8AC3E}">
        <p14:creationId xmlns:p14="http://schemas.microsoft.com/office/powerpoint/2010/main" val="2333976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EA1A26-163F-4F15-91F4-F2C51AC9C1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Feature Selection Techniques in Machine Learning - Javatpoint">
            <a:extLst>
              <a:ext uri="{FF2B5EF4-FFF2-40B4-BE49-F238E27FC236}">
                <a16:creationId xmlns:a16="http://schemas.microsoft.com/office/drawing/2014/main" id="{669838A6-CD39-2869-884F-7341AADFA3BE}"/>
              </a:ext>
            </a:extLst>
          </p:cNvPr>
          <p:cNvPicPr>
            <a:picLocks noChangeAspect="1"/>
          </p:cNvPicPr>
          <p:nvPr/>
        </p:nvPicPr>
        <p:blipFill rotWithShape="1">
          <a:blip r:embed="rId2"/>
          <a:srcRect l="10017" r="15009" b="-3"/>
          <a:stretch/>
        </p:blipFill>
        <p:spPr>
          <a:xfrm>
            <a:off x="633999" y="640080"/>
            <a:ext cx="6278529" cy="5588101"/>
          </a:xfrm>
          <a:prstGeom prst="rect">
            <a:avLst/>
          </a:prstGeom>
        </p:spPr>
      </p:pic>
      <p:sp>
        <p:nvSpPr>
          <p:cNvPr id="3" name="TextBox 2">
            <a:extLst>
              <a:ext uri="{FF2B5EF4-FFF2-40B4-BE49-F238E27FC236}">
                <a16:creationId xmlns:a16="http://schemas.microsoft.com/office/drawing/2014/main" id="{FBC2000A-9151-0490-A574-54BFF28F39DC}"/>
              </a:ext>
            </a:extLst>
          </p:cNvPr>
          <p:cNvSpPr txBox="1"/>
          <p:nvPr/>
        </p:nvSpPr>
        <p:spPr>
          <a:xfrm>
            <a:off x="8173212" y="2419773"/>
            <a:ext cx="3401568" cy="33580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85000"/>
              </a:lnSpc>
              <a:spcAft>
                <a:spcPts val="600"/>
              </a:spcAft>
            </a:pPr>
            <a:r>
              <a:rPr lang="en-US" sz="2000" dirty="0">
                <a:solidFill>
                  <a:schemeClr val="tx1">
                    <a:lumMod val="85000"/>
                    <a:lumOff val="15000"/>
                  </a:schemeClr>
                </a:solidFill>
              </a:rPr>
              <a:t>Feature Selection:</a:t>
            </a:r>
            <a:endParaRPr lang="en-US" sz="2000">
              <a:solidFill>
                <a:schemeClr val="tx1">
                  <a:lumMod val="85000"/>
                  <a:lumOff val="15000"/>
                </a:schemeClr>
              </a:solidFill>
              <a:cs typeface="Calibri Light" panose="020F0302020204030204"/>
            </a:endParaRPr>
          </a:p>
          <a:p>
            <a:pPr>
              <a:lnSpc>
                <a:spcPct val="85000"/>
              </a:lnSpc>
              <a:spcAft>
                <a:spcPts val="600"/>
              </a:spcAft>
              <a:buFont typeface="Arial" pitchFamily="34" charset="0"/>
              <a:buChar char="•"/>
            </a:pPr>
            <a:endParaRPr lang="en-US" sz="2000" dirty="0">
              <a:solidFill>
                <a:schemeClr val="tx1">
                  <a:lumMod val="85000"/>
                  <a:lumOff val="15000"/>
                </a:schemeClr>
              </a:solidFill>
              <a:cs typeface="Calibri Light" panose="020F0302020204030204"/>
            </a:endParaRPr>
          </a:p>
          <a:p>
            <a:pPr marL="285750" indent="-285750">
              <a:lnSpc>
                <a:spcPct val="85000"/>
              </a:lnSpc>
              <a:spcAft>
                <a:spcPts val="600"/>
              </a:spcAft>
              <a:buFont typeface="Arial"/>
              <a:buChar char="•"/>
            </a:pPr>
            <a:r>
              <a:rPr lang="en-US" sz="2000" dirty="0">
                <a:solidFill>
                  <a:schemeClr val="tx1">
                    <a:lumMod val="85000"/>
                    <a:lumOff val="15000"/>
                  </a:schemeClr>
                </a:solidFill>
              </a:rPr>
              <a:t>Choose relevant features like transaction amount, time, location, user history, and device information.</a:t>
            </a:r>
            <a:endParaRPr lang="en-US" sz="2000" dirty="0">
              <a:solidFill>
                <a:schemeClr val="tx1">
                  <a:lumMod val="85000"/>
                  <a:lumOff val="15000"/>
                </a:schemeClr>
              </a:solidFill>
              <a:cs typeface="Calibri Light" panose="020F0302020204030204"/>
            </a:endParaRPr>
          </a:p>
          <a:p>
            <a:pPr marL="285750" indent="-285750">
              <a:lnSpc>
                <a:spcPct val="85000"/>
              </a:lnSpc>
              <a:spcAft>
                <a:spcPts val="600"/>
              </a:spcAft>
              <a:buFont typeface="Arial"/>
              <a:buChar char="•"/>
            </a:pPr>
            <a:r>
              <a:rPr lang="en-US" sz="2000" dirty="0">
                <a:solidFill>
                  <a:schemeClr val="tx1">
                    <a:lumMod val="85000"/>
                    <a:lumOff val="15000"/>
                  </a:schemeClr>
                </a:solidFill>
              </a:rPr>
              <a:t>Rationale: Selected features aim to capture both legitimate and fraudulent transaction patterns.</a:t>
            </a:r>
            <a:endParaRPr lang="en-US" sz="2000" dirty="0">
              <a:solidFill>
                <a:schemeClr val="tx1">
                  <a:lumMod val="85000"/>
                  <a:lumOff val="15000"/>
                </a:schemeClr>
              </a:solidFill>
              <a:cs typeface="Calibri Light" panose="020F0302020204030204"/>
            </a:endParaRPr>
          </a:p>
        </p:txBody>
      </p:sp>
    </p:spTree>
    <p:extLst>
      <p:ext uri="{BB962C8B-B14F-4D97-AF65-F5344CB8AC3E}">
        <p14:creationId xmlns:p14="http://schemas.microsoft.com/office/powerpoint/2010/main" val="2031791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Decision Tree Classification Algorithm">
            <a:extLst>
              <a:ext uri="{FF2B5EF4-FFF2-40B4-BE49-F238E27FC236}">
                <a16:creationId xmlns:a16="http://schemas.microsoft.com/office/drawing/2014/main" id="{BDBADC32-4155-E4DD-44B5-876A2F9661A1}"/>
              </a:ext>
            </a:extLst>
          </p:cNvPr>
          <p:cNvPicPr>
            <a:picLocks noChangeAspect="1"/>
          </p:cNvPicPr>
          <p:nvPr/>
        </p:nvPicPr>
        <p:blipFill>
          <a:blip r:embed="rId2"/>
          <a:stretch>
            <a:fillRect/>
          </a:stretch>
        </p:blipFill>
        <p:spPr>
          <a:xfrm>
            <a:off x="633999" y="1341287"/>
            <a:ext cx="6278529" cy="4185686"/>
          </a:xfrm>
          <a:prstGeom prst="rect">
            <a:avLst/>
          </a:prstGeom>
        </p:spPr>
      </p:pic>
      <p:sp>
        <p:nvSpPr>
          <p:cNvPr id="3" name="TextBox 2">
            <a:extLst>
              <a:ext uri="{FF2B5EF4-FFF2-40B4-BE49-F238E27FC236}">
                <a16:creationId xmlns:a16="http://schemas.microsoft.com/office/drawing/2014/main" id="{FBC2000A-9151-0490-A574-54BFF28F39DC}"/>
              </a:ext>
            </a:extLst>
          </p:cNvPr>
          <p:cNvSpPr txBox="1"/>
          <p:nvPr/>
        </p:nvSpPr>
        <p:spPr>
          <a:xfrm>
            <a:off x="8173212" y="2419773"/>
            <a:ext cx="3401568" cy="33580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85000"/>
              </a:lnSpc>
              <a:spcAft>
                <a:spcPts val="600"/>
              </a:spcAft>
            </a:pPr>
            <a:r>
              <a:rPr lang="en-US" dirty="0">
                <a:solidFill>
                  <a:srgbClr val="FFFFFF"/>
                </a:solidFill>
              </a:rPr>
              <a:t>Model Architecture:</a:t>
            </a:r>
            <a:endParaRPr lang="en-US" dirty="0">
              <a:cs typeface="Calibri Light" panose="020F0302020204030204"/>
            </a:endParaRPr>
          </a:p>
          <a:p>
            <a:pPr marL="285750" indent="-285750">
              <a:lnSpc>
                <a:spcPct val="85000"/>
              </a:lnSpc>
              <a:spcAft>
                <a:spcPts val="600"/>
              </a:spcAft>
              <a:buFont typeface="Arial"/>
              <a:buChar char="•"/>
            </a:pPr>
            <a:endParaRPr lang="en-US">
              <a:solidFill>
                <a:srgbClr val="FFFFFF"/>
              </a:solidFill>
              <a:cs typeface="Calibri Light" panose="020F0302020204030204"/>
            </a:endParaRPr>
          </a:p>
          <a:p>
            <a:pPr marL="285750" indent="-285750">
              <a:lnSpc>
                <a:spcPct val="85000"/>
              </a:lnSpc>
              <a:spcAft>
                <a:spcPts val="600"/>
              </a:spcAft>
              <a:buFont typeface="Arial"/>
              <a:buChar char="•"/>
            </a:pPr>
            <a:r>
              <a:rPr lang="en-US" dirty="0">
                <a:solidFill>
                  <a:srgbClr val="FFFFFF"/>
                </a:solidFill>
              </a:rPr>
              <a:t>Implement a [insert model type] machine learning model for credit card fraud detection.</a:t>
            </a:r>
            <a:endParaRPr lang="en-US" dirty="0">
              <a:solidFill>
                <a:srgbClr val="FFFFFF"/>
              </a:solidFill>
              <a:cs typeface="Calibri Light" panose="020F0302020204030204"/>
            </a:endParaRPr>
          </a:p>
          <a:p>
            <a:pPr marL="285750" indent="-285750">
              <a:lnSpc>
                <a:spcPct val="85000"/>
              </a:lnSpc>
              <a:spcAft>
                <a:spcPts val="600"/>
              </a:spcAft>
              <a:buFont typeface="Arial"/>
              <a:buChar char="•"/>
            </a:pPr>
            <a:r>
              <a:rPr lang="en-US" dirty="0">
                <a:solidFill>
                  <a:srgbClr val="FFFFFF"/>
                </a:solidFill>
              </a:rPr>
              <a:t>Training Strategy: Divide the dataset, optimize hyperparameters, and ensure model convergence.</a:t>
            </a:r>
            <a:endParaRPr lang="en-US" dirty="0">
              <a:solidFill>
                <a:srgbClr val="FFFFFF"/>
              </a:solidFill>
              <a:cs typeface="Calibri Light" panose="020F0302020204030204"/>
            </a:endParaRPr>
          </a:p>
        </p:txBody>
      </p:sp>
    </p:spTree>
    <p:extLst>
      <p:ext uri="{BB962C8B-B14F-4D97-AF65-F5344CB8AC3E}">
        <p14:creationId xmlns:p14="http://schemas.microsoft.com/office/powerpoint/2010/main" val="20030523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05CCAB74-B2B2-8124-86FE-2773681B7C10}"/>
              </a:ext>
            </a:extLst>
          </p:cNvPr>
          <p:cNvPicPr>
            <a:picLocks noChangeAspect="1"/>
          </p:cNvPicPr>
          <p:nvPr/>
        </p:nvPicPr>
        <p:blipFill>
          <a:blip r:embed="rId2"/>
          <a:stretch>
            <a:fillRect/>
          </a:stretch>
        </p:blipFill>
        <p:spPr>
          <a:xfrm>
            <a:off x="367047" y="306186"/>
            <a:ext cx="3408608" cy="2628811"/>
          </a:xfrm>
          <a:prstGeom prst="rect">
            <a:avLst/>
          </a:prstGeom>
        </p:spPr>
      </p:pic>
      <p:sp>
        <p:nvSpPr>
          <p:cNvPr id="3" name="TextBox 2">
            <a:extLst>
              <a:ext uri="{FF2B5EF4-FFF2-40B4-BE49-F238E27FC236}">
                <a16:creationId xmlns:a16="http://schemas.microsoft.com/office/drawing/2014/main" id="{099B92DC-3022-0BBA-F1FA-67AE4AAA8D65}"/>
              </a:ext>
            </a:extLst>
          </p:cNvPr>
          <p:cNvSpPr txBox="1"/>
          <p:nvPr/>
        </p:nvSpPr>
        <p:spPr>
          <a:xfrm>
            <a:off x="506569" y="3050147"/>
            <a:ext cx="302224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AA94F"/>
                </a:solidFill>
                <a:latin typeface="Courier New"/>
                <a:cs typeface="Courier New"/>
              </a:rPr>
              <a:t>dataset informations</a:t>
            </a:r>
          </a:p>
        </p:txBody>
      </p:sp>
      <p:pic>
        <p:nvPicPr>
          <p:cNvPr id="4" name="Picture 3" descr="A black screen with white text&#10;&#10;Description automatically generated">
            <a:extLst>
              <a:ext uri="{FF2B5EF4-FFF2-40B4-BE49-F238E27FC236}">
                <a16:creationId xmlns:a16="http://schemas.microsoft.com/office/drawing/2014/main" id="{E4525E54-5985-BA43-E0BC-1C0A38DCFFBB}"/>
              </a:ext>
            </a:extLst>
          </p:cNvPr>
          <p:cNvPicPr>
            <a:picLocks noChangeAspect="1"/>
          </p:cNvPicPr>
          <p:nvPr/>
        </p:nvPicPr>
        <p:blipFill>
          <a:blip r:embed="rId3"/>
          <a:stretch>
            <a:fillRect/>
          </a:stretch>
        </p:blipFill>
        <p:spPr>
          <a:xfrm>
            <a:off x="4197147" y="1894035"/>
            <a:ext cx="2724150" cy="3400425"/>
          </a:xfrm>
          <a:prstGeom prst="rect">
            <a:avLst/>
          </a:prstGeom>
        </p:spPr>
      </p:pic>
      <p:sp>
        <p:nvSpPr>
          <p:cNvPr id="5" name="TextBox 4">
            <a:extLst>
              <a:ext uri="{FF2B5EF4-FFF2-40B4-BE49-F238E27FC236}">
                <a16:creationId xmlns:a16="http://schemas.microsoft.com/office/drawing/2014/main" id="{534D838C-7C24-BE2E-A3DD-24FB2AF4924F}"/>
              </a:ext>
            </a:extLst>
          </p:cNvPr>
          <p:cNvSpPr txBox="1"/>
          <p:nvPr/>
        </p:nvSpPr>
        <p:spPr>
          <a:xfrm>
            <a:off x="4305837" y="5432738"/>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AA94F"/>
                </a:solidFill>
                <a:latin typeface="Courier New"/>
                <a:cs typeface="Courier New"/>
              </a:rPr>
              <a:t>checking the number of missing values in each column</a:t>
            </a:r>
          </a:p>
        </p:txBody>
      </p:sp>
      <p:pic>
        <p:nvPicPr>
          <p:cNvPr id="6" name="Picture 5" descr="A screenshot of a computer program&#10;&#10;Description automatically generated">
            <a:extLst>
              <a:ext uri="{FF2B5EF4-FFF2-40B4-BE49-F238E27FC236}">
                <a16:creationId xmlns:a16="http://schemas.microsoft.com/office/drawing/2014/main" id="{96FA4C9E-DD34-6451-1290-7A57A0E6DA4C}"/>
              </a:ext>
            </a:extLst>
          </p:cNvPr>
          <p:cNvPicPr>
            <a:picLocks noChangeAspect="1"/>
          </p:cNvPicPr>
          <p:nvPr/>
        </p:nvPicPr>
        <p:blipFill>
          <a:blip r:embed="rId4"/>
          <a:stretch>
            <a:fillRect/>
          </a:stretch>
        </p:blipFill>
        <p:spPr>
          <a:xfrm>
            <a:off x="7321640" y="301699"/>
            <a:ext cx="4535509" cy="2208487"/>
          </a:xfrm>
          <a:prstGeom prst="rect">
            <a:avLst/>
          </a:prstGeom>
        </p:spPr>
      </p:pic>
      <p:sp>
        <p:nvSpPr>
          <p:cNvPr id="7" name="TextBox 6">
            <a:extLst>
              <a:ext uri="{FF2B5EF4-FFF2-40B4-BE49-F238E27FC236}">
                <a16:creationId xmlns:a16="http://schemas.microsoft.com/office/drawing/2014/main" id="{19474440-A0E9-EBCD-DB28-47324DDE5390}"/>
              </a:ext>
            </a:extLst>
          </p:cNvPr>
          <p:cNvSpPr txBox="1"/>
          <p:nvPr/>
        </p:nvSpPr>
        <p:spPr>
          <a:xfrm>
            <a:off x="7396766" y="2674513"/>
            <a:ext cx="44603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AA94F"/>
                </a:solidFill>
                <a:latin typeface="Courier New"/>
                <a:cs typeface="Courier New"/>
              </a:rPr>
              <a:t>distribution of legit transactions &amp; fraudulent transactions</a:t>
            </a:r>
          </a:p>
        </p:txBody>
      </p:sp>
      <mc:AlternateContent xmlns:mc="http://schemas.openxmlformats.org/markup-compatibility/2006" xmlns:p14="http://schemas.microsoft.com/office/powerpoint/2010/main">
        <mc:Choice Requires="p14">
          <p:contentPart p14:bwMode="auto" r:id="rId5">
            <p14:nvContentPartPr>
              <p14:cNvPr id="24" name="Ink 23">
                <a:extLst>
                  <a:ext uri="{FF2B5EF4-FFF2-40B4-BE49-F238E27FC236}">
                    <a16:creationId xmlns:a16="http://schemas.microsoft.com/office/drawing/2014/main" id="{9CB673E4-0CB6-E6E6-8B57-F6AC9204E0F4}"/>
                  </a:ext>
                </a:extLst>
              </p14:cNvPr>
              <p14:cNvContentPartPr/>
              <p14:nvPr/>
            </p14:nvContentPartPr>
            <p14:xfrm>
              <a:off x="1921098" y="3724140"/>
              <a:ext cx="727996" cy="548827"/>
            </p14:xfrm>
          </p:contentPart>
        </mc:Choice>
        <mc:Fallback xmlns="">
          <p:pic>
            <p:nvPicPr>
              <p:cNvPr id="24" name="Ink 23">
                <a:extLst>
                  <a:ext uri="{FF2B5EF4-FFF2-40B4-BE49-F238E27FC236}">
                    <a16:creationId xmlns:a16="http://schemas.microsoft.com/office/drawing/2014/main" id="{9CB673E4-0CB6-E6E6-8B57-F6AC9204E0F4}"/>
                  </a:ext>
                </a:extLst>
              </p:cNvPr>
              <p:cNvPicPr/>
              <p:nvPr/>
            </p:nvPicPr>
            <p:blipFill>
              <a:blip r:embed="rId6"/>
              <a:stretch>
                <a:fillRect/>
              </a:stretch>
            </p:blipFill>
            <p:spPr>
              <a:xfrm>
                <a:off x="1903105" y="3706517"/>
                <a:ext cx="763622" cy="584432"/>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5" name="Ink 24">
                <a:extLst>
                  <a:ext uri="{FF2B5EF4-FFF2-40B4-BE49-F238E27FC236}">
                    <a16:creationId xmlns:a16="http://schemas.microsoft.com/office/drawing/2014/main" id="{CE7EF1F9-2981-5FC3-682D-5023E678E463}"/>
                  </a:ext>
                </a:extLst>
              </p14:cNvPr>
              <p14:cNvContentPartPr/>
              <p14:nvPr/>
            </p14:nvContentPartPr>
            <p14:xfrm>
              <a:off x="2384077" y="4217831"/>
              <a:ext cx="223894" cy="43942"/>
            </p14:xfrm>
          </p:contentPart>
        </mc:Choice>
        <mc:Fallback xmlns="">
          <p:pic>
            <p:nvPicPr>
              <p:cNvPr id="25" name="Ink 24">
                <a:extLst>
                  <a:ext uri="{FF2B5EF4-FFF2-40B4-BE49-F238E27FC236}">
                    <a16:creationId xmlns:a16="http://schemas.microsoft.com/office/drawing/2014/main" id="{CE7EF1F9-2981-5FC3-682D-5023E678E463}"/>
                  </a:ext>
                </a:extLst>
              </p:cNvPr>
              <p:cNvPicPr/>
              <p:nvPr/>
            </p:nvPicPr>
            <p:blipFill>
              <a:blip r:embed="rId8"/>
              <a:stretch>
                <a:fillRect/>
              </a:stretch>
            </p:blipFill>
            <p:spPr>
              <a:xfrm>
                <a:off x="2366467" y="4199968"/>
                <a:ext cx="259473" cy="7931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6" name="Ink 25">
                <a:extLst>
                  <a:ext uri="{FF2B5EF4-FFF2-40B4-BE49-F238E27FC236}">
                    <a16:creationId xmlns:a16="http://schemas.microsoft.com/office/drawing/2014/main" id="{5E94F341-EC7A-6E45-C937-B055C331CA9D}"/>
                  </a:ext>
                </a:extLst>
              </p14:cNvPr>
              <p14:cNvContentPartPr/>
              <p14:nvPr/>
            </p14:nvContentPartPr>
            <p14:xfrm>
              <a:off x="7308760" y="4077176"/>
              <a:ext cx="504958" cy="730935"/>
            </p14:xfrm>
          </p:contentPart>
        </mc:Choice>
        <mc:Fallback xmlns="">
          <p:pic>
            <p:nvPicPr>
              <p:cNvPr id="26" name="Ink 25">
                <a:extLst>
                  <a:ext uri="{FF2B5EF4-FFF2-40B4-BE49-F238E27FC236}">
                    <a16:creationId xmlns:a16="http://schemas.microsoft.com/office/drawing/2014/main" id="{5E94F341-EC7A-6E45-C937-B055C331CA9D}"/>
                  </a:ext>
                </a:extLst>
              </p:cNvPr>
              <p:cNvPicPr/>
              <p:nvPr/>
            </p:nvPicPr>
            <p:blipFill>
              <a:blip r:embed="rId10"/>
              <a:stretch>
                <a:fillRect/>
              </a:stretch>
            </p:blipFill>
            <p:spPr>
              <a:xfrm>
                <a:off x="7290777" y="4059541"/>
                <a:ext cx="540564" cy="766564"/>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7" name="Ink 26">
                <a:extLst>
                  <a:ext uri="{FF2B5EF4-FFF2-40B4-BE49-F238E27FC236}">
                    <a16:creationId xmlns:a16="http://schemas.microsoft.com/office/drawing/2014/main" id="{BE113C40-5FD2-1BD0-66A3-AFA0EFCBB13D}"/>
                  </a:ext>
                </a:extLst>
              </p14:cNvPr>
              <p14:cNvContentPartPr/>
              <p14:nvPr/>
            </p14:nvContentPartPr>
            <p14:xfrm>
              <a:off x="7780985" y="4067577"/>
              <a:ext cx="134359" cy="261546"/>
            </p14:xfrm>
          </p:contentPart>
        </mc:Choice>
        <mc:Fallback xmlns="">
          <p:pic>
            <p:nvPicPr>
              <p:cNvPr id="27" name="Ink 26">
                <a:extLst>
                  <a:ext uri="{FF2B5EF4-FFF2-40B4-BE49-F238E27FC236}">
                    <a16:creationId xmlns:a16="http://schemas.microsoft.com/office/drawing/2014/main" id="{BE113C40-5FD2-1BD0-66A3-AFA0EFCBB13D}"/>
                  </a:ext>
                </a:extLst>
              </p:cNvPr>
              <p:cNvPicPr/>
              <p:nvPr/>
            </p:nvPicPr>
            <p:blipFill>
              <a:blip r:embed="rId12"/>
              <a:stretch>
                <a:fillRect/>
              </a:stretch>
            </p:blipFill>
            <p:spPr>
              <a:xfrm>
                <a:off x="7763023" y="4049614"/>
                <a:ext cx="169925" cy="297113"/>
              </a:xfrm>
              <a:prstGeom prst="rect">
                <a:avLst/>
              </a:prstGeom>
            </p:spPr>
          </p:pic>
        </mc:Fallback>
      </mc:AlternateContent>
    </p:spTree>
    <p:extLst>
      <p:ext uri="{BB962C8B-B14F-4D97-AF65-F5344CB8AC3E}">
        <p14:creationId xmlns:p14="http://schemas.microsoft.com/office/powerpoint/2010/main" val="2556128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code&#10;&#10;Description automatically generated">
            <a:extLst>
              <a:ext uri="{FF2B5EF4-FFF2-40B4-BE49-F238E27FC236}">
                <a16:creationId xmlns:a16="http://schemas.microsoft.com/office/drawing/2014/main" id="{82DE8804-D0FF-AFB4-42EA-C6F3A18F48A2}"/>
              </a:ext>
            </a:extLst>
          </p:cNvPr>
          <p:cNvPicPr>
            <a:picLocks noChangeAspect="1"/>
          </p:cNvPicPr>
          <p:nvPr/>
        </p:nvPicPr>
        <p:blipFill>
          <a:blip r:embed="rId2"/>
          <a:stretch>
            <a:fillRect/>
          </a:stretch>
        </p:blipFill>
        <p:spPr>
          <a:xfrm>
            <a:off x="613893" y="601797"/>
            <a:ext cx="4868214" cy="1844404"/>
          </a:xfrm>
          <a:prstGeom prst="rect">
            <a:avLst/>
          </a:prstGeom>
        </p:spPr>
      </p:pic>
      <p:sp>
        <p:nvSpPr>
          <p:cNvPr id="3" name="TextBox 2">
            <a:extLst>
              <a:ext uri="{FF2B5EF4-FFF2-40B4-BE49-F238E27FC236}">
                <a16:creationId xmlns:a16="http://schemas.microsoft.com/office/drawing/2014/main" id="{85EA476F-30AE-1FE5-D526-6F379AF7E6A2}"/>
              </a:ext>
            </a:extLst>
          </p:cNvPr>
          <p:cNvSpPr txBox="1"/>
          <p:nvPr/>
        </p:nvSpPr>
        <p:spPr>
          <a:xfrm>
            <a:off x="613893" y="2620851"/>
            <a:ext cx="48682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AA94F"/>
                </a:solidFill>
                <a:latin typeface="Courier New"/>
                <a:cs typeface="Courier New"/>
              </a:rPr>
              <a:t>separating the data for analysis</a:t>
            </a:r>
          </a:p>
        </p:txBody>
      </p:sp>
      <p:pic>
        <p:nvPicPr>
          <p:cNvPr id="4" name="Picture 3" descr="A screenshot of a computer&#10;&#10;Description automatically generated">
            <a:extLst>
              <a:ext uri="{FF2B5EF4-FFF2-40B4-BE49-F238E27FC236}">
                <a16:creationId xmlns:a16="http://schemas.microsoft.com/office/drawing/2014/main" id="{62A6BD15-C0E7-B811-2AD4-6B853CB749B5}"/>
              </a:ext>
            </a:extLst>
          </p:cNvPr>
          <p:cNvPicPr>
            <a:picLocks noChangeAspect="1"/>
          </p:cNvPicPr>
          <p:nvPr/>
        </p:nvPicPr>
        <p:blipFill>
          <a:blip r:embed="rId3"/>
          <a:stretch>
            <a:fillRect/>
          </a:stretch>
        </p:blipFill>
        <p:spPr>
          <a:xfrm>
            <a:off x="6387920" y="436865"/>
            <a:ext cx="2764665" cy="2249396"/>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DE85DADC-01B9-C9BF-F1C3-BDC325F7F47C}"/>
              </a:ext>
            </a:extLst>
          </p:cNvPr>
          <p:cNvPicPr>
            <a:picLocks noChangeAspect="1"/>
          </p:cNvPicPr>
          <p:nvPr/>
        </p:nvPicPr>
        <p:blipFill>
          <a:blip r:embed="rId4"/>
          <a:stretch>
            <a:fillRect/>
          </a:stretch>
        </p:blipFill>
        <p:spPr>
          <a:xfrm>
            <a:off x="9156878" y="432853"/>
            <a:ext cx="2603680" cy="2235955"/>
          </a:xfrm>
          <a:prstGeom prst="rect">
            <a:avLst/>
          </a:prstGeom>
        </p:spPr>
      </p:pic>
      <p:sp>
        <p:nvSpPr>
          <p:cNvPr id="6" name="TextBox 5">
            <a:extLst>
              <a:ext uri="{FF2B5EF4-FFF2-40B4-BE49-F238E27FC236}">
                <a16:creationId xmlns:a16="http://schemas.microsoft.com/office/drawing/2014/main" id="{002F16A4-99B6-712E-329E-C01AA5C6819D}"/>
              </a:ext>
            </a:extLst>
          </p:cNvPr>
          <p:cNvSpPr txBox="1"/>
          <p:nvPr/>
        </p:nvSpPr>
        <p:spPr>
          <a:xfrm>
            <a:off x="6387921" y="2814034"/>
            <a:ext cx="537263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6AA94F"/>
                </a:solidFill>
                <a:latin typeface="Courier New"/>
                <a:cs typeface="Courier New"/>
              </a:rPr>
              <a:t>statistical measures of the data </a:t>
            </a:r>
            <a:endParaRPr lang="en-US" dirty="0">
              <a:solidFill>
                <a:srgbClr val="6AA94F"/>
              </a:solidFill>
              <a:latin typeface="Calibri Light"/>
              <a:cs typeface="Calibri Light"/>
            </a:endParaRPr>
          </a:p>
        </p:txBody>
      </p:sp>
      <p:pic>
        <p:nvPicPr>
          <p:cNvPr id="7" name="Picture 6" descr="A screenshot of a computer code&#10;&#10;Description automatically generated">
            <a:extLst>
              <a:ext uri="{FF2B5EF4-FFF2-40B4-BE49-F238E27FC236}">
                <a16:creationId xmlns:a16="http://schemas.microsoft.com/office/drawing/2014/main" id="{72047DF8-F47C-65E8-0F14-402C35068160}"/>
              </a:ext>
            </a:extLst>
          </p:cNvPr>
          <p:cNvPicPr>
            <a:picLocks noChangeAspect="1"/>
          </p:cNvPicPr>
          <p:nvPr/>
        </p:nvPicPr>
        <p:blipFill>
          <a:blip r:embed="rId5"/>
          <a:stretch>
            <a:fillRect/>
          </a:stretch>
        </p:blipFill>
        <p:spPr>
          <a:xfrm>
            <a:off x="6505832" y="4023722"/>
            <a:ext cx="5111577" cy="2198365"/>
          </a:xfrm>
          <a:prstGeom prst="rect">
            <a:avLst/>
          </a:prstGeom>
        </p:spPr>
      </p:pic>
      <p:sp>
        <p:nvSpPr>
          <p:cNvPr id="10" name="TextBox 9">
            <a:extLst>
              <a:ext uri="{FF2B5EF4-FFF2-40B4-BE49-F238E27FC236}">
                <a16:creationId xmlns:a16="http://schemas.microsoft.com/office/drawing/2014/main" id="{B6859F12-B23E-FE9A-DAEA-1624EAEF9E22}"/>
              </a:ext>
            </a:extLst>
          </p:cNvPr>
          <p:cNvSpPr txBox="1"/>
          <p:nvPr/>
        </p:nvSpPr>
        <p:spPr>
          <a:xfrm>
            <a:off x="6866238" y="633077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6AA94F"/>
                </a:solidFill>
              </a:rPr>
              <a:t>Under-Sampling</a:t>
            </a:r>
            <a:r>
              <a:rPr lang="en-US" dirty="0">
                <a:solidFill>
                  <a:srgbClr val="6AA94F"/>
                </a:solidFill>
                <a:cs typeface="Calibri Light"/>
              </a:rPr>
              <a:t>​ </a:t>
            </a:r>
          </a:p>
        </p:txBody>
      </p:sp>
      <p:pic>
        <p:nvPicPr>
          <p:cNvPr id="11" name="Picture 10" descr="A black background with white text&#10;&#10;Description automatically generated">
            <a:extLst>
              <a:ext uri="{FF2B5EF4-FFF2-40B4-BE49-F238E27FC236}">
                <a16:creationId xmlns:a16="http://schemas.microsoft.com/office/drawing/2014/main" id="{F00D846B-FB3F-138E-259C-638448B125A0}"/>
              </a:ext>
            </a:extLst>
          </p:cNvPr>
          <p:cNvPicPr>
            <a:picLocks noChangeAspect="1"/>
          </p:cNvPicPr>
          <p:nvPr/>
        </p:nvPicPr>
        <p:blipFill>
          <a:blip r:embed="rId6"/>
          <a:stretch>
            <a:fillRect/>
          </a:stretch>
        </p:blipFill>
        <p:spPr>
          <a:xfrm>
            <a:off x="615779" y="4120808"/>
            <a:ext cx="4720281" cy="634654"/>
          </a:xfrm>
          <a:prstGeom prst="rect">
            <a:avLst/>
          </a:prstGeom>
        </p:spPr>
      </p:pic>
      <p:sp>
        <p:nvSpPr>
          <p:cNvPr id="13" name="TextBox 12">
            <a:extLst>
              <a:ext uri="{FF2B5EF4-FFF2-40B4-BE49-F238E27FC236}">
                <a16:creationId xmlns:a16="http://schemas.microsoft.com/office/drawing/2014/main" id="{0E89EBA0-E452-EF83-BF09-98DE7627E334}"/>
              </a:ext>
            </a:extLst>
          </p:cNvPr>
          <p:cNvSpPr txBox="1"/>
          <p:nvPr/>
        </p:nvSpPr>
        <p:spPr>
          <a:xfrm>
            <a:off x="698157" y="4930346"/>
            <a:ext cx="44937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AA94F"/>
                </a:solidFill>
              </a:rPr>
              <a:t>Splitting the data into Features &amp; Targets</a:t>
            </a:r>
            <a:endParaRPr lang="en-US"/>
          </a:p>
        </p:txBody>
      </p:sp>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B2F6FA2F-B7A4-4C4E-5529-C026A9E5441E}"/>
                  </a:ext>
                </a:extLst>
              </p14:cNvPr>
              <p14:cNvContentPartPr/>
              <p14:nvPr/>
            </p14:nvContentPartPr>
            <p14:xfrm>
              <a:off x="5634507" y="1513481"/>
              <a:ext cx="651574" cy="150892"/>
            </p14:xfrm>
          </p:contentPart>
        </mc:Choice>
        <mc:Fallback xmlns="">
          <p:pic>
            <p:nvPicPr>
              <p:cNvPr id="14" name="Ink 13">
                <a:extLst>
                  <a:ext uri="{FF2B5EF4-FFF2-40B4-BE49-F238E27FC236}">
                    <a16:creationId xmlns:a16="http://schemas.microsoft.com/office/drawing/2014/main" id="{B2F6FA2F-B7A4-4C4E-5529-C026A9E5441E}"/>
                  </a:ext>
                </a:extLst>
              </p:cNvPr>
              <p:cNvPicPr/>
              <p:nvPr/>
            </p:nvPicPr>
            <p:blipFill>
              <a:blip r:embed="rId8"/>
              <a:stretch>
                <a:fillRect/>
              </a:stretch>
            </p:blipFill>
            <p:spPr>
              <a:xfrm>
                <a:off x="5616518" y="1495877"/>
                <a:ext cx="687193" cy="186459"/>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744242C0-6973-10B6-7BE3-AFF594A0B1B7}"/>
                  </a:ext>
                </a:extLst>
              </p14:cNvPr>
              <p14:cNvContentPartPr/>
              <p14:nvPr/>
            </p14:nvContentPartPr>
            <p14:xfrm>
              <a:off x="6026528" y="1631323"/>
              <a:ext cx="219725" cy="220159"/>
            </p14:xfrm>
          </p:contentPart>
        </mc:Choice>
        <mc:Fallback xmlns="">
          <p:pic>
            <p:nvPicPr>
              <p:cNvPr id="15" name="Ink 14">
                <a:extLst>
                  <a:ext uri="{FF2B5EF4-FFF2-40B4-BE49-F238E27FC236}">
                    <a16:creationId xmlns:a16="http://schemas.microsoft.com/office/drawing/2014/main" id="{744242C0-6973-10B6-7BE3-AFF594A0B1B7}"/>
                  </a:ext>
                </a:extLst>
              </p:cNvPr>
              <p:cNvPicPr/>
              <p:nvPr/>
            </p:nvPicPr>
            <p:blipFill>
              <a:blip r:embed="rId10"/>
              <a:stretch>
                <a:fillRect/>
              </a:stretch>
            </p:blipFill>
            <p:spPr>
              <a:xfrm>
                <a:off x="6008547" y="1613365"/>
                <a:ext cx="255327" cy="255715"/>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D784765A-CA06-CD31-FB59-D7657AD84BA5}"/>
                  </a:ext>
                </a:extLst>
              </p14:cNvPr>
              <p14:cNvContentPartPr/>
              <p14:nvPr/>
            </p14:nvContentPartPr>
            <p14:xfrm>
              <a:off x="8494375" y="3241183"/>
              <a:ext cx="196564" cy="581304"/>
            </p14:xfrm>
          </p:contentPart>
        </mc:Choice>
        <mc:Fallback xmlns="">
          <p:pic>
            <p:nvPicPr>
              <p:cNvPr id="16" name="Ink 15">
                <a:extLst>
                  <a:ext uri="{FF2B5EF4-FFF2-40B4-BE49-F238E27FC236}">
                    <a16:creationId xmlns:a16="http://schemas.microsoft.com/office/drawing/2014/main" id="{D784765A-CA06-CD31-FB59-D7657AD84BA5}"/>
                  </a:ext>
                </a:extLst>
              </p:cNvPr>
              <p:cNvPicPr/>
              <p:nvPr/>
            </p:nvPicPr>
            <p:blipFill>
              <a:blip r:embed="rId12"/>
              <a:stretch>
                <a:fillRect/>
              </a:stretch>
            </p:blipFill>
            <p:spPr>
              <a:xfrm>
                <a:off x="8476408" y="3223197"/>
                <a:ext cx="232140" cy="616916"/>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32CF6BBD-E81C-263B-F05D-7DB2C5D413F5}"/>
                  </a:ext>
                </a:extLst>
              </p14:cNvPr>
              <p14:cNvContentPartPr/>
              <p14:nvPr/>
            </p14:nvContentPartPr>
            <p14:xfrm>
              <a:off x="8671775" y="3631526"/>
              <a:ext cx="153428" cy="157008"/>
            </p14:xfrm>
          </p:contentPart>
        </mc:Choice>
        <mc:Fallback xmlns="">
          <p:pic>
            <p:nvPicPr>
              <p:cNvPr id="17" name="Ink 16">
                <a:extLst>
                  <a:ext uri="{FF2B5EF4-FFF2-40B4-BE49-F238E27FC236}">
                    <a16:creationId xmlns:a16="http://schemas.microsoft.com/office/drawing/2014/main" id="{32CF6BBD-E81C-263B-F05D-7DB2C5D413F5}"/>
                  </a:ext>
                </a:extLst>
              </p:cNvPr>
              <p:cNvPicPr/>
              <p:nvPr/>
            </p:nvPicPr>
            <p:blipFill>
              <a:blip r:embed="rId14"/>
              <a:stretch>
                <a:fillRect/>
              </a:stretch>
            </p:blipFill>
            <p:spPr>
              <a:xfrm>
                <a:off x="8653809" y="3613562"/>
                <a:ext cx="189000" cy="192577"/>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53108DD2-5901-3052-3AB2-31AD47D6AD5A}"/>
                  </a:ext>
                </a:extLst>
              </p14:cNvPr>
              <p14:cNvContentPartPr/>
              <p14:nvPr/>
            </p14:nvContentPartPr>
            <p14:xfrm>
              <a:off x="5698901" y="4539802"/>
              <a:ext cx="675129" cy="33347"/>
            </p14:xfrm>
          </p:contentPart>
        </mc:Choice>
        <mc:Fallback xmlns="">
          <p:pic>
            <p:nvPicPr>
              <p:cNvPr id="18" name="Ink 17">
                <a:extLst>
                  <a:ext uri="{FF2B5EF4-FFF2-40B4-BE49-F238E27FC236}">
                    <a16:creationId xmlns:a16="http://schemas.microsoft.com/office/drawing/2014/main" id="{53108DD2-5901-3052-3AB2-31AD47D6AD5A}"/>
                  </a:ext>
                </a:extLst>
              </p:cNvPr>
              <p:cNvPicPr/>
              <p:nvPr/>
            </p:nvPicPr>
            <p:blipFill>
              <a:blip r:embed="rId16"/>
              <a:stretch>
                <a:fillRect/>
              </a:stretch>
            </p:blipFill>
            <p:spPr>
              <a:xfrm>
                <a:off x="5680907" y="4522064"/>
                <a:ext cx="710757" cy="68468"/>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F13516B4-9E0E-825A-42B3-D3247054007C}"/>
                  </a:ext>
                </a:extLst>
              </p14:cNvPr>
              <p14:cNvContentPartPr/>
              <p14:nvPr/>
            </p14:nvContentPartPr>
            <p14:xfrm>
              <a:off x="5688168" y="4356146"/>
              <a:ext cx="233989" cy="162191"/>
            </p14:xfrm>
          </p:contentPart>
        </mc:Choice>
        <mc:Fallback xmlns="">
          <p:pic>
            <p:nvPicPr>
              <p:cNvPr id="19" name="Ink 18">
                <a:extLst>
                  <a:ext uri="{FF2B5EF4-FFF2-40B4-BE49-F238E27FC236}">
                    <a16:creationId xmlns:a16="http://schemas.microsoft.com/office/drawing/2014/main" id="{F13516B4-9E0E-825A-42B3-D3247054007C}"/>
                  </a:ext>
                </a:extLst>
              </p:cNvPr>
              <p:cNvPicPr/>
              <p:nvPr/>
            </p:nvPicPr>
            <p:blipFill>
              <a:blip r:embed="rId18"/>
              <a:stretch>
                <a:fillRect/>
              </a:stretch>
            </p:blipFill>
            <p:spPr>
              <a:xfrm>
                <a:off x="5670556" y="4338205"/>
                <a:ext cx="269573" cy="197715"/>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0" name="Ink 19">
                <a:extLst>
                  <a:ext uri="{FF2B5EF4-FFF2-40B4-BE49-F238E27FC236}">
                    <a16:creationId xmlns:a16="http://schemas.microsoft.com/office/drawing/2014/main" id="{D581EDBB-9DFB-C5B1-FA18-372B44D97211}"/>
                  </a:ext>
                </a:extLst>
              </p14:cNvPr>
              <p14:cNvContentPartPr/>
              <p14:nvPr/>
            </p14:nvContentPartPr>
            <p14:xfrm>
              <a:off x="5688169" y="4507605"/>
              <a:ext cx="168648" cy="313095"/>
            </p14:xfrm>
          </p:contentPart>
        </mc:Choice>
        <mc:Fallback xmlns="">
          <p:pic>
            <p:nvPicPr>
              <p:cNvPr id="20" name="Ink 19">
                <a:extLst>
                  <a:ext uri="{FF2B5EF4-FFF2-40B4-BE49-F238E27FC236}">
                    <a16:creationId xmlns:a16="http://schemas.microsoft.com/office/drawing/2014/main" id="{D581EDBB-9DFB-C5B1-FA18-372B44D97211}"/>
                  </a:ext>
                </a:extLst>
              </p:cNvPr>
              <p:cNvPicPr/>
              <p:nvPr/>
            </p:nvPicPr>
            <p:blipFill>
              <a:blip r:embed="rId20"/>
              <a:stretch>
                <a:fillRect/>
              </a:stretch>
            </p:blipFill>
            <p:spPr>
              <a:xfrm>
                <a:off x="5670549" y="4489991"/>
                <a:ext cx="204247" cy="348682"/>
              </a:xfrm>
              <a:prstGeom prst="rect">
                <a:avLst/>
              </a:prstGeom>
            </p:spPr>
          </p:pic>
        </mc:Fallback>
      </mc:AlternateContent>
    </p:spTree>
    <p:extLst>
      <p:ext uri="{BB962C8B-B14F-4D97-AF65-F5344CB8AC3E}">
        <p14:creationId xmlns:p14="http://schemas.microsoft.com/office/powerpoint/2010/main" val="3892784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Right 6">
            <a:extLst>
              <a:ext uri="{FF2B5EF4-FFF2-40B4-BE49-F238E27FC236}">
                <a16:creationId xmlns:a16="http://schemas.microsoft.com/office/drawing/2014/main" id="{13E64C58-3F9E-4192-8C66-C5C351140B44}"/>
              </a:ext>
            </a:extLst>
          </p:cNvPr>
          <p:cNvSpPr/>
          <p:nvPr/>
        </p:nvSpPr>
        <p:spPr>
          <a:xfrm>
            <a:off x="6912211" y="3249706"/>
            <a:ext cx="986118" cy="179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B23B46A-9C1F-4676-8C31-1DAA01F5C1FB}"/>
              </a:ext>
            </a:extLst>
          </p:cNvPr>
          <p:cNvSpPr txBox="1"/>
          <p:nvPr/>
        </p:nvSpPr>
        <p:spPr>
          <a:xfrm>
            <a:off x="7898329" y="2834207"/>
            <a:ext cx="4195059" cy="1200329"/>
          </a:xfrm>
          <a:prstGeom prst="rect">
            <a:avLst/>
          </a:prstGeom>
          <a:noFill/>
        </p:spPr>
        <p:txBody>
          <a:bodyPr wrap="square" rtlCol="0">
            <a:spAutoFit/>
          </a:bodyPr>
          <a:lstStyle/>
          <a:p>
            <a:pPr algn="ctr"/>
            <a:r>
              <a:rPr lang="en-IN" sz="2400" b="1" dirty="0"/>
              <a:t>Balanced class of legal(0) and </a:t>
            </a:r>
            <a:r>
              <a:rPr lang="en-IN" sz="2400" b="1" dirty="0" err="1"/>
              <a:t>Fraudulant</a:t>
            </a:r>
            <a:r>
              <a:rPr lang="en-IN" sz="2400" b="1" dirty="0"/>
              <a:t>(1) transaction after </a:t>
            </a:r>
            <a:r>
              <a:rPr lang="en-IN" sz="2400" b="1" dirty="0" err="1"/>
              <a:t>undersampling</a:t>
            </a:r>
            <a:endParaRPr lang="en-IN" sz="2400" b="1" dirty="0"/>
          </a:p>
        </p:txBody>
      </p:sp>
      <p:pic>
        <p:nvPicPr>
          <p:cNvPr id="3" name="Picture 2">
            <a:extLst>
              <a:ext uri="{FF2B5EF4-FFF2-40B4-BE49-F238E27FC236}">
                <a16:creationId xmlns:a16="http://schemas.microsoft.com/office/drawing/2014/main" id="{EF204C74-4927-4335-A4E6-3AA473F8EA9F}"/>
              </a:ext>
            </a:extLst>
          </p:cNvPr>
          <p:cNvPicPr>
            <a:picLocks noChangeAspect="1"/>
          </p:cNvPicPr>
          <p:nvPr/>
        </p:nvPicPr>
        <p:blipFill rotWithShape="1">
          <a:blip r:embed="rId2">
            <a:extLst>
              <a:ext uri="{28A0092B-C50C-407E-A947-70E740481C1C}">
                <a14:useLocalDpi xmlns:a14="http://schemas.microsoft.com/office/drawing/2010/main" val="0"/>
              </a:ext>
            </a:extLst>
          </a:blip>
          <a:srcRect l="4422" t="8417" r="34805" b="7458"/>
          <a:stretch/>
        </p:blipFill>
        <p:spPr>
          <a:xfrm>
            <a:off x="305645" y="1075274"/>
            <a:ext cx="6490448" cy="4868326"/>
          </a:xfrm>
          <a:prstGeom prst="rect">
            <a:avLst/>
          </a:prstGeom>
        </p:spPr>
      </p:pic>
    </p:spTree>
    <p:extLst>
      <p:ext uri="{BB962C8B-B14F-4D97-AF65-F5344CB8AC3E}">
        <p14:creationId xmlns:p14="http://schemas.microsoft.com/office/powerpoint/2010/main" val="3377533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5F2B76-2E4E-4F71-9A46-F79316FFFC55}"/>
              </a:ext>
            </a:extLst>
          </p:cNvPr>
          <p:cNvSpPr txBox="1"/>
          <p:nvPr/>
        </p:nvSpPr>
        <p:spPr>
          <a:xfrm>
            <a:off x="2034988" y="439271"/>
            <a:ext cx="8695765" cy="523220"/>
          </a:xfrm>
          <a:prstGeom prst="rect">
            <a:avLst/>
          </a:prstGeom>
          <a:noFill/>
        </p:spPr>
        <p:txBody>
          <a:bodyPr wrap="square" rtlCol="0">
            <a:spAutoFit/>
          </a:bodyPr>
          <a:lstStyle/>
          <a:p>
            <a:r>
              <a:rPr lang="en-IN" sz="2800" dirty="0"/>
              <a:t>Comparison of Different machine learning algorithms</a:t>
            </a:r>
          </a:p>
        </p:txBody>
      </p:sp>
      <p:graphicFrame>
        <p:nvGraphicFramePr>
          <p:cNvPr id="6" name="Table 6">
            <a:extLst>
              <a:ext uri="{FF2B5EF4-FFF2-40B4-BE49-F238E27FC236}">
                <a16:creationId xmlns:a16="http://schemas.microsoft.com/office/drawing/2014/main" id="{7958E36D-FCF8-4D0E-8D2C-A14899FF33C4}"/>
              </a:ext>
            </a:extLst>
          </p:cNvPr>
          <p:cNvGraphicFramePr>
            <a:graphicFrameLocks noGrp="1"/>
          </p:cNvGraphicFramePr>
          <p:nvPr>
            <p:extLst>
              <p:ext uri="{D42A27DB-BD31-4B8C-83A1-F6EECF244321}">
                <p14:modId xmlns:p14="http://schemas.microsoft.com/office/powerpoint/2010/main" val="1445748098"/>
              </p:ext>
            </p:extLst>
          </p:nvPr>
        </p:nvGraphicFramePr>
        <p:xfrm>
          <a:off x="67239" y="962491"/>
          <a:ext cx="12129240" cy="1963269"/>
        </p:xfrm>
        <a:graphic>
          <a:graphicData uri="http://schemas.openxmlformats.org/drawingml/2006/table">
            <a:tbl>
              <a:tblPr firstRow="1" bandRow="1">
                <a:tableStyleId>{5C22544A-7EE6-4342-B048-85BDC9FD1C3A}</a:tableStyleId>
              </a:tblPr>
              <a:tblGrid>
                <a:gridCol w="838196">
                  <a:extLst>
                    <a:ext uri="{9D8B030D-6E8A-4147-A177-3AD203B41FA5}">
                      <a16:colId xmlns:a16="http://schemas.microsoft.com/office/drawing/2014/main" val="1222112155"/>
                    </a:ext>
                  </a:extLst>
                </a:gridCol>
                <a:gridCol w="833718">
                  <a:extLst>
                    <a:ext uri="{9D8B030D-6E8A-4147-A177-3AD203B41FA5}">
                      <a16:colId xmlns:a16="http://schemas.microsoft.com/office/drawing/2014/main" val="1976995844"/>
                    </a:ext>
                  </a:extLst>
                </a:gridCol>
                <a:gridCol w="788894">
                  <a:extLst>
                    <a:ext uri="{9D8B030D-6E8A-4147-A177-3AD203B41FA5}">
                      <a16:colId xmlns:a16="http://schemas.microsoft.com/office/drawing/2014/main" val="559019200"/>
                    </a:ext>
                  </a:extLst>
                </a:gridCol>
                <a:gridCol w="860612">
                  <a:extLst>
                    <a:ext uri="{9D8B030D-6E8A-4147-A177-3AD203B41FA5}">
                      <a16:colId xmlns:a16="http://schemas.microsoft.com/office/drawing/2014/main" val="1435427396"/>
                    </a:ext>
                  </a:extLst>
                </a:gridCol>
                <a:gridCol w="721660">
                  <a:extLst>
                    <a:ext uri="{9D8B030D-6E8A-4147-A177-3AD203B41FA5}">
                      <a16:colId xmlns:a16="http://schemas.microsoft.com/office/drawing/2014/main" val="1699044796"/>
                    </a:ext>
                  </a:extLst>
                </a:gridCol>
                <a:gridCol w="808616">
                  <a:extLst>
                    <a:ext uri="{9D8B030D-6E8A-4147-A177-3AD203B41FA5}">
                      <a16:colId xmlns:a16="http://schemas.microsoft.com/office/drawing/2014/main" val="1036095216"/>
                    </a:ext>
                  </a:extLst>
                </a:gridCol>
                <a:gridCol w="808616">
                  <a:extLst>
                    <a:ext uri="{9D8B030D-6E8A-4147-A177-3AD203B41FA5}">
                      <a16:colId xmlns:a16="http://schemas.microsoft.com/office/drawing/2014/main" val="966253073"/>
                    </a:ext>
                  </a:extLst>
                </a:gridCol>
                <a:gridCol w="808616">
                  <a:extLst>
                    <a:ext uri="{9D8B030D-6E8A-4147-A177-3AD203B41FA5}">
                      <a16:colId xmlns:a16="http://schemas.microsoft.com/office/drawing/2014/main" val="19562439"/>
                    </a:ext>
                  </a:extLst>
                </a:gridCol>
                <a:gridCol w="808616">
                  <a:extLst>
                    <a:ext uri="{9D8B030D-6E8A-4147-A177-3AD203B41FA5}">
                      <a16:colId xmlns:a16="http://schemas.microsoft.com/office/drawing/2014/main" val="1584186393"/>
                    </a:ext>
                  </a:extLst>
                </a:gridCol>
                <a:gridCol w="808616">
                  <a:extLst>
                    <a:ext uri="{9D8B030D-6E8A-4147-A177-3AD203B41FA5}">
                      <a16:colId xmlns:a16="http://schemas.microsoft.com/office/drawing/2014/main" val="4073321342"/>
                    </a:ext>
                  </a:extLst>
                </a:gridCol>
                <a:gridCol w="945778">
                  <a:extLst>
                    <a:ext uri="{9D8B030D-6E8A-4147-A177-3AD203B41FA5}">
                      <a16:colId xmlns:a16="http://schemas.microsoft.com/office/drawing/2014/main" val="2434130261"/>
                    </a:ext>
                  </a:extLst>
                </a:gridCol>
                <a:gridCol w="744070">
                  <a:extLst>
                    <a:ext uri="{9D8B030D-6E8A-4147-A177-3AD203B41FA5}">
                      <a16:colId xmlns:a16="http://schemas.microsoft.com/office/drawing/2014/main" val="3645037658"/>
                    </a:ext>
                  </a:extLst>
                </a:gridCol>
                <a:gridCol w="736000">
                  <a:extLst>
                    <a:ext uri="{9D8B030D-6E8A-4147-A177-3AD203B41FA5}">
                      <a16:colId xmlns:a16="http://schemas.microsoft.com/office/drawing/2014/main" val="2148709595"/>
                    </a:ext>
                  </a:extLst>
                </a:gridCol>
                <a:gridCol w="808616">
                  <a:extLst>
                    <a:ext uri="{9D8B030D-6E8A-4147-A177-3AD203B41FA5}">
                      <a16:colId xmlns:a16="http://schemas.microsoft.com/office/drawing/2014/main" val="3850683301"/>
                    </a:ext>
                  </a:extLst>
                </a:gridCol>
                <a:gridCol w="808616">
                  <a:extLst>
                    <a:ext uri="{9D8B030D-6E8A-4147-A177-3AD203B41FA5}">
                      <a16:colId xmlns:a16="http://schemas.microsoft.com/office/drawing/2014/main" val="474927841"/>
                    </a:ext>
                  </a:extLst>
                </a:gridCol>
              </a:tblGrid>
              <a:tr h="654423">
                <a:tc>
                  <a:txBody>
                    <a:bodyPr/>
                    <a:lstStyle/>
                    <a:p>
                      <a:pPr algn="ctr"/>
                      <a:r>
                        <a:rPr lang="en-IN" sz="1200" u="sng" dirty="0"/>
                        <a:t>Algorithms Used</a:t>
                      </a:r>
                    </a:p>
                  </a:txBody>
                  <a:tcPr/>
                </a:tc>
                <a:tc>
                  <a:txBody>
                    <a:bodyPr/>
                    <a:lstStyle/>
                    <a:p>
                      <a:pPr algn="ctr"/>
                      <a:r>
                        <a:rPr lang="en-IN" sz="1200" u="sng" dirty="0"/>
                        <a:t>Logistic Regression</a:t>
                      </a:r>
                    </a:p>
                  </a:txBody>
                  <a:tcPr/>
                </a:tc>
                <a:tc>
                  <a:txBody>
                    <a:bodyPr/>
                    <a:lstStyle/>
                    <a:p>
                      <a:pPr algn="ctr"/>
                      <a:r>
                        <a:rPr lang="en-IN" sz="1200" u="sng" dirty="0"/>
                        <a:t>Support Vector Machine</a:t>
                      </a:r>
                    </a:p>
                  </a:txBody>
                  <a:tcPr/>
                </a:tc>
                <a:tc>
                  <a:txBody>
                    <a:bodyPr/>
                    <a:lstStyle/>
                    <a:p>
                      <a:pPr algn="ctr"/>
                      <a:r>
                        <a:rPr lang="en-IN" sz="1200" u="sng" dirty="0"/>
                        <a:t>K-nearest </a:t>
                      </a:r>
                      <a:r>
                        <a:rPr lang="en-IN" sz="1200" u="sng" dirty="0" err="1"/>
                        <a:t>Neighbors</a:t>
                      </a:r>
                      <a:endParaRPr lang="en-IN" sz="1200" u="sng" dirty="0"/>
                    </a:p>
                  </a:txBody>
                  <a:tcPr/>
                </a:tc>
                <a:tc>
                  <a:txBody>
                    <a:bodyPr/>
                    <a:lstStyle/>
                    <a:p>
                      <a:pPr algn="ctr"/>
                      <a:r>
                        <a:rPr lang="en-IN" sz="1200" u="sng" dirty="0"/>
                        <a:t>Decision Tree</a:t>
                      </a:r>
                    </a:p>
                  </a:txBody>
                  <a:tcPr/>
                </a:tc>
                <a:tc>
                  <a:txBody>
                    <a:bodyPr/>
                    <a:lstStyle/>
                    <a:p>
                      <a:pPr algn="ctr"/>
                      <a:r>
                        <a:rPr lang="en-IN" sz="1200" u="sng" dirty="0"/>
                        <a:t>Random Forest</a:t>
                      </a:r>
                    </a:p>
                  </a:txBody>
                  <a:tcPr/>
                </a:tc>
                <a:tc>
                  <a:txBody>
                    <a:bodyPr/>
                    <a:lstStyle/>
                    <a:p>
                      <a:pPr algn="ctr"/>
                      <a:r>
                        <a:rPr lang="en-IN" sz="1200" u="sng" dirty="0"/>
                        <a:t>Bagging</a:t>
                      </a:r>
                    </a:p>
                  </a:txBody>
                  <a:tcPr/>
                </a:tc>
                <a:tc>
                  <a:txBody>
                    <a:bodyPr/>
                    <a:lstStyle/>
                    <a:p>
                      <a:pPr algn="ctr"/>
                      <a:r>
                        <a:rPr lang="en-IN" sz="1200" u="sng" dirty="0"/>
                        <a:t>AdaBoost</a:t>
                      </a:r>
                    </a:p>
                  </a:txBody>
                  <a:tcPr/>
                </a:tc>
                <a:tc>
                  <a:txBody>
                    <a:bodyPr/>
                    <a:lstStyle/>
                    <a:p>
                      <a:pPr algn="ctr"/>
                      <a:r>
                        <a:rPr lang="en-IN" sz="1200" u="sng" dirty="0"/>
                        <a:t>Gradient Boosting</a:t>
                      </a:r>
                    </a:p>
                  </a:txBody>
                  <a:tcPr/>
                </a:tc>
                <a:tc>
                  <a:txBody>
                    <a:bodyPr/>
                    <a:lstStyle/>
                    <a:p>
                      <a:pPr algn="ctr"/>
                      <a:r>
                        <a:rPr lang="en-IN" sz="1200" u="sng" dirty="0"/>
                        <a:t>Extra Trees</a:t>
                      </a:r>
                    </a:p>
                  </a:txBody>
                  <a:tcPr/>
                </a:tc>
                <a:tc>
                  <a:txBody>
                    <a:bodyPr/>
                    <a:lstStyle/>
                    <a:p>
                      <a:pPr algn="ctr"/>
                      <a:r>
                        <a:rPr lang="en-IN" sz="1200" u="sng" dirty="0"/>
                        <a:t>Linear Discriminant Analysis</a:t>
                      </a:r>
                    </a:p>
                  </a:txBody>
                  <a:tcPr/>
                </a:tc>
                <a:tc>
                  <a:txBody>
                    <a:bodyPr/>
                    <a:lstStyle/>
                    <a:p>
                      <a:pPr algn="ctr"/>
                      <a:r>
                        <a:rPr lang="en-IN" sz="1200" u="sng" dirty="0"/>
                        <a:t>Naïve Bayes</a:t>
                      </a:r>
                    </a:p>
                  </a:txBody>
                  <a:tcPr/>
                </a:tc>
                <a:tc>
                  <a:txBody>
                    <a:bodyPr/>
                    <a:lstStyle/>
                    <a:p>
                      <a:pPr algn="ctr"/>
                      <a:r>
                        <a:rPr lang="en-IN" sz="1200" u="sng" dirty="0"/>
                        <a:t>Neural Network</a:t>
                      </a:r>
                    </a:p>
                  </a:txBody>
                  <a:tcPr/>
                </a:tc>
                <a:tc>
                  <a:txBody>
                    <a:bodyPr/>
                    <a:lstStyle/>
                    <a:p>
                      <a:pPr algn="ctr"/>
                      <a:r>
                        <a:rPr lang="en-IN" sz="1200" u="sng" dirty="0" err="1"/>
                        <a:t>XGBoost</a:t>
                      </a:r>
                      <a:endParaRPr lang="en-IN" sz="1200" u="sng" dirty="0"/>
                    </a:p>
                  </a:txBody>
                  <a:tcPr/>
                </a:tc>
                <a:tc>
                  <a:txBody>
                    <a:bodyPr/>
                    <a:lstStyle/>
                    <a:p>
                      <a:pPr algn="ctr"/>
                      <a:r>
                        <a:rPr lang="en-IN" sz="1200" u="sng" dirty="0" err="1"/>
                        <a:t>CatBoost</a:t>
                      </a:r>
                      <a:endParaRPr lang="en-IN" sz="1200" u="sng" dirty="0"/>
                    </a:p>
                  </a:txBody>
                  <a:tcPr/>
                </a:tc>
                <a:extLst>
                  <a:ext uri="{0D108BD9-81ED-4DB2-BD59-A6C34878D82A}">
                    <a16:rowId xmlns:a16="http://schemas.microsoft.com/office/drawing/2014/main" val="621335937"/>
                  </a:ext>
                </a:extLst>
              </a:tr>
              <a:tr h="654423">
                <a:tc>
                  <a:txBody>
                    <a:bodyPr/>
                    <a:lstStyle/>
                    <a:p>
                      <a:pPr algn="ctr"/>
                      <a:r>
                        <a:rPr lang="en-IN" sz="1200" dirty="0"/>
                        <a:t>Training Accuracy</a:t>
                      </a:r>
                    </a:p>
                  </a:txBody>
                  <a:tcPr/>
                </a:tc>
                <a:tc>
                  <a:txBody>
                    <a:bodyPr/>
                    <a:lstStyle/>
                    <a:p>
                      <a:pPr algn="ctr"/>
                      <a:r>
                        <a:rPr lang="en-IN" sz="1200" dirty="0"/>
                        <a:t>92%</a:t>
                      </a:r>
                    </a:p>
                  </a:txBody>
                  <a:tcPr/>
                </a:tc>
                <a:tc>
                  <a:txBody>
                    <a:bodyPr/>
                    <a:lstStyle/>
                    <a:p>
                      <a:pPr algn="ctr"/>
                      <a:r>
                        <a:rPr lang="en-IN" sz="1200" dirty="0"/>
                        <a:t>93%</a:t>
                      </a:r>
                    </a:p>
                  </a:txBody>
                  <a:tcPr/>
                </a:tc>
                <a:tc>
                  <a:txBody>
                    <a:bodyPr/>
                    <a:lstStyle/>
                    <a:p>
                      <a:pPr algn="ctr"/>
                      <a:r>
                        <a:rPr lang="en-IN" sz="1200" dirty="0"/>
                        <a:t>93%</a:t>
                      </a:r>
                    </a:p>
                  </a:txBody>
                  <a:tcPr/>
                </a:tc>
                <a:tc>
                  <a:txBody>
                    <a:bodyPr/>
                    <a:lstStyle/>
                    <a:p>
                      <a:pPr algn="ctr"/>
                      <a:r>
                        <a:rPr lang="en-IN" sz="1200" dirty="0"/>
                        <a:t>100%</a:t>
                      </a:r>
                    </a:p>
                  </a:txBody>
                  <a:tcPr/>
                </a:tc>
                <a:tc>
                  <a:txBody>
                    <a:bodyPr/>
                    <a:lstStyle/>
                    <a:p>
                      <a:pPr algn="ctr"/>
                      <a:r>
                        <a:rPr lang="en-IN" sz="1200" dirty="0"/>
                        <a:t>100%</a:t>
                      </a:r>
                    </a:p>
                  </a:txBody>
                  <a:tcPr/>
                </a:tc>
                <a:tc>
                  <a:txBody>
                    <a:bodyPr/>
                    <a:lstStyle/>
                    <a:p>
                      <a:pPr algn="ctr"/>
                      <a:r>
                        <a:rPr lang="en-IN" sz="1200" dirty="0"/>
                        <a:t>99%</a:t>
                      </a:r>
                    </a:p>
                  </a:txBody>
                  <a:tcPr/>
                </a:tc>
                <a:tc>
                  <a:txBody>
                    <a:bodyPr/>
                    <a:lstStyle/>
                    <a:p>
                      <a:pPr algn="ctr"/>
                      <a:r>
                        <a:rPr lang="en-IN" sz="1200" dirty="0"/>
                        <a:t>98%</a:t>
                      </a:r>
                    </a:p>
                  </a:txBody>
                  <a:tcPr/>
                </a:tc>
                <a:tc>
                  <a:txBody>
                    <a:bodyPr/>
                    <a:lstStyle/>
                    <a:p>
                      <a:pPr algn="ctr"/>
                      <a:r>
                        <a:rPr lang="en-IN" sz="1200" dirty="0"/>
                        <a:t>100%</a:t>
                      </a:r>
                    </a:p>
                  </a:txBody>
                  <a:tcPr/>
                </a:tc>
                <a:tc>
                  <a:txBody>
                    <a:bodyPr/>
                    <a:lstStyle/>
                    <a:p>
                      <a:pPr algn="ctr"/>
                      <a:r>
                        <a:rPr lang="en-IN" sz="1200" dirty="0"/>
                        <a:t>100%</a:t>
                      </a:r>
                    </a:p>
                  </a:txBody>
                  <a:tcPr/>
                </a:tc>
                <a:tc>
                  <a:txBody>
                    <a:bodyPr/>
                    <a:lstStyle/>
                    <a:p>
                      <a:pPr algn="ctr"/>
                      <a:r>
                        <a:rPr lang="en-IN" sz="1200" dirty="0"/>
                        <a:t>91%</a:t>
                      </a:r>
                    </a:p>
                  </a:txBody>
                  <a:tcPr/>
                </a:tc>
                <a:tc>
                  <a:txBody>
                    <a:bodyPr/>
                    <a:lstStyle/>
                    <a:p>
                      <a:pPr algn="ctr"/>
                      <a:r>
                        <a:rPr lang="en-IN" sz="1200" dirty="0"/>
                        <a:t>92%</a:t>
                      </a:r>
                    </a:p>
                  </a:txBody>
                  <a:tcPr/>
                </a:tc>
                <a:tc>
                  <a:txBody>
                    <a:bodyPr/>
                    <a:lstStyle/>
                    <a:p>
                      <a:pPr algn="ctr"/>
                      <a:r>
                        <a:rPr lang="en-IN" sz="1200" dirty="0"/>
                        <a:t>93%</a:t>
                      </a:r>
                    </a:p>
                  </a:txBody>
                  <a:tcPr/>
                </a:tc>
                <a:tc>
                  <a:txBody>
                    <a:bodyPr/>
                    <a:lstStyle/>
                    <a:p>
                      <a:pPr algn="ctr"/>
                      <a:r>
                        <a:rPr lang="en-IN" sz="1200" dirty="0"/>
                        <a:t>100%</a:t>
                      </a:r>
                    </a:p>
                  </a:txBody>
                  <a:tcPr/>
                </a:tc>
                <a:tc>
                  <a:txBody>
                    <a:bodyPr/>
                    <a:lstStyle/>
                    <a:p>
                      <a:pPr algn="ctr"/>
                      <a:r>
                        <a:rPr lang="en-IN" sz="1200" dirty="0"/>
                        <a:t>100%</a:t>
                      </a:r>
                    </a:p>
                  </a:txBody>
                  <a:tcPr/>
                </a:tc>
                <a:extLst>
                  <a:ext uri="{0D108BD9-81ED-4DB2-BD59-A6C34878D82A}">
                    <a16:rowId xmlns:a16="http://schemas.microsoft.com/office/drawing/2014/main" val="2721686582"/>
                  </a:ext>
                </a:extLst>
              </a:tr>
              <a:tr h="654423">
                <a:tc>
                  <a:txBody>
                    <a:bodyPr/>
                    <a:lstStyle/>
                    <a:p>
                      <a:pPr algn="ctr"/>
                      <a:r>
                        <a:rPr lang="en-IN" sz="1200" dirty="0"/>
                        <a:t>Testing Accuracy</a:t>
                      </a:r>
                    </a:p>
                  </a:txBody>
                  <a:tcPr/>
                </a:tc>
                <a:tc>
                  <a:txBody>
                    <a:bodyPr/>
                    <a:lstStyle/>
                    <a:p>
                      <a:pPr algn="ctr"/>
                      <a:r>
                        <a:rPr lang="en-IN" sz="1200" dirty="0"/>
                        <a:t>95%</a:t>
                      </a:r>
                    </a:p>
                  </a:txBody>
                  <a:tcPr/>
                </a:tc>
                <a:tc>
                  <a:txBody>
                    <a:bodyPr/>
                    <a:lstStyle/>
                    <a:p>
                      <a:pPr algn="ctr"/>
                      <a:r>
                        <a:rPr lang="en-IN" sz="1200" dirty="0"/>
                        <a:t>95%</a:t>
                      </a:r>
                    </a:p>
                  </a:txBody>
                  <a:tcPr/>
                </a:tc>
                <a:tc>
                  <a:txBody>
                    <a:bodyPr/>
                    <a:lstStyle/>
                    <a:p>
                      <a:pPr algn="ctr"/>
                      <a:r>
                        <a:rPr lang="en-IN" sz="1200" dirty="0"/>
                        <a:t>95%</a:t>
                      </a:r>
                    </a:p>
                  </a:txBody>
                  <a:tcPr/>
                </a:tc>
                <a:tc>
                  <a:txBody>
                    <a:bodyPr/>
                    <a:lstStyle/>
                    <a:p>
                      <a:pPr algn="ctr"/>
                      <a:r>
                        <a:rPr lang="en-IN" sz="1200" dirty="0"/>
                        <a:t>93%</a:t>
                      </a:r>
                    </a:p>
                  </a:txBody>
                  <a:tcPr/>
                </a:tc>
                <a:tc>
                  <a:txBody>
                    <a:bodyPr/>
                    <a:lstStyle/>
                    <a:p>
                      <a:pPr algn="ctr"/>
                      <a:r>
                        <a:rPr lang="en-IN" sz="1200" dirty="0"/>
                        <a:t>95%</a:t>
                      </a:r>
                    </a:p>
                  </a:txBody>
                  <a:tcPr/>
                </a:tc>
                <a:tc>
                  <a:txBody>
                    <a:bodyPr/>
                    <a:lstStyle/>
                    <a:p>
                      <a:pPr algn="ctr"/>
                      <a:r>
                        <a:rPr lang="en-IN" sz="1200" dirty="0"/>
                        <a:t>96%</a:t>
                      </a:r>
                    </a:p>
                  </a:txBody>
                  <a:tcPr/>
                </a:tc>
                <a:tc>
                  <a:txBody>
                    <a:bodyPr/>
                    <a:lstStyle/>
                    <a:p>
                      <a:pPr algn="ctr"/>
                      <a:r>
                        <a:rPr lang="en-IN" sz="1200" dirty="0"/>
                        <a:t>94%</a:t>
                      </a:r>
                    </a:p>
                  </a:txBody>
                  <a:tcPr/>
                </a:tc>
                <a:tc>
                  <a:txBody>
                    <a:bodyPr/>
                    <a:lstStyle/>
                    <a:p>
                      <a:pPr algn="ctr"/>
                      <a:r>
                        <a:rPr lang="en-IN" sz="1200" dirty="0"/>
                        <a:t>94%</a:t>
                      </a:r>
                    </a:p>
                  </a:txBody>
                  <a:tcPr/>
                </a:tc>
                <a:tc>
                  <a:txBody>
                    <a:bodyPr/>
                    <a:lstStyle/>
                    <a:p>
                      <a:pPr algn="ctr"/>
                      <a:r>
                        <a:rPr lang="en-IN" sz="1200" dirty="0"/>
                        <a:t>94%</a:t>
                      </a:r>
                    </a:p>
                  </a:txBody>
                  <a:tcPr/>
                </a:tc>
                <a:tc>
                  <a:txBody>
                    <a:bodyPr/>
                    <a:lstStyle/>
                    <a:p>
                      <a:pPr algn="ctr"/>
                      <a:r>
                        <a:rPr lang="en-IN" sz="1200" dirty="0"/>
                        <a:t>92%</a:t>
                      </a:r>
                    </a:p>
                  </a:txBody>
                  <a:tcPr/>
                </a:tc>
                <a:tc>
                  <a:txBody>
                    <a:bodyPr/>
                    <a:lstStyle/>
                    <a:p>
                      <a:pPr algn="ctr"/>
                      <a:r>
                        <a:rPr lang="en-IN" sz="1200" dirty="0"/>
                        <a:t>93%</a:t>
                      </a:r>
                    </a:p>
                  </a:txBody>
                  <a:tcPr/>
                </a:tc>
                <a:tc>
                  <a:txBody>
                    <a:bodyPr/>
                    <a:lstStyle/>
                    <a:p>
                      <a:pPr algn="ctr"/>
                      <a:r>
                        <a:rPr lang="en-IN" sz="1200" dirty="0"/>
                        <a:t>95%</a:t>
                      </a:r>
                    </a:p>
                  </a:txBody>
                  <a:tcPr/>
                </a:tc>
                <a:tc>
                  <a:txBody>
                    <a:bodyPr/>
                    <a:lstStyle/>
                    <a:p>
                      <a:pPr algn="ctr"/>
                      <a:r>
                        <a:rPr lang="en-IN" sz="1200" dirty="0"/>
                        <a:t>95%</a:t>
                      </a:r>
                    </a:p>
                  </a:txBody>
                  <a:tcPr/>
                </a:tc>
                <a:tc>
                  <a:txBody>
                    <a:bodyPr/>
                    <a:lstStyle/>
                    <a:p>
                      <a:pPr algn="ctr"/>
                      <a:r>
                        <a:rPr lang="en-IN" sz="1200" dirty="0"/>
                        <a:t>96%</a:t>
                      </a:r>
                    </a:p>
                  </a:txBody>
                  <a:tcPr/>
                </a:tc>
                <a:extLst>
                  <a:ext uri="{0D108BD9-81ED-4DB2-BD59-A6C34878D82A}">
                    <a16:rowId xmlns:a16="http://schemas.microsoft.com/office/drawing/2014/main" val="2100819786"/>
                  </a:ext>
                </a:extLst>
              </a:tr>
            </a:tbl>
          </a:graphicData>
        </a:graphic>
      </p:graphicFrame>
      <p:pic>
        <p:nvPicPr>
          <p:cNvPr id="10" name="Picture 9">
            <a:extLst>
              <a:ext uri="{FF2B5EF4-FFF2-40B4-BE49-F238E27FC236}">
                <a16:creationId xmlns:a16="http://schemas.microsoft.com/office/drawing/2014/main" id="{24823091-3204-44B0-B5B1-1CDC28FD1A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6259" y="2925760"/>
            <a:ext cx="5567082" cy="3804861"/>
          </a:xfrm>
          <a:prstGeom prst="rect">
            <a:avLst/>
          </a:prstGeom>
        </p:spPr>
      </p:pic>
    </p:spTree>
    <p:extLst>
      <p:ext uri="{BB962C8B-B14F-4D97-AF65-F5344CB8AC3E}">
        <p14:creationId xmlns:p14="http://schemas.microsoft.com/office/powerpoint/2010/main" val="2820871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CFCC7EDA-DDD3-F582-ACD6-91916A058458}"/>
              </a:ext>
            </a:extLst>
          </p:cNvPr>
          <p:cNvPicPr>
            <a:picLocks noChangeAspect="1"/>
          </p:cNvPicPr>
          <p:nvPr/>
        </p:nvPicPr>
        <p:blipFill>
          <a:blip r:embed="rId2"/>
          <a:stretch>
            <a:fillRect/>
          </a:stretch>
        </p:blipFill>
        <p:spPr>
          <a:xfrm>
            <a:off x="420710" y="441087"/>
            <a:ext cx="8409904" cy="1414557"/>
          </a:xfrm>
          <a:prstGeom prst="rect">
            <a:avLst/>
          </a:prstGeom>
        </p:spPr>
      </p:pic>
      <p:sp>
        <p:nvSpPr>
          <p:cNvPr id="3" name="TextBox 2">
            <a:extLst>
              <a:ext uri="{FF2B5EF4-FFF2-40B4-BE49-F238E27FC236}">
                <a16:creationId xmlns:a16="http://schemas.microsoft.com/office/drawing/2014/main" id="{0DBC4777-00FB-6DE4-2D9B-F77B9F96750E}"/>
              </a:ext>
            </a:extLst>
          </p:cNvPr>
          <p:cNvSpPr txBox="1"/>
          <p:nvPr/>
        </p:nvSpPr>
        <p:spPr>
          <a:xfrm>
            <a:off x="9146146" y="63535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AA94F"/>
                </a:solidFill>
              </a:rPr>
              <a:t>Split the data into Training data &amp; Testing Data</a:t>
            </a:r>
            <a:r>
              <a:rPr lang="en-US">
                <a:solidFill>
                  <a:srgbClr val="6AA94F"/>
                </a:solidFill>
                <a:cs typeface="Calibri Light"/>
              </a:rPr>
              <a:t>​</a:t>
            </a:r>
            <a:endParaRPr lang="en-US"/>
          </a:p>
        </p:txBody>
      </p:sp>
      <p:sp>
        <p:nvSpPr>
          <p:cNvPr id="5" name="TextBox 4">
            <a:extLst>
              <a:ext uri="{FF2B5EF4-FFF2-40B4-BE49-F238E27FC236}">
                <a16:creationId xmlns:a16="http://schemas.microsoft.com/office/drawing/2014/main" id="{F6E59E1B-62A7-225F-A88A-D2AC3A81C201}"/>
              </a:ext>
            </a:extLst>
          </p:cNvPr>
          <p:cNvSpPr txBox="1"/>
          <p:nvPr/>
        </p:nvSpPr>
        <p:spPr>
          <a:xfrm>
            <a:off x="8233893" y="47351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AA94F"/>
                </a:solidFill>
                <a:latin typeface="Courier New"/>
                <a:cs typeface="Courier New"/>
              </a:rPr>
              <a:t>Model Training</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F5DD17A7-CBD3-E560-3259-22FD00662757}"/>
                  </a:ext>
                </a:extLst>
              </p14:cNvPr>
              <p14:cNvContentPartPr/>
              <p14:nvPr/>
            </p14:nvContentPartPr>
            <p14:xfrm>
              <a:off x="3812159" y="2286000"/>
              <a:ext cx="244685" cy="1016013"/>
            </p14:xfrm>
          </p:contentPart>
        </mc:Choice>
        <mc:Fallback xmlns="">
          <p:pic>
            <p:nvPicPr>
              <p:cNvPr id="6" name="Ink 5">
                <a:extLst>
                  <a:ext uri="{FF2B5EF4-FFF2-40B4-BE49-F238E27FC236}">
                    <a16:creationId xmlns:a16="http://schemas.microsoft.com/office/drawing/2014/main" id="{F5DD17A7-CBD3-E560-3259-22FD00662757}"/>
                  </a:ext>
                </a:extLst>
              </p:cNvPr>
              <p:cNvPicPr/>
              <p:nvPr/>
            </p:nvPicPr>
            <p:blipFill>
              <a:blip r:embed="rId5"/>
              <a:stretch>
                <a:fillRect/>
              </a:stretch>
            </p:blipFill>
            <p:spPr>
              <a:xfrm>
                <a:off x="3794194" y="2268005"/>
                <a:ext cx="280256" cy="105164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9036463-C260-5605-F160-107833322AB2}"/>
                  </a:ext>
                </a:extLst>
              </p14:cNvPr>
              <p14:cNvContentPartPr/>
              <p14:nvPr/>
            </p14:nvContentPartPr>
            <p14:xfrm>
              <a:off x="4046113" y="3069347"/>
              <a:ext cx="288455" cy="236229"/>
            </p14:xfrm>
          </p:contentPart>
        </mc:Choice>
        <mc:Fallback xmlns="">
          <p:pic>
            <p:nvPicPr>
              <p:cNvPr id="7" name="Ink 6">
                <a:extLst>
                  <a:ext uri="{FF2B5EF4-FFF2-40B4-BE49-F238E27FC236}">
                    <a16:creationId xmlns:a16="http://schemas.microsoft.com/office/drawing/2014/main" id="{69036463-C260-5605-F160-107833322AB2}"/>
                  </a:ext>
                </a:extLst>
              </p:cNvPr>
              <p:cNvPicPr/>
              <p:nvPr/>
            </p:nvPicPr>
            <p:blipFill>
              <a:blip r:embed="rId7"/>
              <a:stretch>
                <a:fillRect/>
              </a:stretch>
            </p:blipFill>
            <p:spPr>
              <a:xfrm>
                <a:off x="4028130" y="3051369"/>
                <a:ext cx="324062" cy="271825"/>
              </a:xfrm>
              <a:prstGeom prst="rect">
                <a:avLst/>
              </a:prstGeom>
            </p:spPr>
          </p:pic>
        </mc:Fallback>
      </mc:AlternateContent>
      <p:pic>
        <p:nvPicPr>
          <p:cNvPr id="9" name="Picture 8">
            <a:extLst>
              <a:ext uri="{FF2B5EF4-FFF2-40B4-BE49-F238E27FC236}">
                <a16:creationId xmlns:a16="http://schemas.microsoft.com/office/drawing/2014/main" id="{A31DB94A-2F06-43D0-875B-D12492452DEC}"/>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87506" y="3428999"/>
            <a:ext cx="6138975" cy="3404373"/>
          </a:xfrm>
          <a:prstGeom prst="rect">
            <a:avLst/>
          </a:prstGeom>
        </p:spPr>
      </p:pic>
    </p:spTree>
    <p:extLst>
      <p:ext uri="{BB962C8B-B14F-4D97-AF65-F5344CB8AC3E}">
        <p14:creationId xmlns:p14="http://schemas.microsoft.com/office/powerpoint/2010/main" val="2113347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7CEFFDD-605F-41E2-8017-6484074C5C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5992" y="0"/>
            <a:ext cx="4636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forest classification&#10;&#10;Description automatically generated">
            <a:extLst>
              <a:ext uri="{FF2B5EF4-FFF2-40B4-BE49-F238E27FC236}">
                <a16:creationId xmlns:a16="http://schemas.microsoft.com/office/drawing/2014/main" id="{0623D1AE-BA35-A451-8F76-1DF17F6BC6AE}"/>
              </a:ext>
            </a:extLst>
          </p:cNvPr>
          <p:cNvPicPr>
            <a:picLocks noChangeAspect="1"/>
          </p:cNvPicPr>
          <p:nvPr/>
        </p:nvPicPr>
        <p:blipFill>
          <a:blip r:embed="rId2"/>
          <a:stretch>
            <a:fillRect/>
          </a:stretch>
        </p:blipFill>
        <p:spPr>
          <a:xfrm>
            <a:off x="633999" y="922719"/>
            <a:ext cx="6278529" cy="5022823"/>
          </a:xfrm>
          <a:prstGeom prst="rect">
            <a:avLst/>
          </a:prstGeom>
        </p:spPr>
      </p:pic>
      <p:sp>
        <p:nvSpPr>
          <p:cNvPr id="4" name="TextBox 3">
            <a:extLst>
              <a:ext uri="{FF2B5EF4-FFF2-40B4-BE49-F238E27FC236}">
                <a16:creationId xmlns:a16="http://schemas.microsoft.com/office/drawing/2014/main" id="{9DBE166F-71DB-FF9A-69E8-83FB80D37964}"/>
              </a:ext>
            </a:extLst>
          </p:cNvPr>
          <p:cNvSpPr txBox="1"/>
          <p:nvPr/>
        </p:nvSpPr>
        <p:spPr>
          <a:xfrm>
            <a:off x="8173212" y="2419773"/>
            <a:ext cx="3401568" cy="33580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85000"/>
              </a:lnSpc>
              <a:spcAft>
                <a:spcPts val="600"/>
              </a:spcAft>
              <a:buFont typeface="Arial" pitchFamily="34" charset="0"/>
              <a:buChar char=" "/>
            </a:pPr>
            <a:r>
              <a:rPr lang="en-US" sz="3200" dirty="0">
                <a:solidFill>
                  <a:srgbClr val="FFFFFF"/>
                </a:solidFill>
              </a:rPr>
              <a:t>Graph Analysis</a:t>
            </a:r>
          </a:p>
        </p:txBody>
      </p:sp>
    </p:spTree>
    <p:extLst>
      <p:ext uri="{BB962C8B-B14F-4D97-AF65-F5344CB8AC3E}">
        <p14:creationId xmlns:p14="http://schemas.microsoft.com/office/powerpoint/2010/main" val="20629147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B43D23-539B-5509-6C7B-57786331D95A}"/>
              </a:ext>
            </a:extLst>
          </p:cNvPr>
          <p:cNvSpPr txBox="1"/>
          <p:nvPr/>
        </p:nvSpPr>
        <p:spPr>
          <a:xfrm>
            <a:off x="834443" y="630528"/>
            <a:ext cx="2224288"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Results</a:t>
            </a:r>
            <a:endParaRPr lang="en-US" sz="2800"/>
          </a:p>
          <a:p>
            <a:pPr algn="l"/>
            <a:endParaRPr lang="en-US" dirty="0">
              <a:cs typeface="Calibri Light"/>
            </a:endParaRPr>
          </a:p>
        </p:txBody>
      </p:sp>
      <p:sp>
        <p:nvSpPr>
          <p:cNvPr id="8" name="TextBox 7">
            <a:extLst>
              <a:ext uri="{FF2B5EF4-FFF2-40B4-BE49-F238E27FC236}">
                <a16:creationId xmlns:a16="http://schemas.microsoft.com/office/drawing/2014/main" id="{4F01A5D3-F139-8158-B35B-27802B14C982}"/>
              </a:ext>
            </a:extLst>
          </p:cNvPr>
          <p:cNvSpPr txBox="1"/>
          <p:nvPr/>
        </p:nvSpPr>
        <p:spPr>
          <a:xfrm>
            <a:off x="8228716" y="2209611"/>
            <a:ext cx="36853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6AA94F"/>
                </a:solidFill>
                <a:latin typeface="Courier New"/>
                <a:ea typeface="Courier New"/>
                <a:cs typeface="Courier New"/>
              </a:rPr>
              <a:t>accuracy on training data</a:t>
            </a:r>
            <a:endParaRPr lang="en-US" dirty="0">
              <a:solidFill>
                <a:srgbClr val="6AA94F"/>
              </a:solidFill>
              <a:latin typeface="Courier New"/>
              <a:cs typeface="Courier New"/>
            </a:endParaRPr>
          </a:p>
        </p:txBody>
      </p:sp>
      <p:sp>
        <p:nvSpPr>
          <p:cNvPr id="9" name="TextBox 8">
            <a:extLst>
              <a:ext uri="{FF2B5EF4-FFF2-40B4-BE49-F238E27FC236}">
                <a16:creationId xmlns:a16="http://schemas.microsoft.com/office/drawing/2014/main" id="{EF7286BB-75A2-B383-5179-F87C8A74D3E1}"/>
              </a:ext>
            </a:extLst>
          </p:cNvPr>
          <p:cNvSpPr txBox="1"/>
          <p:nvPr/>
        </p:nvSpPr>
        <p:spPr>
          <a:xfrm>
            <a:off x="8228716" y="4818719"/>
            <a:ext cx="36853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6AA94F"/>
                </a:solidFill>
                <a:latin typeface="Courier New"/>
                <a:cs typeface="Courier New"/>
              </a:rPr>
              <a:t>accuracy on testing data</a:t>
            </a:r>
          </a:p>
        </p:txBody>
      </p:sp>
      <p:pic>
        <p:nvPicPr>
          <p:cNvPr id="3" name="Picture 2">
            <a:extLst>
              <a:ext uri="{FF2B5EF4-FFF2-40B4-BE49-F238E27FC236}">
                <a16:creationId xmlns:a16="http://schemas.microsoft.com/office/drawing/2014/main" id="{A768641A-5AFF-46EB-9995-D83B336C8A4D}"/>
              </a:ext>
            </a:extLst>
          </p:cNvPr>
          <p:cNvPicPr>
            <a:picLocks noChangeAspect="1"/>
          </p:cNvPicPr>
          <p:nvPr/>
        </p:nvPicPr>
        <p:blipFill rotWithShape="1">
          <a:blip r:embed="rId2">
            <a:extLst>
              <a:ext uri="{28A0092B-C50C-407E-A947-70E740481C1C}">
                <a14:useLocalDpi xmlns:a14="http://schemas.microsoft.com/office/drawing/2010/main" val="0"/>
              </a:ext>
            </a:extLst>
          </a:blip>
          <a:srcRect r="42794"/>
          <a:stretch/>
        </p:blipFill>
        <p:spPr>
          <a:xfrm>
            <a:off x="914400" y="1430747"/>
            <a:ext cx="6974541" cy="5267569"/>
          </a:xfrm>
          <a:prstGeom prst="rect">
            <a:avLst/>
          </a:prstGeom>
        </p:spPr>
      </p:pic>
    </p:spTree>
    <p:extLst>
      <p:ext uri="{BB962C8B-B14F-4D97-AF65-F5344CB8AC3E}">
        <p14:creationId xmlns:p14="http://schemas.microsoft.com/office/powerpoint/2010/main" val="476887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3E1AAAFA-B821-5561-8DA3-0FDF06534BA3}"/>
              </a:ext>
            </a:extLst>
          </p:cNvPr>
          <p:cNvSpPr txBox="1"/>
          <p:nvPr/>
        </p:nvSpPr>
        <p:spPr>
          <a:xfrm>
            <a:off x="5288349" y="639764"/>
            <a:ext cx="6142032" cy="54927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85000"/>
              </a:lnSpc>
              <a:spcAft>
                <a:spcPts val="600"/>
              </a:spcAft>
            </a:pPr>
            <a:r>
              <a:rPr lang="en-US" sz="2800" dirty="0">
                <a:solidFill>
                  <a:schemeClr val="tx1">
                    <a:lumMod val="85000"/>
                    <a:lumOff val="15000"/>
                  </a:schemeClr>
                </a:solidFill>
              </a:rPr>
              <a:t>Purpose of the Presentation:</a:t>
            </a:r>
            <a:endParaRPr lang="en-US" sz="2800" dirty="0">
              <a:solidFill>
                <a:schemeClr val="tx1">
                  <a:lumMod val="85000"/>
                  <a:lumOff val="15000"/>
                </a:schemeClr>
              </a:solidFill>
              <a:cs typeface="Calibri Light"/>
            </a:endParaRPr>
          </a:p>
          <a:p>
            <a:pPr marL="457200" indent="-457200">
              <a:lnSpc>
                <a:spcPct val="85000"/>
              </a:lnSpc>
              <a:spcAft>
                <a:spcPts val="600"/>
              </a:spcAft>
              <a:buFont typeface="Arial" pitchFamily="34" charset="0"/>
              <a:buChar char="•"/>
            </a:pPr>
            <a:endParaRPr lang="en-US" sz="2800" dirty="0">
              <a:solidFill>
                <a:schemeClr val="tx1">
                  <a:lumMod val="85000"/>
                  <a:lumOff val="15000"/>
                </a:schemeClr>
              </a:solidFill>
              <a:cs typeface="Calibri Light"/>
            </a:endParaRPr>
          </a:p>
          <a:p>
            <a:pPr marL="457200" indent="-457200">
              <a:lnSpc>
                <a:spcPct val="85000"/>
              </a:lnSpc>
              <a:spcAft>
                <a:spcPts val="600"/>
              </a:spcAft>
              <a:buFont typeface="Arial" pitchFamily="34" charset="0"/>
              <a:buChar char="•"/>
            </a:pPr>
            <a:r>
              <a:rPr lang="en-US" sz="2800" dirty="0">
                <a:solidFill>
                  <a:schemeClr val="tx1">
                    <a:lumMod val="85000"/>
                    <a:lumOff val="15000"/>
                  </a:schemeClr>
                </a:solidFill>
              </a:rPr>
              <a:t>Introduce and discuss key aspects of the credit card fraud detection project.</a:t>
            </a:r>
            <a:endParaRPr lang="en-US" sz="2800" dirty="0">
              <a:solidFill>
                <a:schemeClr val="tx1">
                  <a:lumMod val="85000"/>
                  <a:lumOff val="15000"/>
                </a:schemeClr>
              </a:solidFill>
              <a:cs typeface="Calibri Light"/>
            </a:endParaRPr>
          </a:p>
          <a:p>
            <a:pPr marL="457200" indent="-457200">
              <a:lnSpc>
                <a:spcPct val="85000"/>
              </a:lnSpc>
              <a:spcAft>
                <a:spcPts val="600"/>
              </a:spcAft>
              <a:buFont typeface="Arial" pitchFamily="34" charset="0"/>
              <a:buChar char="•"/>
            </a:pPr>
            <a:r>
              <a:rPr lang="en-US" sz="2800" dirty="0">
                <a:solidFill>
                  <a:schemeClr val="tx1">
                    <a:lumMod val="85000"/>
                    <a:lumOff val="15000"/>
                  </a:schemeClr>
                </a:solidFill>
              </a:rPr>
              <a:t>Highlight the critical role of machine learning in addressing the evolving challenges of fraud detection.</a:t>
            </a:r>
            <a:endParaRPr lang="en-US" sz="2800" dirty="0">
              <a:solidFill>
                <a:schemeClr val="tx1">
                  <a:lumMod val="85000"/>
                  <a:lumOff val="15000"/>
                </a:schemeClr>
              </a:solidFill>
              <a:cs typeface="Calibri Light"/>
            </a:endParaRPr>
          </a:p>
        </p:txBody>
      </p:sp>
      <p:pic>
        <p:nvPicPr>
          <p:cNvPr id="3" name="Picture 2" descr="A cartoon of a person holding a credit card&#10;&#10;Description automatically generated">
            <a:extLst>
              <a:ext uri="{FF2B5EF4-FFF2-40B4-BE49-F238E27FC236}">
                <a16:creationId xmlns:a16="http://schemas.microsoft.com/office/drawing/2014/main" id="{0218E8E4-B229-F636-0CF2-C033CF1C8EE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28596" y="2243070"/>
            <a:ext cx="3550920" cy="2286000"/>
          </a:xfrm>
          <a:prstGeom prst="rect">
            <a:avLst/>
          </a:prstGeom>
        </p:spPr>
      </p:pic>
    </p:spTree>
    <p:extLst>
      <p:ext uri="{BB962C8B-B14F-4D97-AF65-F5344CB8AC3E}">
        <p14:creationId xmlns:p14="http://schemas.microsoft.com/office/powerpoint/2010/main" val="2866588756"/>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66B7D1C-44E0-4E52-B753-CF7AC3B068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614" y="297485"/>
            <a:ext cx="7369858" cy="6263030"/>
          </a:xfrm>
          <a:prstGeom prst="rect">
            <a:avLst/>
          </a:prstGeom>
        </p:spPr>
      </p:pic>
      <p:sp>
        <p:nvSpPr>
          <p:cNvPr id="6" name="Title 5">
            <a:extLst>
              <a:ext uri="{FF2B5EF4-FFF2-40B4-BE49-F238E27FC236}">
                <a16:creationId xmlns:a16="http://schemas.microsoft.com/office/drawing/2014/main" id="{239B7355-501D-4AB9-BEA7-123E9F3FCEA9}"/>
              </a:ext>
            </a:extLst>
          </p:cNvPr>
          <p:cNvSpPr>
            <a:spLocks noGrp="1"/>
          </p:cNvSpPr>
          <p:nvPr>
            <p:ph type="title"/>
          </p:nvPr>
        </p:nvSpPr>
        <p:spPr>
          <a:xfrm>
            <a:off x="7781365" y="2520468"/>
            <a:ext cx="4491318" cy="1817063"/>
          </a:xfrm>
        </p:spPr>
        <p:txBody>
          <a:bodyPr/>
          <a:lstStyle/>
          <a:p>
            <a:r>
              <a:rPr lang="en-US" sz="3600" i="1" dirty="0"/>
              <a:t>the precision and recall, among other metrics</a:t>
            </a:r>
            <a:br>
              <a:rPr lang="en-US" dirty="0"/>
            </a:br>
            <a:endParaRPr lang="en-IN" dirty="0"/>
          </a:p>
        </p:txBody>
      </p:sp>
    </p:spTree>
    <p:extLst>
      <p:ext uri="{BB962C8B-B14F-4D97-AF65-F5344CB8AC3E}">
        <p14:creationId xmlns:p14="http://schemas.microsoft.com/office/powerpoint/2010/main" val="24084055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A612F2F-4FB1-4C93-A789-77E1A42F0B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155" y="19421"/>
            <a:ext cx="5255151" cy="6775826"/>
          </a:xfrm>
          <a:prstGeom prst="rect">
            <a:avLst/>
          </a:prstGeom>
        </p:spPr>
      </p:pic>
      <p:sp>
        <p:nvSpPr>
          <p:cNvPr id="13" name="Content Placeholder 10">
            <a:extLst>
              <a:ext uri="{FF2B5EF4-FFF2-40B4-BE49-F238E27FC236}">
                <a16:creationId xmlns:a16="http://schemas.microsoft.com/office/drawing/2014/main" id="{8938A120-C74B-484C-AC45-969FC2DE1443}"/>
              </a:ext>
            </a:extLst>
          </p:cNvPr>
          <p:cNvSpPr>
            <a:spLocks noGrp="1"/>
          </p:cNvSpPr>
          <p:nvPr>
            <p:ph type="title"/>
          </p:nvPr>
        </p:nvSpPr>
        <p:spPr>
          <a:xfrm>
            <a:off x="8458574" y="2891678"/>
            <a:ext cx="3382963" cy="1919288"/>
          </a:xfrm>
        </p:spPr>
        <p:txBody>
          <a:bodyPr/>
          <a:lstStyle/>
          <a:p>
            <a:r>
              <a:rPr lang="en-IN" dirty="0"/>
              <a:t>Oversampling technique used to balance the classes of legal and </a:t>
            </a:r>
            <a:r>
              <a:rPr lang="en-IN" dirty="0" err="1"/>
              <a:t>fraudlant</a:t>
            </a:r>
            <a:r>
              <a:rPr lang="en-IN" dirty="0"/>
              <a:t> transaction</a:t>
            </a:r>
          </a:p>
        </p:txBody>
      </p:sp>
    </p:spTree>
    <p:extLst>
      <p:ext uri="{BB962C8B-B14F-4D97-AF65-F5344CB8AC3E}">
        <p14:creationId xmlns:p14="http://schemas.microsoft.com/office/powerpoint/2010/main" val="2439912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rrow: Right 6">
            <a:extLst>
              <a:ext uri="{FF2B5EF4-FFF2-40B4-BE49-F238E27FC236}">
                <a16:creationId xmlns:a16="http://schemas.microsoft.com/office/drawing/2014/main" id="{13E64C58-3F9E-4192-8C66-C5C351140B44}"/>
              </a:ext>
            </a:extLst>
          </p:cNvPr>
          <p:cNvSpPr/>
          <p:nvPr/>
        </p:nvSpPr>
        <p:spPr>
          <a:xfrm>
            <a:off x="6912211" y="3249706"/>
            <a:ext cx="986118" cy="179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BB23B46A-9C1F-4676-8C31-1DAA01F5C1FB}"/>
              </a:ext>
            </a:extLst>
          </p:cNvPr>
          <p:cNvSpPr txBox="1"/>
          <p:nvPr/>
        </p:nvSpPr>
        <p:spPr>
          <a:xfrm>
            <a:off x="7898329" y="2834207"/>
            <a:ext cx="4195059" cy="1200329"/>
          </a:xfrm>
          <a:prstGeom prst="rect">
            <a:avLst/>
          </a:prstGeom>
          <a:noFill/>
        </p:spPr>
        <p:txBody>
          <a:bodyPr wrap="square" rtlCol="0">
            <a:spAutoFit/>
          </a:bodyPr>
          <a:lstStyle/>
          <a:p>
            <a:pPr algn="ctr"/>
            <a:r>
              <a:rPr lang="en-IN" sz="2400" b="1" dirty="0"/>
              <a:t>Balanced class of legal(0) and </a:t>
            </a:r>
            <a:r>
              <a:rPr lang="en-IN" sz="2400" b="1" dirty="0" err="1"/>
              <a:t>Fraudulant</a:t>
            </a:r>
            <a:r>
              <a:rPr lang="en-IN" sz="2400" b="1" dirty="0"/>
              <a:t>(1) transaction after Oversampling</a:t>
            </a:r>
          </a:p>
        </p:txBody>
      </p:sp>
      <p:pic>
        <p:nvPicPr>
          <p:cNvPr id="4" name="Picture 3">
            <a:extLst>
              <a:ext uri="{FF2B5EF4-FFF2-40B4-BE49-F238E27FC236}">
                <a16:creationId xmlns:a16="http://schemas.microsoft.com/office/drawing/2014/main" id="{78E65684-D844-454C-A270-5C6542D8C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5885"/>
            <a:ext cx="7042512" cy="5099312"/>
          </a:xfrm>
          <a:prstGeom prst="rect">
            <a:avLst/>
          </a:prstGeom>
        </p:spPr>
      </p:pic>
    </p:spTree>
    <p:extLst>
      <p:ext uri="{BB962C8B-B14F-4D97-AF65-F5344CB8AC3E}">
        <p14:creationId xmlns:p14="http://schemas.microsoft.com/office/powerpoint/2010/main" val="5012748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5F2B76-2E4E-4F71-9A46-F79316FFFC55}"/>
              </a:ext>
            </a:extLst>
          </p:cNvPr>
          <p:cNvSpPr txBox="1"/>
          <p:nvPr/>
        </p:nvSpPr>
        <p:spPr>
          <a:xfrm>
            <a:off x="788894" y="340660"/>
            <a:ext cx="11335867" cy="523220"/>
          </a:xfrm>
          <a:prstGeom prst="rect">
            <a:avLst/>
          </a:prstGeom>
          <a:noFill/>
        </p:spPr>
        <p:txBody>
          <a:bodyPr wrap="square" rtlCol="0">
            <a:spAutoFit/>
          </a:bodyPr>
          <a:lstStyle/>
          <a:p>
            <a:r>
              <a:rPr lang="en-IN" sz="2800" dirty="0"/>
              <a:t>Comparison of Different machine learning algorithms after Oversampling</a:t>
            </a:r>
          </a:p>
        </p:txBody>
      </p:sp>
      <p:graphicFrame>
        <p:nvGraphicFramePr>
          <p:cNvPr id="6" name="Table 6">
            <a:extLst>
              <a:ext uri="{FF2B5EF4-FFF2-40B4-BE49-F238E27FC236}">
                <a16:creationId xmlns:a16="http://schemas.microsoft.com/office/drawing/2014/main" id="{7958E36D-FCF8-4D0E-8D2C-A14899FF33C4}"/>
              </a:ext>
            </a:extLst>
          </p:cNvPr>
          <p:cNvGraphicFramePr>
            <a:graphicFrameLocks noGrp="1"/>
          </p:cNvGraphicFramePr>
          <p:nvPr>
            <p:extLst>
              <p:ext uri="{D42A27DB-BD31-4B8C-83A1-F6EECF244321}">
                <p14:modId xmlns:p14="http://schemas.microsoft.com/office/powerpoint/2010/main" val="3821711173"/>
              </p:ext>
            </p:extLst>
          </p:nvPr>
        </p:nvGraphicFramePr>
        <p:xfrm>
          <a:off x="67239" y="950259"/>
          <a:ext cx="12057523" cy="2102720"/>
        </p:xfrm>
        <a:graphic>
          <a:graphicData uri="http://schemas.openxmlformats.org/drawingml/2006/table">
            <a:tbl>
              <a:tblPr firstRow="1" bandRow="1">
                <a:tableStyleId>{5C22544A-7EE6-4342-B048-85BDC9FD1C3A}</a:tableStyleId>
              </a:tblPr>
              <a:tblGrid>
                <a:gridCol w="891204">
                  <a:extLst>
                    <a:ext uri="{9D8B030D-6E8A-4147-A177-3AD203B41FA5}">
                      <a16:colId xmlns:a16="http://schemas.microsoft.com/office/drawing/2014/main" val="1222112155"/>
                    </a:ext>
                  </a:extLst>
                </a:gridCol>
                <a:gridCol w="886443">
                  <a:extLst>
                    <a:ext uri="{9D8B030D-6E8A-4147-A177-3AD203B41FA5}">
                      <a16:colId xmlns:a16="http://schemas.microsoft.com/office/drawing/2014/main" val="1976995844"/>
                    </a:ext>
                  </a:extLst>
                </a:gridCol>
                <a:gridCol w="915038">
                  <a:extLst>
                    <a:ext uri="{9D8B030D-6E8A-4147-A177-3AD203B41FA5}">
                      <a16:colId xmlns:a16="http://schemas.microsoft.com/office/drawing/2014/main" val="1435427396"/>
                    </a:ext>
                  </a:extLst>
                </a:gridCol>
                <a:gridCol w="767299">
                  <a:extLst>
                    <a:ext uri="{9D8B030D-6E8A-4147-A177-3AD203B41FA5}">
                      <a16:colId xmlns:a16="http://schemas.microsoft.com/office/drawing/2014/main" val="1699044796"/>
                    </a:ext>
                  </a:extLst>
                </a:gridCol>
                <a:gridCol w="859754">
                  <a:extLst>
                    <a:ext uri="{9D8B030D-6E8A-4147-A177-3AD203B41FA5}">
                      <a16:colId xmlns:a16="http://schemas.microsoft.com/office/drawing/2014/main" val="1036095216"/>
                    </a:ext>
                  </a:extLst>
                </a:gridCol>
                <a:gridCol w="859754">
                  <a:extLst>
                    <a:ext uri="{9D8B030D-6E8A-4147-A177-3AD203B41FA5}">
                      <a16:colId xmlns:a16="http://schemas.microsoft.com/office/drawing/2014/main" val="966253073"/>
                    </a:ext>
                  </a:extLst>
                </a:gridCol>
                <a:gridCol w="859754">
                  <a:extLst>
                    <a:ext uri="{9D8B030D-6E8A-4147-A177-3AD203B41FA5}">
                      <a16:colId xmlns:a16="http://schemas.microsoft.com/office/drawing/2014/main" val="19562439"/>
                    </a:ext>
                  </a:extLst>
                </a:gridCol>
                <a:gridCol w="859754">
                  <a:extLst>
                    <a:ext uri="{9D8B030D-6E8A-4147-A177-3AD203B41FA5}">
                      <a16:colId xmlns:a16="http://schemas.microsoft.com/office/drawing/2014/main" val="1584186393"/>
                    </a:ext>
                  </a:extLst>
                </a:gridCol>
                <a:gridCol w="859754">
                  <a:extLst>
                    <a:ext uri="{9D8B030D-6E8A-4147-A177-3AD203B41FA5}">
                      <a16:colId xmlns:a16="http://schemas.microsoft.com/office/drawing/2014/main" val="4073321342"/>
                    </a:ext>
                  </a:extLst>
                </a:gridCol>
                <a:gridCol w="1005590">
                  <a:extLst>
                    <a:ext uri="{9D8B030D-6E8A-4147-A177-3AD203B41FA5}">
                      <a16:colId xmlns:a16="http://schemas.microsoft.com/office/drawing/2014/main" val="2434130261"/>
                    </a:ext>
                  </a:extLst>
                </a:gridCol>
                <a:gridCol w="791126">
                  <a:extLst>
                    <a:ext uri="{9D8B030D-6E8A-4147-A177-3AD203B41FA5}">
                      <a16:colId xmlns:a16="http://schemas.microsoft.com/office/drawing/2014/main" val="3645037658"/>
                    </a:ext>
                  </a:extLst>
                </a:gridCol>
                <a:gridCol w="782545">
                  <a:extLst>
                    <a:ext uri="{9D8B030D-6E8A-4147-A177-3AD203B41FA5}">
                      <a16:colId xmlns:a16="http://schemas.microsoft.com/office/drawing/2014/main" val="2148709595"/>
                    </a:ext>
                  </a:extLst>
                </a:gridCol>
                <a:gridCol w="859754">
                  <a:extLst>
                    <a:ext uri="{9D8B030D-6E8A-4147-A177-3AD203B41FA5}">
                      <a16:colId xmlns:a16="http://schemas.microsoft.com/office/drawing/2014/main" val="3850683301"/>
                    </a:ext>
                  </a:extLst>
                </a:gridCol>
                <a:gridCol w="859754">
                  <a:extLst>
                    <a:ext uri="{9D8B030D-6E8A-4147-A177-3AD203B41FA5}">
                      <a16:colId xmlns:a16="http://schemas.microsoft.com/office/drawing/2014/main" val="474927841"/>
                    </a:ext>
                  </a:extLst>
                </a:gridCol>
              </a:tblGrid>
              <a:tr h="786216">
                <a:tc>
                  <a:txBody>
                    <a:bodyPr/>
                    <a:lstStyle/>
                    <a:p>
                      <a:pPr algn="ctr"/>
                      <a:r>
                        <a:rPr lang="en-IN" sz="1200" u="sng" dirty="0"/>
                        <a:t>Algorithms Used</a:t>
                      </a:r>
                    </a:p>
                  </a:txBody>
                  <a:tcPr/>
                </a:tc>
                <a:tc>
                  <a:txBody>
                    <a:bodyPr/>
                    <a:lstStyle/>
                    <a:p>
                      <a:pPr algn="ctr"/>
                      <a:r>
                        <a:rPr lang="en-IN" sz="1200" u="sng" dirty="0"/>
                        <a:t>Logistic Regression</a:t>
                      </a:r>
                    </a:p>
                  </a:txBody>
                  <a:tcPr/>
                </a:tc>
                <a:tc>
                  <a:txBody>
                    <a:bodyPr/>
                    <a:lstStyle/>
                    <a:p>
                      <a:pPr algn="ctr"/>
                      <a:r>
                        <a:rPr lang="en-IN" sz="1200" u="sng" dirty="0"/>
                        <a:t>K-nearest </a:t>
                      </a:r>
                      <a:r>
                        <a:rPr lang="en-IN" sz="1200" u="sng" dirty="0" err="1"/>
                        <a:t>Neighbors</a:t>
                      </a:r>
                      <a:endParaRPr lang="en-IN" sz="1200" u="sng" dirty="0"/>
                    </a:p>
                  </a:txBody>
                  <a:tcPr/>
                </a:tc>
                <a:tc>
                  <a:txBody>
                    <a:bodyPr/>
                    <a:lstStyle/>
                    <a:p>
                      <a:pPr algn="ctr"/>
                      <a:r>
                        <a:rPr lang="en-IN" sz="1200" u="sng" dirty="0"/>
                        <a:t>Decision Tree</a:t>
                      </a:r>
                    </a:p>
                  </a:txBody>
                  <a:tcPr/>
                </a:tc>
                <a:tc>
                  <a:txBody>
                    <a:bodyPr/>
                    <a:lstStyle/>
                    <a:p>
                      <a:pPr algn="ctr"/>
                      <a:r>
                        <a:rPr lang="en-IN" sz="1200" u="sng" dirty="0"/>
                        <a:t>Random Forest</a:t>
                      </a:r>
                    </a:p>
                  </a:txBody>
                  <a:tcPr/>
                </a:tc>
                <a:tc>
                  <a:txBody>
                    <a:bodyPr/>
                    <a:lstStyle/>
                    <a:p>
                      <a:pPr algn="ctr"/>
                      <a:r>
                        <a:rPr lang="en-IN" sz="1200" u="sng" dirty="0"/>
                        <a:t>Bagging</a:t>
                      </a:r>
                    </a:p>
                  </a:txBody>
                  <a:tcPr/>
                </a:tc>
                <a:tc>
                  <a:txBody>
                    <a:bodyPr/>
                    <a:lstStyle/>
                    <a:p>
                      <a:pPr algn="ctr"/>
                      <a:r>
                        <a:rPr lang="en-IN" sz="1200" u="sng" dirty="0"/>
                        <a:t>AdaBoost</a:t>
                      </a:r>
                    </a:p>
                  </a:txBody>
                  <a:tcPr/>
                </a:tc>
                <a:tc>
                  <a:txBody>
                    <a:bodyPr/>
                    <a:lstStyle/>
                    <a:p>
                      <a:pPr algn="ctr"/>
                      <a:r>
                        <a:rPr lang="en-IN" sz="1200" u="sng" dirty="0"/>
                        <a:t>Gradient Boosting</a:t>
                      </a:r>
                    </a:p>
                  </a:txBody>
                  <a:tcPr/>
                </a:tc>
                <a:tc>
                  <a:txBody>
                    <a:bodyPr/>
                    <a:lstStyle/>
                    <a:p>
                      <a:pPr algn="ctr"/>
                      <a:r>
                        <a:rPr lang="en-IN" sz="1200" u="sng" dirty="0"/>
                        <a:t>Extra Trees</a:t>
                      </a:r>
                    </a:p>
                  </a:txBody>
                  <a:tcPr/>
                </a:tc>
                <a:tc>
                  <a:txBody>
                    <a:bodyPr/>
                    <a:lstStyle/>
                    <a:p>
                      <a:pPr algn="ctr"/>
                      <a:r>
                        <a:rPr lang="en-IN" sz="1200" u="sng" dirty="0"/>
                        <a:t>Linear Discriminant Analysis</a:t>
                      </a:r>
                    </a:p>
                  </a:txBody>
                  <a:tcPr/>
                </a:tc>
                <a:tc>
                  <a:txBody>
                    <a:bodyPr/>
                    <a:lstStyle/>
                    <a:p>
                      <a:pPr algn="ctr"/>
                      <a:r>
                        <a:rPr lang="en-IN" sz="1200" u="sng" dirty="0"/>
                        <a:t>Naïve Bayes</a:t>
                      </a:r>
                    </a:p>
                  </a:txBody>
                  <a:tcPr/>
                </a:tc>
                <a:tc>
                  <a:txBody>
                    <a:bodyPr/>
                    <a:lstStyle/>
                    <a:p>
                      <a:pPr algn="ctr"/>
                      <a:r>
                        <a:rPr lang="en-IN" sz="1200" u="sng" dirty="0"/>
                        <a:t>Neural Network</a:t>
                      </a:r>
                    </a:p>
                  </a:txBody>
                  <a:tcPr/>
                </a:tc>
                <a:tc>
                  <a:txBody>
                    <a:bodyPr/>
                    <a:lstStyle/>
                    <a:p>
                      <a:pPr algn="ctr"/>
                      <a:r>
                        <a:rPr lang="en-IN" sz="1200" u="sng" dirty="0" err="1"/>
                        <a:t>XGBoost</a:t>
                      </a:r>
                      <a:endParaRPr lang="en-IN" sz="1200" u="sng" dirty="0"/>
                    </a:p>
                  </a:txBody>
                  <a:tcPr/>
                </a:tc>
                <a:tc>
                  <a:txBody>
                    <a:bodyPr/>
                    <a:lstStyle/>
                    <a:p>
                      <a:pPr algn="ctr"/>
                      <a:r>
                        <a:rPr lang="en-IN" sz="1200" u="sng" dirty="0" err="1"/>
                        <a:t>CatBoost</a:t>
                      </a:r>
                      <a:endParaRPr lang="en-IN" sz="1200" u="sng" dirty="0"/>
                    </a:p>
                  </a:txBody>
                  <a:tcPr/>
                </a:tc>
                <a:extLst>
                  <a:ext uri="{0D108BD9-81ED-4DB2-BD59-A6C34878D82A}">
                    <a16:rowId xmlns:a16="http://schemas.microsoft.com/office/drawing/2014/main" val="621335937"/>
                  </a:ext>
                </a:extLst>
              </a:tr>
              <a:tr h="658252">
                <a:tc>
                  <a:txBody>
                    <a:bodyPr/>
                    <a:lstStyle/>
                    <a:p>
                      <a:pPr algn="ctr"/>
                      <a:r>
                        <a:rPr lang="en-IN" sz="1200" dirty="0"/>
                        <a:t>Training Accuracy</a:t>
                      </a:r>
                    </a:p>
                  </a:txBody>
                  <a:tcPr/>
                </a:tc>
                <a:tc>
                  <a:txBody>
                    <a:bodyPr/>
                    <a:lstStyle/>
                    <a:p>
                      <a:pPr algn="ctr"/>
                      <a:r>
                        <a:rPr lang="en-IN" sz="1200" dirty="0"/>
                        <a:t>94%</a:t>
                      </a:r>
                    </a:p>
                  </a:txBody>
                  <a:tcPr/>
                </a:tc>
                <a:tc>
                  <a:txBody>
                    <a:bodyPr/>
                    <a:lstStyle/>
                    <a:p>
                      <a:pPr algn="ctr"/>
                      <a:r>
                        <a:rPr lang="en-IN" sz="1200" dirty="0"/>
                        <a:t>99%</a:t>
                      </a:r>
                    </a:p>
                  </a:txBody>
                  <a:tcPr/>
                </a:tc>
                <a:tc>
                  <a:txBody>
                    <a:bodyPr/>
                    <a:lstStyle/>
                    <a:p>
                      <a:pPr algn="ctr"/>
                      <a:r>
                        <a:rPr lang="en-IN" sz="1200" dirty="0"/>
                        <a:t>100%</a:t>
                      </a:r>
                    </a:p>
                  </a:txBody>
                  <a:tcPr/>
                </a:tc>
                <a:tc>
                  <a:txBody>
                    <a:bodyPr/>
                    <a:lstStyle/>
                    <a:p>
                      <a:pPr algn="ctr"/>
                      <a:r>
                        <a:rPr lang="en-IN" sz="1200" dirty="0"/>
                        <a:t>100%</a:t>
                      </a:r>
                    </a:p>
                  </a:txBody>
                  <a:tcPr/>
                </a:tc>
                <a:tc>
                  <a:txBody>
                    <a:bodyPr/>
                    <a:lstStyle/>
                    <a:p>
                      <a:pPr algn="ctr"/>
                      <a:r>
                        <a:rPr lang="en-IN" sz="1200" dirty="0"/>
                        <a:t>100%</a:t>
                      </a:r>
                    </a:p>
                  </a:txBody>
                  <a:tcPr/>
                </a:tc>
                <a:tc>
                  <a:txBody>
                    <a:bodyPr/>
                    <a:lstStyle/>
                    <a:p>
                      <a:pPr algn="ctr"/>
                      <a:r>
                        <a:rPr lang="en-IN" sz="1200" dirty="0"/>
                        <a:t>96%</a:t>
                      </a:r>
                    </a:p>
                  </a:txBody>
                  <a:tcPr/>
                </a:tc>
                <a:tc>
                  <a:txBody>
                    <a:bodyPr/>
                    <a:lstStyle/>
                    <a:p>
                      <a:pPr algn="ctr"/>
                      <a:r>
                        <a:rPr lang="en-IN" sz="1200" dirty="0"/>
                        <a:t>99%</a:t>
                      </a:r>
                    </a:p>
                  </a:txBody>
                  <a:tcPr/>
                </a:tc>
                <a:tc>
                  <a:txBody>
                    <a:bodyPr/>
                    <a:lstStyle/>
                    <a:p>
                      <a:pPr algn="ctr"/>
                      <a:r>
                        <a:rPr lang="en-IN" sz="1200" dirty="0"/>
                        <a:t>100%</a:t>
                      </a:r>
                    </a:p>
                  </a:txBody>
                  <a:tcPr/>
                </a:tc>
                <a:tc>
                  <a:txBody>
                    <a:bodyPr/>
                    <a:lstStyle/>
                    <a:p>
                      <a:pPr algn="ctr"/>
                      <a:r>
                        <a:rPr lang="en-IN" sz="1200" dirty="0"/>
                        <a:t>91%</a:t>
                      </a:r>
                    </a:p>
                  </a:txBody>
                  <a:tcPr/>
                </a:tc>
                <a:tc>
                  <a:txBody>
                    <a:bodyPr/>
                    <a:lstStyle/>
                    <a:p>
                      <a:pPr algn="ctr"/>
                      <a:r>
                        <a:rPr lang="en-IN" sz="1200" dirty="0"/>
                        <a:t>91%</a:t>
                      </a:r>
                    </a:p>
                  </a:txBody>
                  <a:tcPr/>
                </a:tc>
                <a:tc>
                  <a:txBody>
                    <a:bodyPr/>
                    <a:lstStyle/>
                    <a:p>
                      <a:pPr algn="ctr"/>
                      <a:r>
                        <a:rPr lang="en-IN" sz="1200" dirty="0"/>
                        <a:t>100%</a:t>
                      </a:r>
                    </a:p>
                  </a:txBody>
                  <a:tcPr/>
                </a:tc>
                <a:tc>
                  <a:txBody>
                    <a:bodyPr/>
                    <a:lstStyle/>
                    <a:p>
                      <a:pPr algn="ctr"/>
                      <a:r>
                        <a:rPr lang="en-IN" sz="1200" dirty="0"/>
                        <a:t>100%</a:t>
                      </a:r>
                    </a:p>
                  </a:txBody>
                  <a:tcPr/>
                </a:tc>
                <a:tc>
                  <a:txBody>
                    <a:bodyPr/>
                    <a:lstStyle/>
                    <a:p>
                      <a:pPr algn="ctr"/>
                      <a:r>
                        <a:rPr lang="en-IN" sz="1200" dirty="0"/>
                        <a:t>99%</a:t>
                      </a:r>
                    </a:p>
                  </a:txBody>
                  <a:tcPr/>
                </a:tc>
                <a:extLst>
                  <a:ext uri="{0D108BD9-81ED-4DB2-BD59-A6C34878D82A}">
                    <a16:rowId xmlns:a16="http://schemas.microsoft.com/office/drawing/2014/main" val="2721686582"/>
                  </a:ext>
                </a:extLst>
              </a:tr>
              <a:tr h="658252">
                <a:tc>
                  <a:txBody>
                    <a:bodyPr/>
                    <a:lstStyle/>
                    <a:p>
                      <a:pPr algn="ctr"/>
                      <a:r>
                        <a:rPr lang="en-IN" sz="1200" dirty="0"/>
                        <a:t>Testing Accuracy</a:t>
                      </a:r>
                    </a:p>
                  </a:txBody>
                  <a:tcPr/>
                </a:tc>
                <a:tc>
                  <a:txBody>
                    <a:bodyPr/>
                    <a:lstStyle/>
                    <a:p>
                      <a:pPr algn="ctr"/>
                      <a:r>
                        <a:rPr lang="en-IN" sz="1200" dirty="0"/>
                        <a:t>94%</a:t>
                      </a:r>
                    </a:p>
                  </a:txBody>
                  <a:tcPr/>
                </a:tc>
                <a:tc>
                  <a:txBody>
                    <a:bodyPr/>
                    <a:lstStyle/>
                    <a:p>
                      <a:pPr algn="ctr"/>
                      <a:r>
                        <a:rPr lang="en-IN" sz="1200" dirty="0"/>
                        <a:t>99%</a:t>
                      </a:r>
                    </a:p>
                  </a:txBody>
                  <a:tcPr/>
                </a:tc>
                <a:tc>
                  <a:txBody>
                    <a:bodyPr/>
                    <a:lstStyle/>
                    <a:p>
                      <a:pPr algn="ctr"/>
                      <a:r>
                        <a:rPr lang="en-IN" sz="1200" dirty="0"/>
                        <a:t>99%</a:t>
                      </a:r>
                    </a:p>
                  </a:txBody>
                  <a:tcPr/>
                </a:tc>
                <a:tc>
                  <a:txBody>
                    <a:bodyPr/>
                    <a:lstStyle/>
                    <a:p>
                      <a:pPr algn="ctr"/>
                      <a:r>
                        <a:rPr lang="en-IN" sz="1200" dirty="0"/>
                        <a:t>99%</a:t>
                      </a:r>
                    </a:p>
                  </a:txBody>
                  <a:tcPr/>
                </a:tc>
                <a:tc>
                  <a:txBody>
                    <a:bodyPr/>
                    <a:lstStyle/>
                    <a:p>
                      <a:pPr algn="ctr"/>
                      <a:r>
                        <a:rPr lang="en-IN" sz="1200" dirty="0"/>
                        <a:t>99%</a:t>
                      </a:r>
                    </a:p>
                  </a:txBody>
                  <a:tcPr/>
                </a:tc>
                <a:tc>
                  <a:txBody>
                    <a:bodyPr/>
                    <a:lstStyle/>
                    <a:p>
                      <a:pPr algn="ctr"/>
                      <a:r>
                        <a:rPr lang="en-IN" sz="1200" dirty="0"/>
                        <a:t>96%</a:t>
                      </a:r>
                    </a:p>
                  </a:txBody>
                  <a:tcPr/>
                </a:tc>
                <a:tc>
                  <a:txBody>
                    <a:bodyPr/>
                    <a:lstStyle/>
                    <a:p>
                      <a:pPr algn="ctr"/>
                      <a:r>
                        <a:rPr lang="en-IN" sz="1200" dirty="0"/>
                        <a:t>99%</a:t>
                      </a:r>
                    </a:p>
                  </a:txBody>
                  <a:tcPr/>
                </a:tc>
                <a:tc>
                  <a:txBody>
                    <a:bodyPr/>
                    <a:lstStyle/>
                    <a:p>
                      <a:pPr algn="ctr"/>
                      <a:r>
                        <a:rPr lang="en-IN" sz="1200" dirty="0"/>
                        <a:t>99%</a:t>
                      </a:r>
                    </a:p>
                  </a:txBody>
                  <a:tcPr/>
                </a:tc>
                <a:tc>
                  <a:txBody>
                    <a:bodyPr/>
                    <a:lstStyle/>
                    <a:p>
                      <a:pPr algn="ctr"/>
                      <a:r>
                        <a:rPr lang="en-IN" sz="1200" dirty="0"/>
                        <a:t>91%</a:t>
                      </a:r>
                    </a:p>
                  </a:txBody>
                  <a:tcPr/>
                </a:tc>
                <a:tc>
                  <a:txBody>
                    <a:bodyPr/>
                    <a:lstStyle/>
                    <a:p>
                      <a:pPr algn="ctr"/>
                      <a:r>
                        <a:rPr lang="en-IN" sz="1200" dirty="0"/>
                        <a:t>91%</a:t>
                      </a:r>
                    </a:p>
                  </a:txBody>
                  <a:tcPr/>
                </a:tc>
                <a:tc>
                  <a:txBody>
                    <a:bodyPr/>
                    <a:lstStyle/>
                    <a:p>
                      <a:pPr algn="ctr"/>
                      <a:r>
                        <a:rPr lang="en-IN" sz="1200" dirty="0"/>
                        <a:t>99%</a:t>
                      </a:r>
                    </a:p>
                  </a:txBody>
                  <a:tcPr/>
                </a:tc>
                <a:tc>
                  <a:txBody>
                    <a:bodyPr/>
                    <a:lstStyle/>
                    <a:p>
                      <a:pPr algn="ctr"/>
                      <a:r>
                        <a:rPr lang="en-IN" sz="1200" dirty="0"/>
                        <a:t>99%</a:t>
                      </a:r>
                    </a:p>
                  </a:txBody>
                  <a:tcPr/>
                </a:tc>
                <a:tc>
                  <a:txBody>
                    <a:bodyPr/>
                    <a:lstStyle/>
                    <a:p>
                      <a:pPr algn="ctr"/>
                      <a:r>
                        <a:rPr lang="en-IN" sz="1200" dirty="0"/>
                        <a:t>99%</a:t>
                      </a:r>
                    </a:p>
                  </a:txBody>
                  <a:tcPr/>
                </a:tc>
                <a:extLst>
                  <a:ext uri="{0D108BD9-81ED-4DB2-BD59-A6C34878D82A}">
                    <a16:rowId xmlns:a16="http://schemas.microsoft.com/office/drawing/2014/main" val="2100819786"/>
                  </a:ext>
                </a:extLst>
              </a:tr>
            </a:tbl>
          </a:graphicData>
        </a:graphic>
      </p:graphicFrame>
      <p:pic>
        <p:nvPicPr>
          <p:cNvPr id="4" name="Picture 3">
            <a:extLst>
              <a:ext uri="{FF2B5EF4-FFF2-40B4-BE49-F238E27FC236}">
                <a16:creationId xmlns:a16="http://schemas.microsoft.com/office/drawing/2014/main" id="{D89CEAF8-F763-446D-BC9A-D396015E2D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7614" y="3061944"/>
            <a:ext cx="5498480" cy="3796056"/>
          </a:xfrm>
          <a:prstGeom prst="rect">
            <a:avLst/>
          </a:prstGeom>
        </p:spPr>
      </p:pic>
    </p:spTree>
    <p:extLst>
      <p:ext uri="{BB962C8B-B14F-4D97-AF65-F5344CB8AC3E}">
        <p14:creationId xmlns:p14="http://schemas.microsoft.com/office/powerpoint/2010/main" val="1231500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Description automatically generated">
            <a:extLst>
              <a:ext uri="{FF2B5EF4-FFF2-40B4-BE49-F238E27FC236}">
                <a16:creationId xmlns:a16="http://schemas.microsoft.com/office/drawing/2014/main" id="{CFCC7EDA-DDD3-F582-ACD6-91916A058458}"/>
              </a:ext>
            </a:extLst>
          </p:cNvPr>
          <p:cNvPicPr>
            <a:picLocks noChangeAspect="1"/>
          </p:cNvPicPr>
          <p:nvPr/>
        </p:nvPicPr>
        <p:blipFill>
          <a:blip r:embed="rId2"/>
          <a:stretch>
            <a:fillRect/>
          </a:stretch>
        </p:blipFill>
        <p:spPr>
          <a:xfrm>
            <a:off x="420710" y="441087"/>
            <a:ext cx="8409904" cy="1414557"/>
          </a:xfrm>
          <a:prstGeom prst="rect">
            <a:avLst/>
          </a:prstGeom>
        </p:spPr>
      </p:pic>
      <p:sp>
        <p:nvSpPr>
          <p:cNvPr id="3" name="TextBox 2">
            <a:extLst>
              <a:ext uri="{FF2B5EF4-FFF2-40B4-BE49-F238E27FC236}">
                <a16:creationId xmlns:a16="http://schemas.microsoft.com/office/drawing/2014/main" id="{0DBC4777-00FB-6DE4-2D9B-F77B9F96750E}"/>
              </a:ext>
            </a:extLst>
          </p:cNvPr>
          <p:cNvSpPr txBox="1"/>
          <p:nvPr/>
        </p:nvSpPr>
        <p:spPr>
          <a:xfrm>
            <a:off x="9146146" y="635358"/>
            <a:ext cx="2743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AA94F"/>
                </a:solidFill>
              </a:rPr>
              <a:t>Split the data into Training data &amp; Testing Data</a:t>
            </a:r>
            <a:r>
              <a:rPr lang="en-US">
                <a:solidFill>
                  <a:srgbClr val="6AA94F"/>
                </a:solidFill>
                <a:cs typeface="Calibri Light"/>
              </a:rPr>
              <a:t>​</a:t>
            </a:r>
            <a:endParaRPr lang="en-US"/>
          </a:p>
        </p:txBody>
      </p:sp>
      <p:sp>
        <p:nvSpPr>
          <p:cNvPr id="5" name="TextBox 4">
            <a:extLst>
              <a:ext uri="{FF2B5EF4-FFF2-40B4-BE49-F238E27FC236}">
                <a16:creationId xmlns:a16="http://schemas.microsoft.com/office/drawing/2014/main" id="{F6E59E1B-62A7-225F-A88A-D2AC3A81C201}"/>
              </a:ext>
            </a:extLst>
          </p:cNvPr>
          <p:cNvSpPr txBox="1"/>
          <p:nvPr/>
        </p:nvSpPr>
        <p:spPr>
          <a:xfrm>
            <a:off x="8233893" y="47351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6AA94F"/>
                </a:solidFill>
                <a:latin typeface="Courier New"/>
                <a:cs typeface="Courier New"/>
              </a:rPr>
              <a:t>Model Training</a:t>
            </a:r>
          </a:p>
        </p:txBody>
      </p:sp>
      <p:pic>
        <p:nvPicPr>
          <p:cNvPr id="11" name="Picture 10">
            <a:extLst>
              <a:ext uri="{FF2B5EF4-FFF2-40B4-BE49-F238E27FC236}">
                <a16:creationId xmlns:a16="http://schemas.microsoft.com/office/drawing/2014/main" id="{8B3EFB6D-A854-443A-B5B4-FA3DE2C40C2E}"/>
              </a:ext>
            </a:extLst>
          </p:cNvPr>
          <p:cNvPicPr>
            <a:picLocks noChangeAspect="1"/>
          </p:cNvPicPr>
          <p:nvPr/>
        </p:nvPicPr>
        <p:blipFill rotWithShape="1">
          <a:blip r:embed="rId3">
            <a:extLst>
              <a:ext uri="{28A0092B-C50C-407E-A947-70E740481C1C}">
                <a14:useLocalDpi xmlns:a14="http://schemas.microsoft.com/office/drawing/2010/main" val="0"/>
              </a:ext>
            </a:extLst>
          </a:blip>
          <a:srcRect l="8586" t="27058" r="21125" b="9264"/>
          <a:stretch/>
        </p:blipFill>
        <p:spPr>
          <a:xfrm>
            <a:off x="1084730" y="2736361"/>
            <a:ext cx="6796762" cy="3997543"/>
          </a:xfrm>
          <a:prstGeom prst="rect">
            <a:avLst/>
          </a:prstGeom>
        </p:spPr>
      </p:pic>
      <p:sp>
        <p:nvSpPr>
          <p:cNvPr id="12" name="Arrow: Down 11">
            <a:extLst>
              <a:ext uri="{FF2B5EF4-FFF2-40B4-BE49-F238E27FC236}">
                <a16:creationId xmlns:a16="http://schemas.microsoft.com/office/drawing/2014/main" id="{A8901195-D8CC-42D8-8969-9B480D05FE64}"/>
              </a:ext>
            </a:extLst>
          </p:cNvPr>
          <p:cNvSpPr/>
          <p:nvPr/>
        </p:nvSpPr>
        <p:spPr>
          <a:xfrm>
            <a:off x="3935506" y="1972235"/>
            <a:ext cx="564776" cy="68131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19452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BE166F-71DB-FF9A-69E8-83FB80D37964}"/>
              </a:ext>
            </a:extLst>
          </p:cNvPr>
          <p:cNvSpPr txBox="1"/>
          <p:nvPr/>
        </p:nvSpPr>
        <p:spPr>
          <a:xfrm>
            <a:off x="8173212" y="2419773"/>
            <a:ext cx="3401568" cy="33580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85000"/>
              </a:lnSpc>
              <a:spcAft>
                <a:spcPts val="600"/>
              </a:spcAft>
              <a:buFont typeface="Arial" pitchFamily="34" charset="0"/>
              <a:buChar char=" "/>
            </a:pPr>
            <a:r>
              <a:rPr lang="en-US" sz="3200" dirty="0">
                <a:solidFill>
                  <a:srgbClr val="FFFFFF"/>
                </a:solidFill>
              </a:rPr>
              <a:t>Graph Analysis after Oversampling</a:t>
            </a:r>
          </a:p>
        </p:txBody>
      </p:sp>
      <p:pic>
        <p:nvPicPr>
          <p:cNvPr id="11" name="Picture 10">
            <a:extLst>
              <a:ext uri="{FF2B5EF4-FFF2-40B4-BE49-F238E27FC236}">
                <a16:creationId xmlns:a16="http://schemas.microsoft.com/office/drawing/2014/main" id="{BDAA4D05-ED57-43B1-8ECF-421977FE6824}"/>
              </a:ext>
            </a:extLst>
          </p:cNvPr>
          <p:cNvPicPr>
            <a:picLocks noChangeAspect="1"/>
          </p:cNvPicPr>
          <p:nvPr/>
        </p:nvPicPr>
        <p:blipFill rotWithShape="1">
          <a:blip r:embed="rId2">
            <a:extLst>
              <a:ext uri="{28A0092B-C50C-407E-A947-70E740481C1C}">
                <a14:useLocalDpi xmlns:a14="http://schemas.microsoft.com/office/drawing/2010/main" val="0"/>
              </a:ext>
            </a:extLst>
          </a:blip>
          <a:srcRect l="6163" t="10513" r="33867" b="8506"/>
          <a:stretch/>
        </p:blipFill>
        <p:spPr>
          <a:xfrm>
            <a:off x="617220" y="864153"/>
            <a:ext cx="6527651" cy="5129694"/>
          </a:xfrm>
          <a:prstGeom prst="rect">
            <a:avLst/>
          </a:prstGeom>
        </p:spPr>
      </p:pic>
    </p:spTree>
    <p:extLst>
      <p:ext uri="{BB962C8B-B14F-4D97-AF65-F5344CB8AC3E}">
        <p14:creationId xmlns:p14="http://schemas.microsoft.com/office/powerpoint/2010/main" val="35155377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1B43D23-539B-5509-6C7B-57786331D95A}"/>
              </a:ext>
            </a:extLst>
          </p:cNvPr>
          <p:cNvSpPr txBox="1"/>
          <p:nvPr/>
        </p:nvSpPr>
        <p:spPr>
          <a:xfrm>
            <a:off x="583431" y="200222"/>
            <a:ext cx="2224288"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t>Results</a:t>
            </a:r>
            <a:endParaRPr lang="en-US" sz="2800"/>
          </a:p>
          <a:p>
            <a:pPr algn="l"/>
            <a:endParaRPr lang="en-US" dirty="0">
              <a:cs typeface="Calibri Light"/>
            </a:endParaRPr>
          </a:p>
        </p:txBody>
      </p:sp>
      <p:sp>
        <p:nvSpPr>
          <p:cNvPr id="8" name="TextBox 7">
            <a:extLst>
              <a:ext uri="{FF2B5EF4-FFF2-40B4-BE49-F238E27FC236}">
                <a16:creationId xmlns:a16="http://schemas.microsoft.com/office/drawing/2014/main" id="{4F01A5D3-F139-8158-B35B-27802B14C982}"/>
              </a:ext>
            </a:extLst>
          </p:cNvPr>
          <p:cNvSpPr txBox="1"/>
          <p:nvPr/>
        </p:nvSpPr>
        <p:spPr>
          <a:xfrm>
            <a:off x="8300433" y="3059668"/>
            <a:ext cx="36853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6AA94F"/>
                </a:solidFill>
                <a:latin typeface="Courier New"/>
                <a:ea typeface="Courier New"/>
                <a:cs typeface="Courier New"/>
              </a:rPr>
              <a:t>accuracy on training data</a:t>
            </a:r>
            <a:endParaRPr lang="en-US" dirty="0">
              <a:solidFill>
                <a:srgbClr val="6AA94F"/>
              </a:solidFill>
              <a:latin typeface="Courier New"/>
              <a:cs typeface="Courier New"/>
            </a:endParaRPr>
          </a:p>
        </p:txBody>
      </p:sp>
      <p:sp>
        <p:nvSpPr>
          <p:cNvPr id="9" name="TextBox 8">
            <a:extLst>
              <a:ext uri="{FF2B5EF4-FFF2-40B4-BE49-F238E27FC236}">
                <a16:creationId xmlns:a16="http://schemas.microsoft.com/office/drawing/2014/main" id="{EF7286BB-75A2-B383-5179-F87C8A74D3E1}"/>
              </a:ext>
            </a:extLst>
          </p:cNvPr>
          <p:cNvSpPr txBox="1"/>
          <p:nvPr/>
        </p:nvSpPr>
        <p:spPr>
          <a:xfrm>
            <a:off x="8300433" y="5867590"/>
            <a:ext cx="368537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6AA94F"/>
                </a:solidFill>
                <a:latin typeface="Courier New"/>
                <a:cs typeface="Courier New"/>
              </a:rPr>
              <a:t>accuracy on testing data</a:t>
            </a:r>
          </a:p>
        </p:txBody>
      </p:sp>
      <p:pic>
        <p:nvPicPr>
          <p:cNvPr id="4" name="Picture 3">
            <a:extLst>
              <a:ext uri="{FF2B5EF4-FFF2-40B4-BE49-F238E27FC236}">
                <a16:creationId xmlns:a16="http://schemas.microsoft.com/office/drawing/2014/main" id="{F09D4FDD-9027-4B94-935F-DF1F19851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670" y="863973"/>
            <a:ext cx="8135081" cy="5472113"/>
          </a:xfrm>
          <a:prstGeom prst="rect">
            <a:avLst/>
          </a:prstGeom>
        </p:spPr>
      </p:pic>
    </p:spTree>
    <p:extLst>
      <p:ext uri="{BB962C8B-B14F-4D97-AF65-F5344CB8AC3E}">
        <p14:creationId xmlns:p14="http://schemas.microsoft.com/office/powerpoint/2010/main" val="3154381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39B7355-501D-4AB9-BEA7-123E9F3FCEA9}"/>
              </a:ext>
            </a:extLst>
          </p:cNvPr>
          <p:cNvSpPr>
            <a:spLocks noGrp="1"/>
          </p:cNvSpPr>
          <p:nvPr>
            <p:ph type="title"/>
          </p:nvPr>
        </p:nvSpPr>
        <p:spPr>
          <a:xfrm>
            <a:off x="7781365" y="2520468"/>
            <a:ext cx="4491318" cy="1817063"/>
          </a:xfrm>
        </p:spPr>
        <p:txBody>
          <a:bodyPr/>
          <a:lstStyle/>
          <a:p>
            <a:r>
              <a:rPr lang="en-US" sz="3600" i="1" dirty="0"/>
              <a:t>the precision and recall, among other metrics after oversampling</a:t>
            </a:r>
            <a:br>
              <a:rPr lang="en-US" dirty="0"/>
            </a:br>
            <a:endParaRPr lang="en-IN" dirty="0"/>
          </a:p>
        </p:txBody>
      </p:sp>
      <p:pic>
        <p:nvPicPr>
          <p:cNvPr id="3" name="Picture 2">
            <a:extLst>
              <a:ext uri="{FF2B5EF4-FFF2-40B4-BE49-F238E27FC236}">
                <a16:creationId xmlns:a16="http://schemas.microsoft.com/office/drawing/2014/main" id="{E15915BB-BBDC-47B3-B6B3-B9BCEE7CCE05}"/>
              </a:ext>
            </a:extLst>
          </p:cNvPr>
          <p:cNvPicPr>
            <a:picLocks noChangeAspect="1"/>
          </p:cNvPicPr>
          <p:nvPr/>
        </p:nvPicPr>
        <p:blipFill rotWithShape="1">
          <a:blip r:embed="rId2">
            <a:extLst>
              <a:ext uri="{28A0092B-C50C-407E-A947-70E740481C1C}">
                <a14:useLocalDpi xmlns:a14="http://schemas.microsoft.com/office/drawing/2010/main" val="0"/>
              </a:ext>
            </a:extLst>
          </a:blip>
          <a:srcRect t="15164"/>
          <a:stretch/>
        </p:blipFill>
        <p:spPr>
          <a:xfrm>
            <a:off x="977153" y="-9725"/>
            <a:ext cx="5387788" cy="6893087"/>
          </a:xfrm>
          <a:prstGeom prst="rect">
            <a:avLst/>
          </a:prstGeom>
        </p:spPr>
      </p:pic>
    </p:spTree>
    <p:extLst>
      <p:ext uri="{BB962C8B-B14F-4D97-AF65-F5344CB8AC3E}">
        <p14:creationId xmlns:p14="http://schemas.microsoft.com/office/powerpoint/2010/main" val="2144627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652C8B-A95A-4964-B5DF-00A1489F5F58}"/>
              </a:ext>
            </a:extLst>
          </p:cNvPr>
          <p:cNvSpPr>
            <a:spLocks noGrp="1"/>
          </p:cNvSpPr>
          <p:nvPr>
            <p:ph type="title"/>
          </p:nvPr>
        </p:nvSpPr>
        <p:spPr>
          <a:xfrm>
            <a:off x="709612" y="131980"/>
            <a:ext cx="10772775" cy="1658198"/>
          </a:xfrm>
        </p:spPr>
        <p:txBody>
          <a:bodyPr>
            <a:normAutofit/>
          </a:bodyPr>
          <a:lstStyle/>
          <a:p>
            <a:pPr algn="ctr"/>
            <a:r>
              <a:rPr lang="en-IN" sz="4000" dirty="0"/>
              <a:t>Comparison of results on Random Forest Algorithm upon </a:t>
            </a:r>
            <a:r>
              <a:rPr lang="en-IN" sz="4000" dirty="0" err="1"/>
              <a:t>undersampled</a:t>
            </a:r>
            <a:r>
              <a:rPr lang="en-IN" sz="4000" dirty="0"/>
              <a:t> and oversampled data</a:t>
            </a:r>
          </a:p>
        </p:txBody>
      </p:sp>
      <p:graphicFrame>
        <p:nvGraphicFramePr>
          <p:cNvPr id="7" name="Table 7">
            <a:extLst>
              <a:ext uri="{FF2B5EF4-FFF2-40B4-BE49-F238E27FC236}">
                <a16:creationId xmlns:a16="http://schemas.microsoft.com/office/drawing/2014/main" id="{D6B94CC5-C0B4-49E8-B9E8-979A8F337395}"/>
              </a:ext>
            </a:extLst>
          </p:cNvPr>
          <p:cNvGraphicFramePr>
            <a:graphicFrameLocks noGrp="1"/>
          </p:cNvGraphicFramePr>
          <p:nvPr>
            <p:extLst>
              <p:ext uri="{D42A27DB-BD31-4B8C-83A1-F6EECF244321}">
                <p14:modId xmlns:p14="http://schemas.microsoft.com/office/powerpoint/2010/main" val="468222868"/>
              </p:ext>
            </p:extLst>
          </p:nvPr>
        </p:nvGraphicFramePr>
        <p:xfrm>
          <a:off x="1577788" y="2318970"/>
          <a:ext cx="8582211" cy="2557830"/>
        </p:xfrm>
        <a:graphic>
          <a:graphicData uri="http://schemas.openxmlformats.org/drawingml/2006/table">
            <a:tbl>
              <a:tblPr firstRow="1" bandRow="1">
                <a:tableStyleId>{5C22544A-7EE6-4342-B048-85BDC9FD1C3A}</a:tableStyleId>
              </a:tblPr>
              <a:tblGrid>
                <a:gridCol w="2860737">
                  <a:extLst>
                    <a:ext uri="{9D8B030D-6E8A-4147-A177-3AD203B41FA5}">
                      <a16:colId xmlns:a16="http://schemas.microsoft.com/office/drawing/2014/main" val="4064724557"/>
                    </a:ext>
                  </a:extLst>
                </a:gridCol>
                <a:gridCol w="2860737">
                  <a:extLst>
                    <a:ext uri="{9D8B030D-6E8A-4147-A177-3AD203B41FA5}">
                      <a16:colId xmlns:a16="http://schemas.microsoft.com/office/drawing/2014/main" val="186113135"/>
                    </a:ext>
                  </a:extLst>
                </a:gridCol>
                <a:gridCol w="2860737">
                  <a:extLst>
                    <a:ext uri="{9D8B030D-6E8A-4147-A177-3AD203B41FA5}">
                      <a16:colId xmlns:a16="http://schemas.microsoft.com/office/drawing/2014/main" val="2297618466"/>
                    </a:ext>
                  </a:extLst>
                </a:gridCol>
              </a:tblGrid>
              <a:tr h="852610">
                <a:tc>
                  <a:txBody>
                    <a:bodyPr/>
                    <a:lstStyle/>
                    <a:p>
                      <a:pPr algn="ctr"/>
                      <a:r>
                        <a:rPr lang="en-IN" sz="2400" u="sng" dirty="0"/>
                        <a:t>Random Forest Algorithm Used</a:t>
                      </a:r>
                    </a:p>
                  </a:txBody>
                  <a:tcPr/>
                </a:tc>
                <a:tc>
                  <a:txBody>
                    <a:bodyPr/>
                    <a:lstStyle/>
                    <a:p>
                      <a:pPr algn="ctr"/>
                      <a:r>
                        <a:rPr lang="en-IN" sz="2400" u="sng" dirty="0" err="1"/>
                        <a:t>Undersampled</a:t>
                      </a:r>
                      <a:r>
                        <a:rPr lang="en-IN" sz="2400" u="sng" dirty="0"/>
                        <a:t> data</a:t>
                      </a:r>
                    </a:p>
                  </a:txBody>
                  <a:tcPr/>
                </a:tc>
                <a:tc>
                  <a:txBody>
                    <a:bodyPr/>
                    <a:lstStyle/>
                    <a:p>
                      <a:pPr algn="ctr"/>
                      <a:r>
                        <a:rPr lang="en-IN" sz="2400" u="sng" dirty="0"/>
                        <a:t>Oversampled data</a:t>
                      </a:r>
                    </a:p>
                  </a:txBody>
                  <a:tcPr/>
                </a:tc>
                <a:extLst>
                  <a:ext uri="{0D108BD9-81ED-4DB2-BD59-A6C34878D82A}">
                    <a16:rowId xmlns:a16="http://schemas.microsoft.com/office/drawing/2014/main" val="2468575321"/>
                  </a:ext>
                </a:extLst>
              </a:tr>
              <a:tr h="852610">
                <a:tc>
                  <a:txBody>
                    <a:bodyPr/>
                    <a:lstStyle/>
                    <a:p>
                      <a:pPr algn="ctr"/>
                      <a:r>
                        <a:rPr lang="en-IN" dirty="0"/>
                        <a:t>Training Accuracy</a:t>
                      </a:r>
                    </a:p>
                  </a:txBody>
                  <a:tcPr/>
                </a:tc>
                <a:tc>
                  <a:txBody>
                    <a:bodyPr/>
                    <a:lstStyle/>
                    <a:p>
                      <a:pPr algn="ctr"/>
                      <a:r>
                        <a:rPr lang="en-IN" dirty="0"/>
                        <a:t>100%</a:t>
                      </a:r>
                    </a:p>
                  </a:txBody>
                  <a:tcPr/>
                </a:tc>
                <a:tc>
                  <a:txBody>
                    <a:bodyPr/>
                    <a:lstStyle/>
                    <a:p>
                      <a:pPr algn="ctr"/>
                      <a:r>
                        <a:rPr lang="en-IN" dirty="0"/>
                        <a:t>100%</a:t>
                      </a:r>
                    </a:p>
                  </a:txBody>
                  <a:tcPr/>
                </a:tc>
                <a:extLst>
                  <a:ext uri="{0D108BD9-81ED-4DB2-BD59-A6C34878D82A}">
                    <a16:rowId xmlns:a16="http://schemas.microsoft.com/office/drawing/2014/main" val="1210187780"/>
                  </a:ext>
                </a:extLst>
              </a:tr>
              <a:tr h="852610">
                <a:tc>
                  <a:txBody>
                    <a:bodyPr/>
                    <a:lstStyle/>
                    <a:p>
                      <a:pPr algn="ctr"/>
                      <a:r>
                        <a:rPr lang="en-IN" dirty="0"/>
                        <a:t>Testing Accuracy</a:t>
                      </a:r>
                    </a:p>
                  </a:txBody>
                  <a:tcPr/>
                </a:tc>
                <a:tc>
                  <a:txBody>
                    <a:bodyPr/>
                    <a:lstStyle/>
                    <a:p>
                      <a:pPr algn="ctr"/>
                      <a:r>
                        <a:rPr lang="en-IN" dirty="0"/>
                        <a:t>95%</a:t>
                      </a:r>
                    </a:p>
                  </a:txBody>
                  <a:tcPr/>
                </a:tc>
                <a:tc>
                  <a:txBody>
                    <a:bodyPr/>
                    <a:lstStyle/>
                    <a:p>
                      <a:pPr algn="ctr"/>
                      <a:r>
                        <a:rPr lang="en-IN" dirty="0"/>
                        <a:t>99%</a:t>
                      </a:r>
                    </a:p>
                  </a:txBody>
                  <a:tcPr/>
                </a:tc>
                <a:extLst>
                  <a:ext uri="{0D108BD9-81ED-4DB2-BD59-A6C34878D82A}">
                    <a16:rowId xmlns:a16="http://schemas.microsoft.com/office/drawing/2014/main" val="4206869468"/>
                  </a:ext>
                </a:extLst>
              </a:tr>
            </a:tbl>
          </a:graphicData>
        </a:graphic>
      </p:graphicFrame>
      <p:sp>
        <p:nvSpPr>
          <p:cNvPr id="8" name="TextBox 7">
            <a:extLst>
              <a:ext uri="{FF2B5EF4-FFF2-40B4-BE49-F238E27FC236}">
                <a16:creationId xmlns:a16="http://schemas.microsoft.com/office/drawing/2014/main" id="{0742CA7A-4692-41D3-9194-5A7EEFE0F689}"/>
              </a:ext>
            </a:extLst>
          </p:cNvPr>
          <p:cNvSpPr txBox="1"/>
          <p:nvPr/>
        </p:nvSpPr>
        <p:spPr>
          <a:xfrm>
            <a:off x="1577788" y="5656729"/>
            <a:ext cx="8582211" cy="646331"/>
          </a:xfrm>
          <a:prstGeom prst="rect">
            <a:avLst/>
          </a:prstGeom>
          <a:noFill/>
        </p:spPr>
        <p:txBody>
          <a:bodyPr wrap="square" rtlCol="0">
            <a:spAutoFit/>
          </a:bodyPr>
          <a:lstStyle/>
          <a:p>
            <a:pPr algn="ctr"/>
            <a:r>
              <a:rPr lang="en-IN" dirty="0"/>
              <a:t>Training accuracy remains the same for both </a:t>
            </a:r>
            <a:r>
              <a:rPr lang="en-IN" dirty="0" err="1"/>
              <a:t>undersampled</a:t>
            </a:r>
            <a:r>
              <a:rPr lang="en-IN" dirty="0"/>
              <a:t> and oversampled data but testing accuracy is more in oversampled data</a:t>
            </a:r>
          </a:p>
        </p:txBody>
      </p:sp>
    </p:spTree>
    <p:extLst>
      <p:ext uri="{BB962C8B-B14F-4D97-AF65-F5344CB8AC3E}">
        <p14:creationId xmlns:p14="http://schemas.microsoft.com/office/powerpoint/2010/main" val="4208228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CEAA780-7E12-8705-3159-0E556D27E463}"/>
              </a:ext>
            </a:extLst>
          </p:cNvPr>
          <p:cNvSpPr txBox="1"/>
          <p:nvPr/>
        </p:nvSpPr>
        <p:spPr>
          <a:xfrm>
            <a:off x="706299" y="639763"/>
            <a:ext cx="3947998" cy="54927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85000"/>
              </a:lnSpc>
              <a:spcBef>
                <a:spcPct val="0"/>
              </a:spcBef>
              <a:spcAft>
                <a:spcPts val="600"/>
              </a:spcAft>
            </a:pPr>
            <a:r>
              <a:rPr lang="en-US" sz="6000" spc="-120">
                <a:solidFill>
                  <a:srgbClr val="FFFFFF"/>
                </a:solidFill>
                <a:latin typeface="+mj-lt"/>
                <a:ea typeface="+mj-ea"/>
                <a:cs typeface="+mj-cs"/>
              </a:rPr>
              <a:t>Future Work</a:t>
            </a:r>
          </a:p>
        </p:txBody>
      </p:sp>
      <p:cxnSp>
        <p:nvCxnSpPr>
          <p:cNvPr id="10" name="Straight Connector 9">
            <a:extLst>
              <a:ext uri="{FF2B5EF4-FFF2-40B4-BE49-F238E27FC236}">
                <a16:creationId xmlns:a16="http://schemas.microsoft.com/office/drawing/2014/main" id="{9E13708B-D2E3-41E3-BD49-F910056473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323" y="2211346"/>
            <a:ext cx="0" cy="2349584"/>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BD8C4C7-0D14-6224-9219-2285F0434251}"/>
              </a:ext>
            </a:extLst>
          </p:cNvPr>
          <p:cNvSpPr txBox="1"/>
          <p:nvPr/>
        </p:nvSpPr>
        <p:spPr>
          <a:xfrm>
            <a:off x="5288349" y="639764"/>
            <a:ext cx="6142032" cy="5492749"/>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85000"/>
              </a:lnSpc>
              <a:spcAft>
                <a:spcPts val="600"/>
              </a:spcAft>
              <a:buFont typeface="Arial" pitchFamily="34" charset="0"/>
              <a:buChar char=" "/>
            </a:pPr>
            <a:r>
              <a:rPr lang="en-US" b="1">
                <a:solidFill>
                  <a:schemeClr val="tx1">
                    <a:lumMod val="85000"/>
                    <a:lumOff val="15000"/>
                  </a:schemeClr>
                </a:solidFill>
              </a:rPr>
              <a:t>Recommendations for Future Research:</a:t>
            </a:r>
          </a:p>
          <a:p>
            <a:pPr>
              <a:lnSpc>
                <a:spcPct val="85000"/>
              </a:lnSpc>
              <a:spcAft>
                <a:spcPts val="600"/>
              </a:spcAft>
              <a:buFont typeface="Arial" pitchFamily="34" charset="0"/>
              <a:buChar char=" "/>
            </a:pPr>
            <a:endParaRPr lang="en-US">
              <a:solidFill>
                <a:schemeClr val="tx1">
                  <a:lumMod val="85000"/>
                  <a:lumOff val="15000"/>
                </a:schemeClr>
              </a:solidFill>
            </a:endParaRPr>
          </a:p>
          <a:p>
            <a:pPr>
              <a:lnSpc>
                <a:spcPct val="85000"/>
              </a:lnSpc>
              <a:spcAft>
                <a:spcPts val="600"/>
              </a:spcAft>
              <a:buFont typeface="Arial" pitchFamily="34" charset="0"/>
              <a:buChar char=" "/>
            </a:pPr>
            <a:r>
              <a:rPr lang="en-US">
                <a:solidFill>
                  <a:schemeClr val="tx1">
                    <a:lumMod val="85000"/>
                    <a:lumOff val="15000"/>
                  </a:schemeClr>
                </a:solidFill>
              </a:rPr>
              <a:t>Exploring Advanced Techniques:</a:t>
            </a:r>
          </a:p>
          <a:p>
            <a:pPr marL="285750" indent="-285750">
              <a:lnSpc>
                <a:spcPct val="85000"/>
              </a:lnSpc>
              <a:spcAft>
                <a:spcPts val="600"/>
              </a:spcAft>
              <a:buFont typeface="Arial" pitchFamily="34" charset="0"/>
              <a:buChar char=" "/>
            </a:pPr>
            <a:r>
              <a:rPr lang="en-US">
                <a:solidFill>
                  <a:schemeClr val="tx1">
                    <a:lumMod val="85000"/>
                    <a:lumOff val="15000"/>
                  </a:schemeClr>
                </a:solidFill>
              </a:rPr>
              <a:t>Investigate more advanced machine learning or deep learning techniques to further enhance the model's accuracy and robustness.</a:t>
            </a:r>
          </a:p>
          <a:p>
            <a:pPr>
              <a:lnSpc>
                <a:spcPct val="85000"/>
              </a:lnSpc>
              <a:spcAft>
                <a:spcPts val="600"/>
              </a:spcAft>
              <a:buFont typeface="Arial" pitchFamily="34" charset="0"/>
              <a:buChar char=" "/>
            </a:pPr>
            <a:endParaRPr lang="en-US">
              <a:solidFill>
                <a:schemeClr val="tx1">
                  <a:lumMod val="85000"/>
                  <a:lumOff val="15000"/>
                </a:schemeClr>
              </a:solidFill>
            </a:endParaRPr>
          </a:p>
          <a:p>
            <a:pPr>
              <a:lnSpc>
                <a:spcPct val="85000"/>
              </a:lnSpc>
              <a:spcAft>
                <a:spcPts val="600"/>
              </a:spcAft>
              <a:buFont typeface="Arial" pitchFamily="34" charset="0"/>
              <a:buChar char=" "/>
            </a:pPr>
            <a:r>
              <a:rPr lang="en-US">
                <a:solidFill>
                  <a:schemeClr val="tx1">
                    <a:lumMod val="85000"/>
                    <a:lumOff val="15000"/>
                  </a:schemeClr>
                </a:solidFill>
              </a:rPr>
              <a:t>Dynamic Adaptation:</a:t>
            </a:r>
          </a:p>
          <a:p>
            <a:pPr marL="285750" indent="-285750">
              <a:lnSpc>
                <a:spcPct val="85000"/>
              </a:lnSpc>
              <a:spcAft>
                <a:spcPts val="600"/>
              </a:spcAft>
              <a:buFont typeface="Arial" pitchFamily="34" charset="0"/>
              <a:buChar char=" "/>
            </a:pPr>
            <a:r>
              <a:rPr lang="en-US">
                <a:solidFill>
                  <a:schemeClr val="tx1">
                    <a:lumMod val="85000"/>
                    <a:lumOff val="15000"/>
                  </a:schemeClr>
                </a:solidFill>
              </a:rPr>
              <a:t>Research dynamic adaptation mechanisms to allow the model to evolve and adapt to emerging fraud patterns.</a:t>
            </a:r>
          </a:p>
          <a:p>
            <a:pPr>
              <a:lnSpc>
                <a:spcPct val="85000"/>
              </a:lnSpc>
              <a:spcAft>
                <a:spcPts val="600"/>
              </a:spcAft>
              <a:buFont typeface="Arial" pitchFamily="34" charset="0"/>
              <a:buChar char=" "/>
            </a:pPr>
            <a:endParaRPr lang="en-US">
              <a:solidFill>
                <a:schemeClr val="tx1">
                  <a:lumMod val="85000"/>
                  <a:lumOff val="15000"/>
                </a:schemeClr>
              </a:solidFill>
            </a:endParaRPr>
          </a:p>
          <a:p>
            <a:pPr>
              <a:lnSpc>
                <a:spcPct val="85000"/>
              </a:lnSpc>
              <a:spcAft>
                <a:spcPts val="600"/>
              </a:spcAft>
              <a:buFont typeface="Arial" pitchFamily="34" charset="0"/>
              <a:buChar char=" "/>
            </a:pPr>
            <a:r>
              <a:rPr lang="en-US">
                <a:solidFill>
                  <a:schemeClr val="tx1">
                    <a:lumMod val="85000"/>
                    <a:lumOff val="15000"/>
                  </a:schemeClr>
                </a:solidFill>
              </a:rPr>
              <a:t>Real-Time Implementation:</a:t>
            </a:r>
          </a:p>
          <a:p>
            <a:pPr marL="285750" indent="-285750">
              <a:lnSpc>
                <a:spcPct val="85000"/>
              </a:lnSpc>
              <a:spcAft>
                <a:spcPts val="600"/>
              </a:spcAft>
              <a:buFont typeface="Arial" pitchFamily="34" charset="0"/>
              <a:buChar char=" "/>
            </a:pPr>
            <a:r>
              <a:rPr lang="en-US">
                <a:solidFill>
                  <a:schemeClr val="tx1">
                    <a:lumMod val="85000"/>
                    <a:lumOff val="15000"/>
                  </a:schemeClr>
                </a:solidFill>
              </a:rPr>
              <a:t>Explore the feasibility and benefits of implementing the credit card fraud detection model in real-time processing systems.</a:t>
            </a:r>
          </a:p>
        </p:txBody>
      </p:sp>
    </p:spTree>
    <p:extLst>
      <p:ext uri="{BB962C8B-B14F-4D97-AF65-F5344CB8AC3E}">
        <p14:creationId xmlns:p14="http://schemas.microsoft.com/office/powerpoint/2010/main" val="281858381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09CFE0-D53A-56D3-78F1-2BDC5D28B22B}"/>
              </a:ext>
            </a:extLst>
          </p:cNvPr>
          <p:cNvSpPr txBox="1"/>
          <p:nvPr/>
        </p:nvSpPr>
        <p:spPr>
          <a:xfrm>
            <a:off x="861140" y="553195"/>
            <a:ext cx="4483592" cy="1325494"/>
          </a:xfrm>
          <a:prstGeom prst="rect">
            <a:avLst/>
          </a:prstGeom>
        </p:spPr>
        <p:txBody>
          <a:bodyPr rot="0" spcFirstLastPara="0" vert="horz" lIns="91440" tIns="45720" rIns="91440" bIns="45720" numCol="1" spcCol="0" rtlCol="0" fromWordArt="0" anchor="ctr"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b="1" dirty="0">
                <a:ea typeface="+mj-ea"/>
              </a:rPr>
              <a:t>Problem Statement</a:t>
            </a:r>
            <a:endParaRPr lang="en-US" sz="2800" dirty="0">
              <a:ea typeface="+mj-ea"/>
            </a:endParaRPr>
          </a:p>
          <a:p>
            <a:pPr>
              <a:lnSpc>
                <a:spcPct val="85000"/>
              </a:lnSpc>
              <a:spcBef>
                <a:spcPct val="0"/>
              </a:spcBef>
              <a:spcAft>
                <a:spcPts val="600"/>
              </a:spcAft>
            </a:pPr>
            <a:endParaRPr lang="en-US" b="1" dirty="0">
              <a:solidFill>
                <a:srgbClr val="000000"/>
              </a:solidFill>
              <a:latin typeface="+mj-lt"/>
              <a:ea typeface="+mj-ea"/>
              <a:cs typeface="Calibri Light"/>
            </a:endParaRPr>
          </a:p>
        </p:txBody>
      </p:sp>
      <p:sp>
        <p:nvSpPr>
          <p:cNvPr id="4" name="TextBox 1">
            <a:extLst>
              <a:ext uri="{FF2B5EF4-FFF2-40B4-BE49-F238E27FC236}">
                <a16:creationId xmlns:a16="http://schemas.microsoft.com/office/drawing/2014/main" id="{0DD58534-73D4-9D8D-2039-704AF78FE226}"/>
              </a:ext>
            </a:extLst>
          </p:cNvPr>
          <p:cNvSpPr txBox="1"/>
          <p:nvPr/>
        </p:nvSpPr>
        <p:spPr>
          <a:xfrm>
            <a:off x="6354785" y="897341"/>
            <a:ext cx="5295631" cy="557847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ea typeface="+mn-lt"/>
                <a:cs typeface="+mn-lt"/>
              </a:rPr>
              <a:t>Key Statistics or Facts:</a:t>
            </a:r>
            <a:endParaRPr lang="en-US" dirty="0"/>
          </a:p>
          <a:p>
            <a:endParaRPr lang="en-US"/>
          </a:p>
          <a:p>
            <a:pPr marL="457200" indent="-457200">
              <a:buFont typeface="Arial"/>
              <a:buChar char="•"/>
            </a:pPr>
            <a:r>
              <a:rPr lang="en-US" sz="2800" dirty="0">
                <a:ea typeface="+mn-lt"/>
                <a:cs typeface="+mn-lt"/>
              </a:rPr>
              <a:t>Every year, billions of dollars are lost to credit card fraud globally.</a:t>
            </a:r>
            <a:endParaRPr lang="en-US" dirty="0">
              <a:cs typeface="Calibri Light" panose="020F0302020204030204"/>
            </a:endParaRPr>
          </a:p>
          <a:p>
            <a:pPr marL="457200" indent="-457200">
              <a:lnSpc>
                <a:spcPct val="90000"/>
              </a:lnSpc>
              <a:spcAft>
                <a:spcPts val="600"/>
              </a:spcAft>
              <a:buFont typeface="Arial"/>
              <a:buChar char="•"/>
            </a:pPr>
            <a:r>
              <a:rPr lang="en-US" sz="2800" dirty="0">
                <a:ea typeface="+mn-lt"/>
                <a:cs typeface="+mn-lt"/>
              </a:rPr>
              <a:t>The frequency and complexity of fraud incidents continue to rise.</a:t>
            </a:r>
            <a:endParaRPr lang="en-US" dirty="0">
              <a:cs typeface="Calibri Light" panose="020F0302020204030204"/>
            </a:endParaRPr>
          </a:p>
        </p:txBody>
      </p:sp>
      <p:graphicFrame>
        <p:nvGraphicFramePr>
          <p:cNvPr id="6" name="TextBox 1">
            <a:extLst>
              <a:ext uri="{FF2B5EF4-FFF2-40B4-BE49-F238E27FC236}">
                <a16:creationId xmlns:a16="http://schemas.microsoft.com/office/drawing/2014/main" id="{84D28EEE-5F28-C754-D2EF-CD0024EB8BC9}"/>
              </a:ext>
            </a:extLst>
          </p:cNvPr>
          <p:cNvGraphicFramePr/>
          <p:nvPr/>
        </p:nvGraphicFramePr>
        <p:xfrm>
          <a:off x="783981" y="2172666"/>
          <a:ext cx="5190625" cy="42920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380553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87AB319-64C0-4E2D-B1CD-0A970301B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6E36B62D-34E6-41D4-B3AA-AC21AB3879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EC783DB-F062-490C-E684-E511788808A1}"/>
              </a:ext>
            </a:extLst>
          </p:cNvPr>
          <p:cNvSpPr txBox="1"/>
          <p:nvPr/>
        </p:nvSpPr>
        <p:spPr>
          <a:xfrm>
            <a:off x="5081043" y="770467"/>
            <a:ext cx="6608963" cy="3352800"/>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80000"/>
              </a:lnSpc>
              <a:spcBef>
                <a:spcPct val="0"/>
              </a:spcBef>
              <a:spcAft>
                <a:spcPts val="600"/>
              </a:spcAft>
            </a:pPr>
            <a:r>
              <a:rPr lang="en-US" sz="8800" spc="-120">
                <a:solidFill>
                  <a:srgbClr val="FFFFFF"/>
                </a:solidFill>
                <a:latin typeface="+mj-lt"/>
                <a:ea typeface="+mj-ea"/>
                <a:cs typeface="+mj-cs"/>
              </a:rPr>
              <a:t>Thank You</a:t>
            </a:r>
          </a:p>
        </p:txBody>
      </p:sp>
      <p:sp>
        <p:nvSpPr>
          <p:cNvPr id="13" name="Rectangle 12">
            <a:extLst>
              <a:ext uri="{FF2B5EF4-FFF2-40B4-BE49-F238E27FC236}">
                <a16:creationId xmlns:a16="http://schemas.microsoft.com/office/drawing/2014/main" id="{97E92409-AD19-4CE3-9956-8C03560F7E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90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6" name="Graphic 5" descr="Smiling Face with No Fill">
            <a:extLst>
              <a:ext uri="{FF2B5EF4-FFF2-40B4-BE49-F238E27FC236}">
                <a16:creationId xmlns:a16="http://schemas.microsoft.com/office/drawing/2014/main" id="{9ED7881B-E702-5A4A-E185-0871F0E2D7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3464" y="1742701"/>
            <a:ext cx="3352128" cy="3352128"/>
          </a:xfrm>
          <a:prstGeom prst="rect">
            <a:avLst/>
          </a:prstGeom>
        </p:spPr>
      </p:pic>
    </p:spTree>
    <p:extLst>
      <p:ext uri="{BB962C8B-B14F-4D97-AF65-F5344CB8AC3E}">
        <p14:creationId xmlns:p14="http://schemas.microsoft.com/office/powerpoint/2010/main" val="1776113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E7CFAA6-1DBB-43B0-BD82-2FB83CF4E4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030BFEB-3C2C-8E99-6CFE-7F365B648F16}"/>
              </a:ext>
            </a:extLst>
          </p:cNvPr>
          <p:cNvSpPr txBox="1"/>
          <p:nvPr/>
        </p:nvSpPr>
        <p:spPr>
          <a:xfrm>
            <a:off x="706298" y="639763"/>
            <a:ext cx="3997693" cy="54927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85000"/>
              </a:lnSpc>
              <a:spcBef>
                <a:spcPct val="0"/>
              </a:spcBef>
              <a:spcAft>
                <a:spcPts val="600"/>
              </a:spcAft>
            </a:pPr>
            <a:r>
              <a:rPr lang="en-US" sz="6000" b="1" spc="-120">
                <a:solidFill>
                  <a:srgbClr val="FFFFFF"/>
                </a:solidFill>
                <a:latin typeface="+mj-lt"/>
                <a:ea typeface="+mj-ea"/>
                <a:cs typeface="+mj-cs"/>
              </a:rPr>
              <a:t>Objectives</a:t>
            </a:r>
            <a:endParaRPr lang="en-US" sz="6000" spc="-120">
              <a:solidFill>
                <a:srgbClr val="FFFFFF"/>
              </a:solidFill>
              <a:latin typeface="+mj-lt"/>
              <a:ea typeface="+mj-ea"/>
              <a:cs typeface="+mj-cs"/>
            </a:endParaRPr>
          </a:p>
        </p:txBody>
      </p:sp>
      <p:graphicFrame>
        <p:nvGraphicFramePr>
          <p:cNvPr id="5" name="TextBox 2">
            <a:extLst>
              <a:ext uri="{FF2B5EF4-FFF2-40B4-BE49-F238E27FC236}">
                <a16:creationId xmlns:a16="http://schemas.microsoft.com/office/drawing/2014/main" id="{F73CD369-E3E0-C76E-4C2A-E311B5CC76CA}"/>
              </a:ext>
            </a:extLst>
          </p:cNvPr>
          <p:cNvGraphicFramePr/>
          <p:nvPr>
            <p:extLst>
              <p:ext uri="{D42A27DB-BD31-4B8C-83A1-F6EECF244321}">
                <p14:modId xmlns:p14="http://schemas.microsoft.com/office/powerpoint/2010/main" val="1220873456"/>
              </p:ext>
            </p:extLst>
          </p:nvPr>
        </p:nvGraphicFramePr>
        <p:xfrm>
          <a:off x="5288347" y="639763"/>
          <a:ext cx="6254724" cy="5492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385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4CD4-EE3B-45FB-B18C-ECF53074CFB9}"/>
              </a:ext>
            </a:extLst>
          </p:cNvPr>
          <p:cNvSpPr>
            <a:spLocks noGrp="1"/>
          </p:cNvSpPr>
          <p:nvPr>
            <p:ph type="title"/>
          </p:nvPr>
        </p:nvSpPr>
        <p:spPr>
          <a:xfrm>
            <a:off x="4168589" y="-102356"/>
            <a:ext cx="4150658" cy="934497"/>
          </a:xfrm>
        </p:spPr>
        <p:txBody>
          <a:bodyPr>
            <a:noAutofit/>
          </a:bodyPr>
          <a:lstStyle/>
          <a:p>
            <a:r>
              <a:rPr lang="en-IN" sz="4400" b="1" dirty="0"/>
              <a:t>Literature Surveys</a:t>
            </a:r>
            <a:endParaRPr lang="en-IN" sz="4400" dirty="0"/>
          </a:p>
        </p:txBody>
      </p:sp>
      <p:sp>
        <p:nvSpPr>
          <p:cNvPr id="3" name="Content Placeholder 2">
            <a:extLst>
              <a:ext uri="{FF2B5EF4-FFF2-40B4-BE49-F238E27FC236}">
                <a16:creationId xmlns:a16="http://schemas.microsoft.com/office/drawing/2014/main" id="{4B340399-42AC-4DF1-A71B-6620FA8BC367}"/>
              </a:ext>
            </a:extLst>
          </p:cNvPr>
          <p:cNvSpPr>
            <a:spLocks noGrp="1"/>
          </p:cNvSpPr>
          <p:nvPr>
            <p:ph idx="1"/>
          </p:nvPr>
        </p:nvSpPr>
        <p:spPr>
          <a:xfrm>
            <a:off x="0" y="602901"/>
            <a:ext cx="12108264" cy="6410848"/>
          </a:xfrm>
        </p:spPr>
        <p:txBody>
          <a:bodyPr>
            <a:normAutofit fontScale="62500" lnSpcReduction="20000"/>
          </a:bodyPr>
          <a:lstStyle/>
          <a:p>
            <a:pPr marL="0" indent="0">
              <a:buNone/>
            </a:pPr>
            <a:r>
              <a:rPr lang="en-US" sz="2900" b="1" i="0" dirty="0">
                <a:solidFill>
                  <a:srgbClr val="0D0D0D"/>
                </a:solidFill>
                <a:effectLst/>
                <a:latin typeface="Söhne"/>
              </a:rPr>
              <a:t>1.) “Intelligent Fraud Detection in Financial Statements Using Machine Learning and Data Mining: A Systematic Literature Review" by Matin N. </a:t>
            </a:r>
            <a:r>
              <a:rPr lang="en-US" sz="2900" b="1" i="0" dirty="0" err="1">
                <a:solidFill>
                  <a:srgbClr val="0D0D0D"/>
                </a:solidFill>
                <a:effectLst/>
                <a:latin typeface="Söhne"/>
              </a:rPr>
              <a:t>Ashtiani</a:t>
            </a:r>
            <a:r>
              <a:rPr lang="en-US" sz="2900" b="1" i="0" dirty="0">
                <a:solidFill>
                  <a:srgbClr val="0D0D0D"/>
                </a:solidFill>
                <a:effectLst/>
                <a:latin typeface="Söhne"/>
              </a:rPr>
              <a:t> and Bijan </a:t>
            </a:r>
            <a:r>
              <a:rPr lang="en-US" sz="2900" b="1" i="0" dirty="0" err="1">
                <a:solidFill>
                  <a:srgbClr val="0D0D0D"/>
                </a:solidFill>
                <a:effectLst/>
                <a:latin typeface="Söhne"/>
              </a:rPr>
              <a:t>Raahemi</a:t>
            </a:r>
            <a:r>
              <a:rPr lang="en-US" sz="2900" b="1" i="0" dirty="0">
                <a:solidFill>
                  <a:srgbClr val="0D0D0D"/>
                </a:solidFill>
                <a:effectLst/>
                <a:latin typeface="Söhne"/>
              </a:rPr>
              <a:t>(2022)</a:t>
            </a:r>
          </a:p>
          <a:p>
            <a:pPr marL="0" indent="0">
              <a:buNone/>
            </a:pPr>
            <a:r>
              <a:rPr lang="en-US" b="1" i="0" dirty="0">
                <a:solidFill>
                  <a:srgbClr val="0D0D0D"/>
                </a:solidFill>
                <a:effectLst/>
                <a:latin typeface="Söhne"/>
              </a:rPr>
              <a:t> Abstract</a:t>
            </a:r>
          </a:p>
          <a:p>
            <a:pPr algn="l"/>
            <a:r>
              <a:rPr lang="en-US" b="0" i="0" dirty="0">
                <a:solidFill>
                  <a:srgbClr val="0D0D0D"/>
                </a:solidFill>
                <a:effectLst/>
                <a:latin typeface="Söhne"/>
              </a:rPr>
              <a:t>This survey paper categorizes, compares, and summarizes publications on automated fraud detection within the last ten years. It outlines the professional fraudster, the types and subtypes of known fraud, and the nature of data evidence collected within affected industries. The paper discusses methods and techniques for fraud detection and presents their challenges, highlighting the uniqueness of this survey in covering a broad range of technical articles and proposing alternative data and solutions from related domains.</a:t>
            </a:r>
          </a:p>
          <a:p>
            <a:pPr algn="l"/>
            <a:r>
              <a:rPr lang="en-US" b="1" i="0" dirty="0">
                <a:solidFill>
                  <a:srgbClr val="0D0D0D"/>
                </a:solidFill>
                <a:effectLst/>
                <a:latin typeface="Söhne"/>
              </a:rPr>
              <a:t>Methodology</a:t>
            </a:r>
          </a:p>
          <a:p>
            <a:pPr algn="l"/>
            <a:r>
              <a:rPr lang="en-US" b="1" i="0" dirty="0">
                <a:solidFill>
                  <a:srgbClr val="0D0D0D"/>
                </a:solidFill>
                <a:effectLst/>
                <a:latin typeface="Söhne"/>
              </a:rPr>
              <a:t>Data Collection and Analysis</a:t>
            </a:r>
          </a:p>
          <a:p>
            <a:pPr algn="l">
              <a:buFont typeface="Arial" panose="020B0604020202020204" pitchFamily="34" charset="0"/>
              <a:buChar char="•"/>
            </a:pPr>
            <a:r>
              <a:rPr lang="en-US" b="1" i="0" dirty="0">
                <a:solidFill>
                  <a:srgbClr val="0D0D0D"/>
                </a:solidFill>
                <a:effectLst/>
                <a:latin typeface="Söhne"/>
              </a:rPr>
              <a:t>Literature Review</a:t>
            </a:r>
            <a:r>
              <a:rPr lang="en-US" b="0" i="0" dirty="0">
                <a:solidFill>
                  <a:srgbClr val="0D0D0D"/>
                </a:solidFill>
                <a:effectLst/>
                <a:latin typeface="Söhne"/>
              </a:rPr>
              <a:t>: The methodology involved an extensive review of academic and industrial research articles on data mining-based fraud detection. This review helped categorize and compare different techniques and methodologies used in the field.</a:t>
            </a:r>
          </a:p>
          <a:p>
            <a:pPr algn="l">
              <a:buFont typeface="Arial" panose="020B0604020202020204" pitchFamily="34" charset="0"/>
              <a:buChar char="•"/>
            </a:pPr>
            <a:r>
              <a:rPr lang="en-US" b="1" i="0" dirty="0">
                <a:solidFill>
                  <a:srgbClr val="0D0D0D"/>
                </a:solidFill>
                <a:effectLst/>
                <a:latin typeface="Söhne"/>
              </a:rPr>
              <a:t>Comparison and Categorization</a:t>
            </a:r>
            <a:r>
              <a:rPr lang="en-US" b="0" i="0" dirty="0">
                <a:solidFill>
                  <a:srgbClr val="0D0D0D"/>
                </a:solidFill>
                <a:effectLst/>
                <a:latin typeface="Söhne"/>
              </a:rPr>
              <a:t>: Various fraud detection techniques and articles were categorized and compared based on their approaches, data used, and effectiveness.</a:t>
            </a:r>
          </a:p>
          <a:p>
            <a:pPr algn="l">
              <a:buFont typeface="Arial" panose="020B0604020202020204" pitchFamily="34" charset="0"/>
              <a:buChar char="•"/>
            </a:pPr>
            <a:r>
              <a:rPr lang="en-US" b="1" i="0" dirty="0">
                <a:solidFill>
                  <a:srgbClr val="0D0D0D"/>
                </a:solidFill>
                <a:effectLst/>
                <a:latin typeface="Söhne"/>
              </a:rPr>
              <a:t>Discussion of Challenges</a:t>
            </a:r>
            <a:r>
              <a:rPr lang="en-US" b="0" i="0" dirty="0">
                <a:solidFill>
                  <a:srgbClr val="0D0D0D"/>
                </a:solidFill>
                <a:effectLst/>
                <a:latin typeface="Söhne"/>
              </a:rPr>
              <a:t>: The paper discusses the main challenges in the field, such as the lack of publicly available real data and the scarcity of well-researched, effective techniques.</a:t>
            </a:r>
          </a:p>
          <a:p>
            <a:pPr algn="l"/>
            <a:r>
              <a:rPr lang="en-US" b="1" i="0" dirty="0">
                <a:solidFill>
                  <a:srgbClr val="0D0D0D"/>
                </a:solidFill>
                <a:effectLst/>
                <a:latin typeface="Söhne"/>
              </a:rPr>
              <a:t>Algorithms and Techniques Used</a:t>
            </a:r>
          </a:p>
          <a:p>
            <a:pPr algn="l">
              <a:buFont typeface="Arial" panose="020B0604020202020204" pitchFamily="34" charset="0"/>
              <a:buChar char="•"/>
            </a:pPr>
            <a:r>
              <a:rPr lang="en-US" b="1" i="0" dirty="0">
                <a:solidFill>
                  <a:srgbClr val="0D0D0D"/>
                </a:solidFill>
                <a:effectLst/>
                <a:latin typeface="Söhne"/>
              </a:rPr>
              <a:t>Machine Learning and Data Mining Techniques</a:t>
            </a:r>
            <a:r>
              <a:rPr lang="en-US" b="0" i="0" dirty="0">
                <a:solidFill>
                  <a:srgbClr val="0D0D0D"/>
                </a:solidFill>
                <a:effectLst/>
                <a:latin typeface="Söhne"/>
              </a:rPr>
              <a:t>: The survey covers a wide array of techniques including neural networks, decision trees, support vector machines (SVMs), Bayesian networks, fuzzy logic systems, and genetic algorithms among others.</a:t>
            </a:r>
          </a:p>
          <a:p>
            <a:pPr algn="l">
              <a:buFont typeface="Arial" panose="020B0604020202020204" pitchFamily="34" charset="0"/>
              <a:buChar char="•"/>
            </a:pPr>
            <a:r>
              <a:rPr lang="en-US" b="1" i="0" dirty="0">
                <a:solidFill>
                  <a:srgbClr val="0D0D0D"/>
                </a:solidFill>
                <a:effectLst/>
                <a:latin typeface="Söhne"/>
              </a:rPr>
              <a:t>Hybrid Approaches</a:t>
            </a:r>
            <a:r>
              <a:rPr lang="en-US" b="0" i="0" dirty="0">
                <a:solidFill>
                  <a:srgbClr val="0D0D0D"/>
                </a:solidFill>
                <a:effectLst/>
                <a:latin typeface="Söhne"/>
              </a:rPr>
              <a:t>: It mentions the use of hybrid systems combining multiple algorithms to enhance detection capabilities.</a:t>
            </a:r>
          </a:p>
          <a:p>
            <a:pPr algn="l">
              <a:buFont typeface="Arial" panose="020B0604020202020204" pitchFamily="34" charset="0"/>
              <a:buChar char="•"/>
            </a:pPr>
            <a:r>
              <a:rPr lang="en-US" b="1" i="0" dirty="0">
                <a:solidFill>
                  <a:srgbClr val="0D0D0D"/>
                </a:solidFill>
                <a:effectLst/>
                <a:latin typeface="Söhne"/>
              </a:rPr>
              <a:t>Application of Techniques</a:t>
            </a:r>
            <a:r>
              <a:rPr lang="en-US" b="0" i="0" dirty="0">
                <a:solidFill>
                  <a:srgbClr val="0D0D0D"/>
                </a:solidFill>
                <a:effectLst/>
                <a:latin typeface="Söhne"/>
              </a:rPr>
              <a:t>: The application of these techniques spans various industries and fraud types, utilizing both supervised and unsupervised learning approaches.</a:t>
            </a:r>
          </a:p>
          <a:p>
            <a:pPr algn="l"/>
            <a:r>
              <a:rPr lang="en-US" b="1" i="0" dirty="0">
                <a:solidFill>
                  <a:srgbClr val="0D0D0D"/>
                </a:solidFill>
                <a:effectLst/>
                <a:latin typeface="Söhne"/>
              </a:rPr>
              <a:t>Conclusion</a:t>
            </a:r>
          </a:p>
          <a:p>
            <a:pPr algn="l"/>
            <a:r>
              <a:rPr lang="en-US" b="0" i="0" dirty="0">
                <a:solidFill>
                  <a:srgbClr val="0D0D0D"/>
                </a:solidFill>
                <a:effectLst/>
                <a:latin typeface="Söhne"/>
              </a:rPr>
              <a:t>The paper concludes that despite significant advancements in fraud detection methods, the field faces ongoing challenges, notably in data availability and methodological robustness. It suggests that leveraging techniques from related fields such as bio-terrorism detection, financial crime analysis, and intrusion detection could be beneficial. The survey advocates for future research to explore unsupervised and semi-supervised methods that could potentially improve the adaptability and effectiveness of fraud detection systems.</a:t>
            </a:r>
          </a:p>
          <a:p>
            <a:pPr marL="0" indent="0">
              <a:buNone/>
            </a:pPr>
            <a:endParaRPr lang="en-IN" dirty="0"/>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2453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4CD4-EE3B-45FB-B18C-ECF53074CFB9}"/>
              </a:ext>
            </a:extLst>
          </p:cNvPr>
          <p:cNvSpPr>
            <a:spLocks noGrp="1"/>
          </p:cNvSpPr>
          <p:nvPr>
            <p:ph type="title"/>
          </p:nvPr>
        </p:nvSpPr>
        <p:spPr>
          <a:xfrm>
            <a:off x="0" y="-200968"/>
            <a:ext cx="6621864" cy="934497"/>
          </a:xfrm>
        </p:spPr>
        <p:txBody>
          <a:bodyPr>
            <a:normAutofit/>
          </a:bodyPr>
          <a:lstStyle/>
          <a:p>
            <a:r>
              <a:rPr lang="en-IN" sz="3200" b="1" dirty="0"/>
              <a:t>Literature Survey continued….</a:t>
            </a:r>
            <a:endParaRPr lang="en-IN" sz="3200" dirty="0"/>
          </a:p>
        </p:txBody>
      </p:sp>
      <p:sp>
        <p:nvSpPr>
          <p:cNvPr id="3" name="Content Placeholder 2">
            <a:extLst>
              <a:ext uri="{FF2B5EF4-FFF2-40B4-BE49-F238E27FC236}">
                <a16:creationId xmlns:a16="http://schemas.microsoft.com/office/drawing/2014/main" id="{4B340399-42AC-4DF1-A71B-6620FA8BC367}"/>
              </a:ext>
            </a:extLst>
          </p:cNvPr>
          <p:cNvSpPr>
            <a:spLocks noGrp="1"/>
          </p:cNvSpPr>
          <p:nvPr>
            <p:ph idx="1"/>
          </p:nvPr>
        </p:nvSpPr>
        <p:spPr>
          <a:xfrm>
            <a:off x="0" y="602901"/>
            <a:ext cx="12108264" cy="6410848"/>
          </a:xfrm>
        </p:spPr>
        <p:txBody>
          <a:bodyPr>
            <a:normAutofit fontScale="62500" lnSpcReduction="20000"/>
          </a:bodyPr>
          <a:lstStyle/>
          <a:p>
            <a:pPr marL="0" indent="0">
              <a:buNone/>
            </a:pPr>
            <a:r>
              <a:rPr lang="en-US" sz="2900" b="1" i="0" dirty="0">
                <a:solidFill>
                  <a:srgbClr val="0D0D0D"/>
                </a:solidFill>
                <a:effectLst/>
                <a:latin typeface="Söhne"/>
              </a:rPr>
              <a:t>2.) “Credit Card Fraud Detection Using State-of-the-Art Machine Learning and Deep Learning Algorithms" by Fawaz Khaled </a:t>
            </a:r>
            <a:r>
              <a:rPr lang="en-US" sz="2900" b="1" i="0" dirty="0" err="1">
                <a:solidFill>
                  <a:srgbClr val="0D0D0D"/>
                </a:solidFill>
                <a:effectLst/>
                <a:latin typeface="Söhne"/>
              </a:rPr>
              <a:t>Alarfaj</a:t>
            </a:r>
            <a:r>
              <a:rPr lang="en-US" sz="2900" b="1" i="0" dirty="0">
                <a:solidFill>
                  <a:srgbClr val="0D0D0D"/>
                </a:solidFill>
                <a:effectLst/>
                <a:latin typeface="Söhne"/>
              </a:rPr>
              <a:t> et al”(2022)</a:t>
            </a:r>
          </a:p>
          <a:p>
            <a:pPr algn="l"/>
            <a:r>
              <a:rPr lang="en-US" b="1" i="0" dirty="0">
                <a:solidFill>
                  <a:srgbClr val="0D0D0D"/>
                </a:solidFill>
                <a:effectLst/>
                <a:latin typeface="Söhne"/>
              </a:rPr>
              <a:t>Abstract</a:t>
            </a:r>
          </a:p>
          <a:p>
            <a:pPr algn="l"/>
            <a:r>
              <a:rPr lang="en-US" b="0" i="0" dirty="0">
                <a:solidFill>
                  <a:srgbClr val="0D0D0D"/>
                </a:solidFill>
                <a:effectLst/>
                <a:latin typeface="Söhne"/>
              </a:rPr>
              <a:t>The paper investigates the efficacy of various state-of-the-art machine learning (ML) and deep learning (DL) algorithms in detecting credit card fraud. It aims to improve detection accuracy and reduce false alarms by utilizing advanced deep learning techniques on a benchmark European credit card transaction dataset. The study emphasizes overcoming challenges such as class imbalance, evolving fraud techniques, and high rates of false positives inherent in existing models.</a:t>
            </a:r>
          </a:p>
          <a:p>
            <a:pPr algn="l"/>
            <a:r>
              <a:rPr lang="en-US" b="1" i="0" dirty="0">
                <a:solidFill>
                  <a:srgbClr val="0D0D0D"/>
                </a:solidFill>
                <a:effectLst/>
                <a:latin typeface="Söhne"/>
              </a:rPr>
              <a:t>Methodology</a:t>
            </a:r>
          </a:p>
          <a:p>
            <a:pPr algn="l"/>
            <a:r>
              <a:rPr lang="en-US" b="1" i="0" dirty="0">
                <a:solidFill>
                  <a:srgbClr val="0D0D0D"/>
                </a:solidFill>
                <a:effectLst/>
                <a:latin typeface="Söhne"/>
              </a:rPr>
              <a:t>Data Preparation and Processing</a:t>
            </a:r>
          </a:p>
          <a:p>
            <a:pPr algn="l">
              <a:buFont typeface="Arial" panose="020B0604020202020204" pitchFamily="34" charset="0"/>
              <a:buChar char="•"/>
            </a:pPr>
            <a:r>
              <a:rPr lang="en-US" b="1" i="0" dirty="0">
                <a:solidFill>
                  <a:srgbClr val="0D0D0D"/>
                </a:solidFill>
                <a:effectLst/>
                <a:latin typeface="Söhne"/>
              </a:rPr>
              <a:t>Dataset</a:t>
            </a:r>
            <a:r>
              <a:rPr lang="en-US" b="0" i="0" dirty="0">
                <a:solidFill>
                  <a:srgbClr val="0D0D0D"/>
                </a:solidFill>
                <a:effectLst/>
                <a:latin typeface="Söhne"/>
              </a:rPr>
              <a:t>: The research used the European card benchmark dataset, which comprises credit card transactions with a small proportion of fraudulent transactions, labeled for supervised learning.</a:t>
            </a:r>
          </a:p>
          <a:p>
            <a:pPr algn="l">
              <a:buFont typeface="Arial" panose="020B0604020202020204" pitchFamily="34" charset="0"/>
              <a:buChar char="•"/>
            </a:pPr>
            <a:r>
              <a:rPr lang="en-US" b="1" i="0" dirty="0">
                <a:solidFill>
                  <a:srgbClr val="0D0D0D"/>
                </a:solidFill>
                <a:effectLst/>
                <a:latin typeface="Söhne"/>
              </a:rPr>
              <a:t>Feature Engineering</a:t>
            </a:r>
            <a:r>
              <a:rPr lang="en-US" b="0" i="0" dirty="0">
                <a:solidFill>
                  <a:srgbClr val="0D0D0D"/>
                </a:solidFill>
                <a:effectLst/>
                <a:latin typeface="Söhne"/>
              </a:rPr>
              <a:t>: Key features were selected and engineered to improve the model’s predictive power, using techniques like principal component analysis (PCA) to reduce dimensionality while preserving essential information.</a:t>
            </a:r>
          </a:p>
          <a:p>
            <a:pPr algn="l"/>
            <a:r>
              <a:rPr lang="en-US" b="1" i="0" dirty="0">
                <a:solidFill>
                  <a:srgbClr val="0D0D0D"/>
                </a:solidFill>
                <a:effectLst/>
                <a:latin typeface="Söhne"/>
              </a:rPr>
              <a:t>Algorithms and Techniques Used</a:t>
            </a:r>
          </a:p>
          <a:p>
            <a:pPr algn="l">
              <a:buFont typeface="Arial" panose="020B0604020202020204" pitchFamily="34" charset="0"/>
              <a:buChar char="•"/>
            </a:pPr>
            <a:r>
              <a:rPr lang="en-US" b="1" i="0" dirty="0">
                <a:solidFill>
                  <a:srgbClr val="0D0D0D"/>
                </a:solidFill>
                <a:effectLst/>
                <a:latin typeface="Söhne"/>
              </a:rPr>
              <a:t>Initial ML Algorithms</a:t>
            </a:r>
            <a:r>
              <a:rPr lang="en-US" b="0" i="0" dirty="0">
                <a:solidFill>
                  <a:srgbClr val="0D0D0D"/>
                </a:solidFill>
                <a:effectLst/>
                <a:latin typeface="Söhne"/>
              </a:rPr>
              <a:t>: The study first applied traditional machine learning algorithms like Random Forest, Decision Trees, and Logistic Regression to establish a baseline performance.</a:t>
            </a:r>
          </a:p>
          <a:p>
            <a:pPr algn="l">
              <a:buFont typeface="Arial" panose="020B0604020202020204" pitchFamily="34" charset="0"/>
              <a:buChar char="•"/>
            </a:pPr>
            <a:r>
              <a:rPr lang="en-US" b="1" i="0" dirty="0">
                <a:solidFill>
                  <a:srgbClr val="0D0D0D"/>
                </a:solidFill>
                <a:effectLst/>
                <a:latin typeface="Söhne"/>
              </a:rPr>
              <a:t>Advanced DL Models</a:t>
            </a:r>
            <a:r>
              <a:rPr lang="en-US" b="0" i="0" dirty="0">
                <a:solidFill>
                  <a:srgbClr val="0D0D0D"/>
                </a:solidFill>
                <a:effectLst/>
                <a:latin typeface="Söhne"/>
              </a:rPr>
              <a:t>: Later, the focus shifted to more sophisticated deep learning architectures:</a:t>
            </a:r>
          </a:p>
          <a:p>
            <a:pPr marL="742950" lvl="1" indent="-285750" algn="l">
              <a:buFont typeface="Arial" panose="020B0604020202020204" pitchFamily="34" charset="0"/>
              <a:buChar char="•"/>
            </a:pPr>
            <a:r>
              <a:rPr lang="en-US" b="1" i="0" dirty="0">
                <a:solidFill>
                  <a:srgbClr val="0D0D0D"/>
                </a:solidFill>
                <a:effectLst/>
                <a:latin typeface="Söhne"/>
              </a:rPr>
              <a:t>Convolutional Neural Networks (CNNs)</a:t>
            </a:r>
            <a:r>
              <a:rPr lang="en-US" b="0" i="0" dirty="0">
                <a:solidFill>
                  <a:srgbClr val="0D0D0D"/>
                </a:solidFill>
                <a:effectLst/>
                <a:latin typeface="Söhne"/>
              </a:rPr>
              <a:t>: Multiple architectures were experimented with, adjusting layers, epochs, and hidden units to optimize performance.</a:t>
            </a:r>
          </a:p>
          <a:p>
            <a:pPr marL="742950" lvl="1" indent="-285750" algn="l">
              <a:buFont typeface="Arial" panose="020B0604020202020204" pitchFamily="34" charset="0"/>
              <a:buChar char="•"/>
            </a:pPr>
            <a:r>
              <a:rPr lang="en-US" b="1" i="0" dirty="0">
                <a:solidFill>
                  <a:srgbClr val="0D0D0D"/>
                </a:solidFill>
                <a:effectLst/>
                <a:latin typeface="Söhne"/>
              </a:rPr>
              <a:t>Ensemble Techniques</a:t>
            </a:r>
            <a:r>
              <a:rPr lang="en-US" b="0" i="0" dirty="0">
                <a:solidFill>
                  <a:srgbClr val="0D0D0D"/>
                </a:solidFill>
                <a:effectLst/>
                <a:latin typeface="Söhne"/>
              </a:rPr>
              <a:t>: Combined different models to enhance prediction accuracy and reduce the likelihood of overfitting.</a:t>
            </a:r>
          </a:p>
          <a:p>
            <a:pPr algn="l">
              <a:buFont typeface="Arial" panose="020B0604020202020204" pitchFamily="34" charset="0"/>
              <a:buChar char="•"/>
            </a:pPr>
            <a:r>
              <a:rPr lang="en-US" b="1" i="0" dirty="0">
                <a:solidFill>
                  <a:srgbClr val="0D0D0D"/>
                </a:solidFill>
                <a:effectLst/>
                <a:latin typeface="Söhne"/>
              </a:rPr>
              <a:t>Performance Evaluation</a:t>
            </a:r>
            <a:r>
              <a:rPr lang="en-US" b="0" i="0" dirty="0">
                <a:solidFill>
                  <a:srgbClr val="0D0D0D"/>
                </a:solidFill>
                <a:effectLst/>
                <a:latin typeface="Söhne"/>
              </a:rPr>
              <a:t>: Various metrics such as accuracy, precision, recall, F1-score, and AUC were calculated to evaluate and compare the performance of each model.</a:t>
            </a:r>
          </a:p>
          <a:p>
            <a:pPr algn="l"/>
            <a:r>
              <a:rPr lang="en-US" b="1" i="0" dirty="0">
                <a:solidFill>
                  <a:srgbClr val="0D0D0D"/>
                </a:solidFill>
                <a:effectLst/>
                <a:latin typeface="Söhne"/>
              </a:rPr>
              <a:t>Conclusion</a:t>
            </a:r>
          </a:p>
          <a:p>
            <a:pPr algn="l"/>
            <a:r>
              <a:rPr lang="en-US" b="0" i="0" dirty="0">
                <a:solidFill>
                  <a:srgbClr val="0D0D0D"/>
                </a:solidFill>
                <a:effectLst/>
                <a:latin typeface="Söhne"/>
              </a:rPr>
              <a:t>The study concluded that deep learning models, particularly those involving convolutional neural networks with tailored architectures, significantly outperformed traditional machine learning approaches in detecting credit card fraud. The DL models were better able to handle the class imbalance and capture complex patterns indicative of fraudulent transactions. The paper suggests further exploration of deep learning techniques, particularly those involving more dynamic and adaptive learning processes, to continue improving fraud detection systems.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184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4CD4-EE3B-45FB-B18C-ECF53074CFB9}"/>
              </a:ext>
            </a:extLst>
          </p:cNvPr>
          <p:cNvSpPr>
            <a:spLocks noGrp="1"/>
          </p:cNvSpPr>
          <p:nvPr>
            <p:ph type="title"/>
          </p:nvPr>
        </p:nvSpPr>
        <p:spPr>
          <a:xfrm>
            <a:off x="0" y="-200968"/>
            <a:ext cx="6621864" cy="934497"/>
          </a:xfrm>
        </p:spPr>
        <p:txBody>
          <a:bodyPr>
            <a:normAutofit/>
          </a:bodyPr>
          <a:lstStyle/>
          <a:p>
            <a:r>
              <a:rPr lang="en-IN" sz="3200" b="1" dirty="0"/>
              <a:t>Literature Survey continued….</a:t>
            </a:r>
            <a:endParaRPr lang="en-IN" sz="3200" dirty="0"/>
          </a:p>
        </p:txBody>
      </p:sp>
      <p:sp>
        <p:nvSpPr>
          <p:cNvPr id="3" name="Content Placeholder 2">
            <a:extLst>
              <a:ext uri="{FF2B5EF4-FFF2-40B4-BE49-F238E27FC236}">
                <a16:creationId xmlns:a16="http://schemas.microsoft.com/office/drawing/2014/main" id="{4B340399-42AC-4DF1-A71B-6620FA8BC367}"/>
              </a:ext>
            </a:extLst>
          </p:cNvPr>
          <p:cNvSpPr>
            <a:spLocks noGrp="1"/>
          </p:cNvSpPr>
          <p:nvPr>
            <p:ph idx="1"/>
          </p:nvPr>
        </p:nvSpPr>
        <p:spPr>
          <a:xfrm>
            <a:off x="0" y="447152"/>
            <a:ext cx="12066494" cy="6410848"/>
          </a:xfrm>
        </p:spPr>
        <p:txBody>
          <a:bodyPr>
            <a:normAutofit fontScale="70000" lnSpcReduction="20000"/>
          </a:bodyPr>
          <a:lstStyle/>
          <a:p>
            <a:pPr marL="0" indent="0">
              <a:buNone/>
            </a:pPr>
            <a:r>
              <a:rPr lang="en-US" sz="2900" b="1" dirty="0">
                <a:solidFill>
                  <a:srgbClr val="0D0D0D"/>
                </a:solidFill>
                <a:latin typeface="Söhne"/>
              </a:rPr>
              <a:t>3.</a:t>
            </a:r>
            <a:r>
              <a:rPr lang="en-US" sz="2900" b="1" i="0" dirty="0">
                <a:solidFill>
                  <a:srgbClr val="0D0D0D"/>
                </a:solidFill>
                <a:effectLst/>
                <a:latin typeface="Söhne"/>
              </a:rPr>
              <a:t>) “Bibliometric Analysis of Recent Trends in Machine Learning for Online Credit Card Fraud Detection by </a:t>
            </a:r>
            <a:r>
              <a:rPr lang="en-IN" sz="2900" b="1" dirty="0"/>
              <a:t>Dickson Hove*, </a:t>
            </a:r>
            <a:r>
              <a:rPr lang="en-IN" sz="2900" b="1" dirty="0" err="1"/>
              <a:t>Oludayo</a:t>
            </a:r>
            <a:r>
              <a:rPr lang="en-IN" sz="2900" b="1" dirty="0"/>
              <a:t> </a:t>
            </a:r>
            <a:r>
              <a:rPr lang="en-IN" sz="2900" b="1" dirty="0" err="1"/>
              <a:t>Olugbara</a:t>
            </a:r>
            <a:r>
              <a:rPr lang="en-IN" sz="2900" b="1" dirty="0"/>
              <a:t>, </a:t>
            </a:r>
            <a:r>
              <a:rPr lang="en-IN" sz="2900" b="1" dirty="0" err="1"/>
              <a:t>Alveen</a:t>
            </a:r>
            <a:r>
              <a:rPr lang="en-IN" sz="2900" b="1" dirty="0"/>
              <a:t> Singh”(2024)</a:t>
            </a:r>
          </a:p>
          <a:p>
            <a:pPr algn="l"/>
            <a:r>
              <a:rPr lang="en-US" sz="2200" b="1" i="0" dirty="0">
                <a:solidFill>
                  <a:srgbClr val="0D0D0D"/>
                </a:solidFill>
                <a:effectLst/>
                <a:latin typeface="Söhne"/>
              </a:rPr>
              <a:t>Abstract</a:t>
            </a:r>
          </a:p>
          <a:p>
            <a:pPr algn="l"/>
            <a:r>
              <a:rPr lang="en-US" sz="2200" b="0" i="0" dirty="0">
                <a:solidFill>
                  <a:srgbClr val="0D0D0D"/>
                </a:solidFill>
                <a:effectLst/>
                <a:latin typeface="Söhne"/>
              </a:rPr>
              <a:t>The study conducts a bibliometric analysis to examine the intellectual structure of knowledge in machine learning (ML), deep learning (DL), and ensemble learning (EL) models used for detecting online credit card fraud (OCCF). Utilizing data from 524 publications between 2013 and 2022 extracted from the SCOPUS database, the paper explores the growth and trends in this research domain, highlighting the impact and collaboration patterns across different regions and authors.</a:t>
            </a:r>
          </a:p>
          <a:p>
            <a:pPr algn="l"/>
            <a:r>
              <a:rPr lang="en-US" sz="2200" b="1" i="0" dirty="0">
                <a:solidFill>
                  <a:srgbClr val="0D0D0D"/>
                </a:solidFill>
                <a:effectLst/>
                <a:latin typeface="Söhne"/>
              </a:rPr>
              <a:t>Methodology</a:t>
            </a:r>
          </a:p>
          <a:p>
            <a:pPr algn="l"/>
            <a:r>
              <a:rPr lang="en-US" sz="2200" b="1" i="0" dirty="0">
                <a:solidFill>
                  <a:srgbClr val="0D0D0D"/>
                </a:solidFill>
                <a:effectLst/>
                <a:latin typeface="Söhne"/>
              </a:rPr>
              <a:t>Data Collection and Analysis</a:t>
            </a:r>
          </a:p>
          <a:p>
            <a:pPr algn="l">
              <a:buFont typeface="Arial" panose="020B0604020202020204" pitchFamily="34" charset="0"/>
              <a:buChar char="•"/>
            </a:pPr>
            <a:r>
              <a:rPr lang="en-US" sz="2200" b="1" i="0" dirty="0">
                <a:solidFill>
                  <a:srgbClr val="0D0D0D"/>
                </a:solidFill>
                <a:effectLst/>
                <a:latin typeface="Söhne"/>
              </a:rPr>
              <a:t>Database and Tools</a:t>
            </a:r>
            <a:r>
              <a:rPr lang="en-US" sz="2200" b="0" i="0" dirty="0">
                <a:solidFill>
                  <a:srgbClr val="0D0D0D"/>
                </a:solidFill>
                <a:effectLst/>
                <a:latin typeface="Söhne"/>
              </a:rPr>
              <a:t>: The research utilized the SCOPUS database and employed tools like Microsoft Excel, </a:t>
            </a:r>
            <a:r>
              <a:rPr lang="en-US" sz="2200" b="0" i="0" dirty="0" err="1">
                <a:solidFill>
                  <a:srgbClr val="0D0D0D"/>
                </a:solidFill>
                <a:effectLst/>
                <a:latin typeface="Söhne"/>
              </a:rPr>
              <a:t>VOSViewer</a:t>
            </a:r>
            <a:r>
              <a:rPr lang="en-US" sz="2200" b="0" i="0" dirty="0">
                <a:solidFill>
                  <a:srgbClr val="0D0D0D"/>
                </a:solidFill>
                <a:effectLst/>
                <a:latin typeface="Söhne"/>
              </a:rPr>
              <a:t>, and </a:t>
            </a:r>
            <a:r>
              <a:rPr lang="en-US" sz="2200" b="0" i="0" dirty="0" err="1">
                <a:solidFill>
                  <a:srgbClr val="0D0D0D"/>
                </a:solidFill>
                <a:effectLst/>
                <a:latin typeface="Söhne"/>
              </a:rPr>
              <a:t>Biblioshiny</a:t>
            </a:r>
            <a:r>
              <a:rPr lang="en-US" sz="2200" b="0" i="0" dirty="0">
                <a:solidFill>
                  <a:srgbClr val="0D0D0D"/>
                </a:solidFill>
                <a:effectLst/>
                <a:latin typeface="Söhne"/>
              </a:rPr>
              <a:t> for data analysis and visualization.</a:t>
            </a:r>
          </a:p>
          <a:p>
            <a:pPr algn="l">
              <a:buFont typeface="Arial" panose="020B0604020202020204" pitchFamily="34" charset="0"/>
              <a:buChar char="•"/>
            </a:pPr>
            <a:r>
              <a:rPr lang="en-US" sz="2200" b="1" i="0" dirty="0">
                <a:solidFill>
                  <a:srgbClr val="0D0D0D"/>
                </a:solidFill>
                <a:effectLst/>
                <a:latin typeface="Söhne"/>
              </a:rPr>
              <a:t>Bibliometric Analysis</a:t>
            </a:r>
            <a:r>
              <a:rPr lang="en-US" sz="2200" b="0" i="0" dirty="0">
                <a:solidFill>
                  <a:srgbClr val="0D0D0D"/>
                </a:solidFill>
                <a:effectLst/>
                <a:latin typeface="Söhne"/>
              </a:rPr>
              <a:t>: This involved several steps including data retrieval, preprocessing, normalization, mapping, analysis, and visualization to comprehensively understand the publication trends, citation patterns, and collaboration networks in the OCCF detection domain.</a:t>
            </a:r>
          </a:p>
          <a:p>
            <a:pPr algn="l">
              <a:buFont typeface="Arial" panose="020B0604020202020204" pitchFamily="34" charset="0"/>
              <a:buChar char="•"/>
            </a:pPr>
            <a:r>
              <a:rPr lang="en-US" sz="2200" b="1" i="0" dirty="0">
                <a:solidFill>
                  <a:srgbClr val="0D0D0D"/>
                </a:solidFill>
                <a:effectLst/>
                <a:latin typeface="Söhne"/>
              </a:rPr>
              <a:t>Search Strategy</a:t>
            </a:r>
            <a:r>
              <a:rPr lang="en-US" sz="2200" b="0" i="0" dirty="0">
                <a:solidFill>
                  <a:srgbClr val="0D0D0D"/>
                </a:solidFill>
                <a:effectLst/>
                <a:latin typeface="Söhne"/>
              </a:rPr>
              <a:t>: A specific keyword search strategy was designed to gather publications related to ML, DL, and EL in OCCF detection. The inclusion criteria focused on scholarly articles, reviews, and conference proceedings in English.</a:t>
            </a:r>
          </a:p>
          <a:p>
            <a:pPr algn="l"/>
            <a:r>
              <a:rPr lang="en-US" sz="2200" b="1" i="0" dirty="0">
                <a:solidFill>
                  <a:srgbClr val="0D0D0D"/>
                </a:solidFill>
                <a:effectLst/>
                <a:latin typeface="Söhne"/>
              </a:rPr>
              <a:t>Algorithms and Techniques Used</a:t>
            </a:r>
          </a:p>
          <a:p>
            <a:pPr algn="l">
              <a:buFont typeface="Arial" panose="020B0604020202020204" pitchFamily="34" charset="0"/>
              <a:buChar char="•"/>
            </a:pPr>
            <a:r>
              <a:rPr lang="en-US" sz="2200" b="1" i="0" dirty="0">
                <a:solidFill>
                  <a:srgbClr val="0D0D0D"/>
                </a:solidFill>
                <a:effectLst/>
                <a:latin typeface="Söhne"/>
              </a:rPr>
              <a:t>Machine Learning Techniques</a:t>
            </a:r>
            <a:r>
              <a:rPr lang="en-US" sz="2200" b="0" i="0" dirty="0">
                <a:solidFill>
                  <a:srgbClr val="0D0D0D"/>
                </a:solidFill>
                <a:effectLst/>
                <a:latin typeface="Söhne"/>
              </a:rPr>
              <a:t>: Including supervised and unsupervised learning approaches with specific mention of logistic regression (LR), support vector machines (SVM), and various data mining techniques for detecting fraudulent transactions.</a:t>
            </a:r>
          </a:p>
          <a:p>
            <a:pPr algn="l">
              <a:buFont typeface="Arial" panose="020B0604020202020204" pitchFamily="34" charset="0"/>
              <a:buChar char="•"/>
            </a:pPr>
            <a:r>
              <a:rPr lang="en-US" sz="2200" b="1" i="0" dirty="0">
                <a:solidFill>
                  <a:srgbClr val="0D0D0D"/>
                </a:solidFill>
                <a:effectLst/>
                <a:latin typeface="Söhne"/>
              </a:rPr>
              <a:t>Deep Learning Models</a:t>
            </a:r>
            <a:r>
              <a:rPr lang="en-US" sz="2200" b="0" i="0" dirty="0">
                <a:solidFill>
                  <a:srgbClr val="0D0D0D"/>
                </a:solidFill>
                <a:effectLst/>
                <a:latin typeface="Söhne"/>
              </a:rPr>
              <a:t>: Employing advanced architectures like convolutional neural networks (CNNs), recurrent neural networks (RNNs), adversarial neural networks, and deep autoencoders, focusing on their application to OCCF detection.</a:t>
            </a:r>
          </a:p>
          <a:p>
            <a:pPr algn="l">
              <a:buFont typeface="Arial" panose="020B0604020202020204" pitchFamily="34" charset="0"/>
              <a:buChar char="•"/>
            </a:pPr>
            <a:r>
              <a:rPr lang="en-US" sz="2200" b="1" i="0" dirty="0">
                <a:solidFill>
                  <a:srgbClr val="0D0D0D"/>
                </a:solidFill>
                <a:effectLst/>
                <a:latin typeface="Söhne"/>
              </a:rPr>
              <a:t>Ensemble Learning</a:t>
            </a:r>
            <a:r>
              <a:rPr lang="en-US" sz="2200" b="0" i="0" dirty="0">
                <a:solidFill>
                  <a:srgbClr val="0D0D0D"/>
                </a:solidFill>
                <a:effectLst/>
                <a:latin typeface="Söhne"/>
              </a:rPr>
              <a:t>: Highlighting the use of bagging, stacking, and boosting methods to combine multiple ML algorithms to enhance detection capabilities and handle large, complex datasets effectively.</a:t>
            </a:r>
          </a:p>
          <a:p>
            <a:pPr algn="l"/>
            <a:r>
              <a:rPr lang="en-US" sz="2200" b="1" i="0" dirty="0">
                <a:solidFill>
                  <a:srgbClr val="0D0D0D"/>
                </a:solidFill>
                <a:effectLst/>
                <a:latin typeface="Söhne"/>
              </a:rPr>
              <a:t>Conclusion</a:t>
            </a:r>
          </a:p>
          <a:p>
            <a:pPr algn="l"/>
            <a:r>
              <a:rPr lang="en-US" sz="2200" b="0" i="0" dirty="0">
                <a:solidFill>
                  <a:srgbClr val="0D0D0D"/>
                </a:solidFill>
                <a:effectLst/>
                <a:latin typeface="Söhne"/>
              </a:rPr>
              <a:t>The study concludes that there has been significant growth in the number of publications related to ML, DL, and EL for OCCF detection over the past decade. Ensemble learning models, in particular, are identified as a trending area due to their effectiveness in improving performance over individual models. The analysis also emphasizes the need for continued research in this area to address ongoing challenges in fraud detection and suggests that future efforts should focus on innovative approaches that integrate multiple learning models for better accuracy and robustness.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5045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94CD4-EE3B-45FB-B18C-ECF53074CFB9}"/>
              </a:ext>
            </a:extLst>
          </p:cNvPr>
          <p:cNvSpPr>
            <a:spLocks noGrp="1"/>
          </p:cNvSpPr>
          <p:nvPr>
            <p:ph type="title"/>
          </p:nvPr>
        </p:nvSpPr>
        <p:spPr>
          <a:xfrm>
            <a:off x="0" y="-200968"/>
            <a:ext cx="6621864" cy="934497"/>
          </a:xfrm>
        </p:spPr>
        <p:txBody>
          <a:bodyPr>
            <a:normAutofit/>
          </a:bodyPr>
          <a:lstStyle/>
          <a:p>
            <a:r>
              <a:rPr lang="en-IN" sz="3200" b="1" dirty="0"/>
              <a:t>Literature Survey continued….</a:t>
            </a:r>
            <a:endParaRPr lang="en-IN" sz="3200" dirty="0"/>
          </a:p>
        </p:txBody>
      </p:sp>
      <p:sp>
        <p:nvSpPr>
          <p:cNvPr id="3" name="Content Placeholder 2">
            <a:extLst>
              <a:ext uri="{FF2B5EF4-FFF2-40B4-BE49-F238E27FC236}">
                <a16:creationId xmlns:a16="http://schemas.microsoft.com/office/drawing/2014/main" id="{4B340399-42AC-4DF1-A71B-6620FA8BC367}"/>
              </a:ext>
            </a:extLst>
          </p:cNvPr>
          <p:cNvSpPr>
            <a:spLocks noGrp="1"/>
          </p:cNvSpPr>
          <p:nvPr>
            <p:ph idx="1"/>
          </p:nvPr>
        </p:nvSpPr>
        <p:spPr>
          <a:xfrm>
            <a:off x="1" y="412376"/>
            <a:ext cx="12191999" cy="6651615"/>
          </a:xfrm>
        </p:spPr>
        <p:txBody>
          <a:bodyPr>
            <a:normAutofit fontScale="40000" lnSpcReduction="20000"/>
          </a:bodyPr>
          <a:lstStyle/>
          <a:p>
            <a:pPr marL="0" indent="0">
              <a:buNone/>
            </a:pPr>
            <a:r>
              <a:rPr lang="en-US" sz="5000" b="1" dirty="0">
                <a:solidFill>
                  <a:srgbClr val="0D0D0D"/>
                </a:solidFill>
                <a:latin typeface="Söhne"/>
              </a:rPr>
              <a:t>4.</a:t>
            </a:r>
            <a:r>
              <a:rPr lang="en-US" sz="5000" b="1" i="0" dirty="0">
                <a:solidFill>
                  <a:srgbClr val="0D0D0D"/>
                </a:solidFill>
                <a:effectLst/>
                <a:latin typeface="Söhne"/>
              </a:rPr>
              <a:t>) “A Comparative Study of Using Various Machine Learning and Deep Learning-Based Fraud Detection Models For Universal Health Coverage Schemes by </a:t>
            </a:r>
            <a:r>
              <a:rPr lang="en-IN" sz="5000" b="1" dirty="0"/>
              <a:t>Rohan </a:t>
            </a:r>
            <a:r>
              <a:rPr lang="en-IN" sz="5000" b="1" dirty="0" err="1"/>
              <a:t>Yashraj</a:t>
            </a:r>
            <a:r>
              <a:rPr lang="en-IN" sz="5000" b="1" dirty="0"/>
              <a:t> Gupta, Satya Sai </a:t>
            </a:r>
            <a:r>
              <a:rPr lang="en-IN" sz="5000" b="1" dirty="0" err="1"/>
              <a:t>Mudigonda</a:t>
            </a:r>
            <a:r>
              <a:rPr lang="en-IN" sz="5000" b="1" dirty="0"/>
              <a:t> , </a:t>
            </a:r>
            <a:r>
              <a:rPr lang="en-IN" sz="5000" b="1" dirty="0" err="1"/>
              <a:t>Pallav</a:t>
            </a:r>
            <a:r>
              <a:rPr lang="en-IN" sz="5000" b="1" dirty="0"/>
              <a:t> Kumar Baruah(2021)”</a:t>
            </a:r>
            <a:endParaRPr lang="en-US" sz="5000" b="1" i="0" dirty="0">
              <a:solidFill>
                <a:srgbClr val="0D0D0D"/>
              </a:solidFill>
              <a:effectLst/>
              <a:latin typeface="Söhne"/>
            </a:endParaRPr>
          </a:p>
          <a:p>
            <a:pPr algn="l"/>
            <a:r>
              <a:rPr lang="en-US" sz="3500" b="1" i="0" dirty="0">
                <a:solidFill>
                  <a:srgbClr val="0D0D0D"/>
                </a:solidFill>
                <a:effectLst/>
                <a:latin typeface="Söhne"/>
              </a:rPr>
              <a:t>Abstract</a:t>
            </a:r>
          </a:p>
          <a:p>
            <a:pPr algn="l"/>
            <a:r>
              <a:rPr lang="en-US" sz="3500" b="0" i="0" dirty="0">
                <a:solidFill>
                  <a:srgbClr val="0D0D0D"/>
                </a:solidFill>
                <a:effectLst/>
                <a:latin typeface="Söhne"/>
              </a:rPr>
              <a:t>This study evaluates various machine learning (ML) and deep learning (DL) models for detecting fraud in Universal Health Coverage schemes, specifically focusing on the Ayushman Bharat (PM-JAY India) program. The paper identifies key challenges in fraud detection such as data imbalance and the selection of appropriate classification models. The research tests a combination of data imbalance techniques and multiple classification models to determine the most effective approach for identifying fraudulent activities within healthcare systems.</a:t>
            </a:r>
          </a:p>
          <a:p>
            <a:pPr algn="l"/>
            <a:r>
              <a:rPr lang="en-US" sz="3500" b="1" i="0" dirty="0">
                <a:solidFill>
                  <a:srgbClr val="0D0D0D"/>
                </a:solidFill>
                <a:effectLst/>
                <a:latin typeface="Söhne"/>
              </a:rPr>
              <a:t>Methodology</a:t>
            </a:r>
          </a:p>
          <a:p>
            <a:pPr algn="l">
              <a:buFont typeface="Arial" panose="020B0604020202020204" pitchFamily="34" charset="0"/>
              <a:buChar char="•"/>
            </a:pPr>
            <a:r>
              <a:rPr lang="en-US" sz="3500" b="1" i="0" dirty="0">
                <a:solidFill>
                  <a:srgbClr val="0D0D0D"/>
                </a:solidFill>
                <a:effectLst/>
                <a:latin typeface="Söhne"/>
              </a:rPr>
              <a:t>Data Source</a:t>
            </a:r>
            <a:r>
              <a:rPr lang="en-US" sz="3500" b="0" i="0" dirty="0">
                <a:solidFill>
                  <a:srgbClr val="0D0D0D"/>
                </a:solidFill>
                <a:effectLst/>
                <a:latin typeface="Söhne"/>
              </a:rPr>
              <a:t>: Utilized data from Ayushman Bharat, India's largest health coverage scheme.</a:t>
            </a:r>
          </a:p>
          <a:p>
            <a:pPr algn="l">
              <a:buFont typeface="Arial" panose="020B0604020202020204" pitchFamily="34" charset="0"/>
              <a:buChar char="•"/>
            </a:pPr>
            <a:r>
              <a:rPr lang="en-US" sz="3500" b="1" i="0" dirty="0">
                <a:solidFill>
                  <a:srgbClr val="0D0D0D"/>
                </a:solidFill>
                <a:effectLst/>
                <a:latin typeface="Söhne"/>
              </a:rPr>
              <a:t>Imbalance Handling</a:t>
            </a:r>
            <a:r>
              <a:rPr lang="en-US" sz="3500" b="0" i="0" dirty="0">
                <a:solidFill>
                  <a:srgbClr val="0D0D0D"/>
                </a:solidFill>
                <a:effectLst/>
                <a:latin typeface="Söhne"/>
              </a:rPr>
              <a:t>: Three different techniques were employed to manage data imbalance:</a:t>
            </a:r>
          </a:p>
          <a:p>
            <a:pPr marL="742950" lvl="1" indent="-285750" algn="l">
              <a:buFont typeface="Arial" panose="020B0604020202020204" pitchFamily="34" charset="0"/>
              <a:buChar char="•"/>
            </a:pPr>
            <a:r>
              <a:rPr lang="en-US" sz="3500" b="1" i="0" dirty="0">
                <a:solidFill>
                  <a:srgbClr val="0D0D0D"/>
                </a:solidFill>
                <a:effectLst/>
                <a:latin typeface="Söhne"/>
              </a:rPr>
              <a:t>SMOTE (Synthetic Minority Over-sampling Technique)</a:t>
            </a:r>
            <a:r>
              <a:rPr lang="en-US" sz="3500" dirty="0">
                <a:solidFill>
                  <a:srgbClr val="0D0D0D"/>
                </a:solidFill>
                <a:latin typeface="Söhne"/>
              </a:rPr>
              <a:t>, </a:t>
            </a:r>
            <a:r>
              <a:rPr lang="en-US" sz="3500" b="1" i="0" dirty="0">
                <a:solidFill>
                  <a:srgbClr val="0D0D0D"/>
                </a:solidFill>
                <a:effectLst/>
                <a:latin typeface="Söhne"/>
              </a:rPr>
              <a:t>ADASYN (Adaptive Synthetic Sampling Approach)</a:t>
            </a:r>
            <a:r>
              <a:rPr lang="en-US" sz="3500" dirty="0">
                <a:solidFill>
                  <a:srgbClr val="0D0D0D"/>
                </a:solidFill>
                <a:latin typeface="Söhne"/>
              </a:rPr>
              <a:t>, </a:t>
            </a:r>
            <a:r>
              <a:rPr lang="en-US" sz="3500" b="1" i="0" dirty="0">
                <a:solidFill>
                  <a:srgbClr val="0D0D0D"/>
                </a:solidFill>
                <a:effectLst/>
                <a:latin typeface="Söhne"/>
              </a:rPr>
              <a:t>TGANs (Tabular Generative Adversarial Networks)</a:t>
            </a:r>
            <a:endParaRPr lang="en-US" sz="3500" b="0" i="0" dirty="0">
              <a:solidFill>
                <a:srgbClr val="0D0D0D"/>
              </a:solidFill>
              <a:effectLst/>
              <a:latin typeface="Söhne"/>
            </a:endParaRPr>
          </a:p>
          <a:p>
            <a:pPr algn="l"/>
            <a:r>
              <a:rPr lang="en-US" sz="3500" b="1" i="0" dirty="0">
                <a:solidFill>
                  <a:srgbClr val="0D0D0D"/>
                </a:solidFill>
                <a:effectLst/>
                <a:latin typeface="Söhne"/>
              </a:rPr>
              <a:t>Model Testing and Evaluation</a:t>
            </a:r>
          </a:p>
          <a:p>
            <a:pPr algn="l">
              <a:buFont typeface="Arial" panose="020B0604020202020204" pitchFamily="34" charset="0"/>
              <a:buChar char="•"/>
            </a:pPr>
            <a:r>
              <a:rPr lang="en-US" sz="3500" b="1" i="0" dirty="0">
                <a:solidFill>
                  <a:srgbClr val="0D0D0D"/>
                </a:solidFill>
                <a:effectLst/>
                <a:latin typeface="Söhne"/>
              </a:rPr>
              <a:t>Classification Models</a:t>
            </a:r>
            <a:r>
              <a:rPr lang="en-US" sz="3500" b="0" i="0" dirty="0">
                <a:solidFill>
                  <a:srgbClr val="0D0D0D"/>
                </a:solidFill>
                <a:effectLst/>
                <a:latin typeface="Söhne"/>
              </a:rPr>
              <a:t>: five classification models were used including: </a:t>
            </a:r>
            <a:r>
              <a:rPr lang="en-US" sz="3500" i="0" dirty="0">
                <a:solidFill>
                  <a:srgbClr val="0D0D0D"/>
                </a:solidFill>
                <a:effectLst/>
                <a:latin typeface="Söhne"/>
              </a:rPr>
              <a:t>Decision Trees,</a:t>
            </a:r>
            <a:r>
              <a:rPr lang="en-US" sz="3500" dirty="0">
                <a:solidFill>
                  <a:srgbClr val="0D0D0D"/>
                </a:solidFill>
                <a:latin typeface="Söhne"/>
              </a:rPr>
              <a:t> </a:t>
            </a:r>
            <a:r>
              <a:rPr lang="en-US" sz="3500" i="0" dirty="0">
                <a:solidFill>
                  <a:srgbClr val="0D0D0D"/>
                </a:solidFill>
                <a:effectLst/>
                <a:latin typeface="Söhne"/>
              </a:rPr>
              <a:t>Random Forest</a:t>
            </a:r>
            <a:r>
              <a:rPr lang="en-US" sz="3500" dirty="0">
                <a:solidFill>
                  <a:srgbClr val="0D0D0D"/>
                </a:solidFill>
                <a:latin typeface="Söhne"/>
              </a:rPr>
              <a:t>, </a:t>
            </a:r>
            <a:r>
              <a:rPr lang="en-US" sz="3500" i="0" dirty="0" err="1">
                <a:solidFill>
                  <a:srgbClr val="0D0D0D"/>
                </a:solidFill>
                <a:effectLst/>
                <a:latin typeface="Söhne"/>
              </a:rPr>
              <a:t>XGBoost</a:t>
            </a:r>
            <a:r>
              <a:rPr lang="en-US" sz="3500" i="0" dirty="0">
                <a:solidFill>
                  <a:srgbClr val="0D0D0D"/>
                </a:solidFill>
                <a:effectLst/>
                <a:latin typeface="Söhne"/>
              </a:rPr>
              <a:t>, </a:t>
            </a:r>
            <a:r>
              <a:rPr lang="en-US" sz="3500" i="0" dirty="0" err="1">
                <a:solidFill>
                  <a:srgbClr val="0D0D0D"/>
                </a:solidFill>
                <a:effectLst/>
                <a:latin typeface="Söhne"/>
              </a:rPr>
              <a:t>LightGBM</a:t>
            </a:r>
            <a:r>
              <a:rPr lang="en-US" sz="3500" dirty="0">
                <a:solidFill>
                  <a:srgbClr val="0D0D0D"/>
                </a:solidFill>
                <a:latin typeface="Söhne"/>
              </a:rPr>
              <a:t>, </a:t>
            </a:r>
            <a:r>
              <a:rPr lang="en-US" sz="3500" i="0" dirty="0">
                <a:solidFill>
                  <a:srgbClr val="0D0D0D"/>
                </a:solidFill>
                <a:effectLst/>
                <a:latin typeface="Söhne"/>
              </a:rPr>
              <a:t>Gradient Boosting Machines</a:t>
            </a:r>
          </a:p>
          <a:p>
            <a:pPr algn="l">
              <a:buFont typeface="Arial" panose="020B0604020202020204" pitchFamily="34" charset="0"/>
              <a:buChar char="•"/>
            </a:pPr>
            <a:r>
              <a:rPr lang="en-US" sz="3500" b="1" i="0" dirty="0">
                <a:solidFill>
                  <a:srgbClr val="0D0D0D"/>
                </a:solidFill>
                <a:effectLst/>
                <a:latin typeface="Söhne"/>
              </a:rPr>
              <a:t>Neural Network Models</a:t>
            </a:r>
            <a:r>
              <a:rPr lang="en-US" sz="3500" b="0" i="0" dirty="0">
                <a:solidFill>
                  <a:srgbClr val="0D0D0D"/>
                </a:solidFill>
                <a:effectLst/>
                <a:latin typeface="Söhne"/>
              </a:rPr>
              <a:t>: Six variants of neural network models were also tested.</a:t>
            </a:r>
          </a:p>
          <a:p>
            <a:pPr algn="l">
              <a:buFont typeface="Arial" panose="020B0604020202020204" pitchFamily="34" charset="0"/>
              <a:buChar char="•"/>
            </a:pPr>
            <a:r>
              <a:rPr lang="en-US" sz="3500" b="1" i="0" dirty="0">
                <a:solidFill>
                  <a:srgbClr val="0D0D0D"/>
                </a:solidFill>
                <a:effectLst/>
                <a:latin typeface="Söhne"/>
              </a:rPr>
              <a:t>Performance Metrics</a:t>
            </a:r>
            <a:r>
              <a:rPr lang="en-US" sz="3500" b="0" i="0" dirty="0">
                <a:solidFill>
                  <a:srgbClr val="0D0D0D"/>
                </a:solidFill>
                <a:effectLst/>
                <a:latin typeface="Söhne"/>
              </a:rPr>
              <a:t>: Models were evaluated based on accuracy, sensitivity, specificity, and F1-score.</a:t>
            </a:r>
          </a:p>
          <a:p>
            <a:pPr algn="l"/>
            <a:r>
              <a:rPr lang="en-US" sz="3500" b="1" i="0" dirty="0">
                <a:solidFill>
                  <a:srgbClr val="0D0D0D"/>
                </a:solidFill>
                <a:effectLst/>
                <a:latin typeface="Söhne"/>
              </a:rPr>
              <a:t>Algorithms Used in Methodology</a:t>
            </a:r>
          </a:p>
          <a:p>
            <a:pPr algn="l">
              <a:buFont typeface="Arial" panose="020B0604020202020204" pitchFamily="34" charset="0"/>
              <a:buChar char="•"/>
            </a:pPr>
            <a:r>
              <a:rPr lang="en-US" sz="3500" b="1" i="0" dirty="0">
                <a:solidFill>
                  <a:srgbClr val="0D0D0D"/>
                </a:solidFill>
                <a:effectLst/>
                <a:latin typeface="Söhne"/>
              </a:rPr>
              <a:t>Tree-based Models</a:t>
            </a:r>
            <a:r>
              <a:rPr lang="en-US" sz="3500" b="0" i="0" dirty="0">
                <a:solidFill>
                  <a:srgbClr val="0D0D0D"/>
                </a:solidFill>
                <a:effectLst/>
                <a:latin typeface="Söhne"/>
              </a:rPr>
              <a:t>: Decision Trees, Random Forest, </a:t>
            </a:r>
            <a:r>
              <a:rPr lang="en-US" sz="3500" b="0" i="0" dirty="0" err="1">
                <a:solidFill>
                  <a:srgbClr val="0D0D0D"/>
                </a:solidFill>
                <a:effectLst/>
                <a:latin typeface="Söhne"/>
              </a:rPr>
              <a:t>XGBoost</a:t>
            </a:r>
            <a:r>
              <a:rPr lang="en-US" sz="3500" b="0" i="0" dirty="0">
                <a:solidFill>
                  <a:srgbClr val="0D0D0D"/>
                </a:solidFill>
                <a:effectLst/>
                <a:latin typeface="Söhne"/>
              </a:rPr>
              <a:t>, </a:t>
            </a:r>
            <a:r>
              <a:rPr lang="en-US" sz="3500" b="0" i="0" dirty="0" err="1">
                <a:solidFill>
                  <a:srgbClr val="0D0D0D"/>
                </a:solidFill>
                <a:effectLst/>
                <a:latin typeface="Söhne"/>
              </a:rPr>
              <a:t>LightGBM</a:t>
            </a:r>
            <a:r>
              <a:rPr lang="en-US" sz="3500" b="0" i="0" dirty="0">
                <a:solidFill>
                  <a:srgbClr val="0D0D0D"/>
                </a:solidFill>
                <a:effectLst/>
                <a:latin typeface="Söhne"/>
              </a:rPr>
              <a:t>, and Gradient Boosting Machines.</a:t>
            </a:r>
          </a:p>
          <a:p>
            <a:pPr algn="l">
              <a:buFont typeface="Arial" panose="020B0604020202020204" pitchFamily="34" charset="0"/>
              <a:buChar char="•"/>
            </a:pPr>
            <a:r>
              <a:rPr lang="en-US" sz="3500" b="1" i="0" dirty="0">
                <a:solidFill>
                  <a:srgbClr val="0D0D0D"/>
                </a:solidFill>
                <a:effectLst/>
                <a:latin typeface="Söhne"/>
              </a:rPr>
              <a:t>Neural Networks</a:t>
            </a:r>
            <a:r>
              <a:rPr lang="en-US" sz="3500" b="0" i="0" dirty="0">
                <a:solidFill>
                  <a:srgbClr val="0D0D0D"/>
                </a:solidFill>
                <a:effectLst/>
                <a:latin typeface="Söhne"/>
              </a:rPr>
              <a:t>: Variants of neural networks tailored to handle different aspects of the data and its inherent challenges.</a:t>
            </a:r>
          </a:p>
          <a:p>
            <a:pPr algn="l">
              <a:buFont typeface="Arial" panose="020B0604020202020204" pitchFamily="34" charset="0"/>
              <a:buChar char="•"/>
            </a:pPr>
            <a:r>
              <a:rPr lang="en-US" sz="3500" b="1" i="0" dirty="0">
                <a:solidFill>
                  <a:srgbClr val="0D0D0D"/>
                </a:solidFill>
                <a:effectLst/>
                <a:latin typeface="Söhne"/>
              </a:rPr>
              <a:t>Data Imbalance Techniques</a:t>
            </a:r>
            <a:r>
              <a:rPr lang="en-US" sz="3500" b="0" i="0" dirty="0">
                <a:solidFill>
                  <a:srgbClr val="0D0D0D"/>
                </a:solidFill>
                <a:effectLst/>
                <a:latin typeface="Söhne"/>
              </a:rPr>
              <a:t>: SMOTE, ADASYN, and TGANs were used to create balanced datasets for model training to improve the detection of the less frequent fraudulent cases.</a:t>
            </a:r>
          </a:p>
          <a:p>
            <a:pPr algn="l"/>
            <a:r>
              <a:rPr lang="en-US" sz="3500" b="1" i="0" dirty="0">
                <a:solidFill>
                  <a:srgbClr val="0D0D0D"/>
                </a:solidFill>
                <a:effectLst/>
                <a:latin typeface="Söhne"/>
              </a:rPr>
              <a:t>Conclusion</a:t>
            </a:r>
          </a:p>
          <a:p>
            <a:pPr algn="l"/>
            <a:r>
              <a:rPr lang="en-US" sz="3500" b="0" i="0" dirty="0">
                <a:solidFill>
                  <a:srgbClr val="0D0D0D"/>
                </a:solidFill>
                <a:effectLst/>
                <a:latin typeface="Söhne"/>
              </a:rPr>
              <a:t>The research concludes that neural network models trained on </a:t>
            </a:r>
            <a:r>
              <a:rPr lang="en-US" sz="3500" b="0" i="0" dirty="0" err="1">
                <a:solidFill>
                  <a:srgbClr val="0D0D0D"/>
                </a:solidFill>
                <a:effectLst/>
                <a:latin typeface="Söhne"/>
              </a:rPr>
              <a:t>undersampled</a:t>
            </a:r>
            <a:r>
              <a:rPr lang="en-US" sz="3500" b="0" i="0" dirty="0">
                <a:solidFill>
                  <a:srgbClr val="0D0D0D"/>
                </a:solidFill>
                <a:effectLst/>
                <a:latin typeface="Söhne"/>
              </a:rPr>
              <a:t> data provided the best results among the tested models, particularly in terms of F1-score, which balances precision and recall. The study suggests that deep learning models have a significant potential to enhance fraud detection in healthcare systems when combined with effective techniques for handling data imbalance. Future work could explore the application of these models to other types of insurance data or adjust models to further optimize their performance</a:t>
            </a:r>
            <a:r>
              <a:rPr lang="en-US" sz="2500" b="0" i="0" dirty="0">
                <a:solidFill>
                  <a:srgbClr val="0D0D0D"/>
                </a:solidFill>
                <a:effectLst/>
                <a:latin typeface="Söhne"/>
              </a:rPr>
              <a:t>.</a:t>
            </a:r>
          </a:p>
        </p:txBody>
      </p:sp>
    </p:spTree>
    <p:extLst>
      <p:ext uri="{BB962C8B-B14F-4D97-AF65-F5344CB8AC3E}">
        <p14:creationId xmlns:p14="http://schemas.microsoft.com/office/powerpoint/2010/main" val="268855039"/>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office theme</Template>
  <TotalTime>385</TotalTime>
  <Words>4094</Words>
  <Application>Microsoft Office PowerPoint</Application>
  <PresentationFormat>Widescreen</PresentationFormat>
  <Paragraphs>348</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 Light</vt:lpstr>
      <vt:lpstr>Courier New</vt:lpstr>
      <vt:lpstr>Söhne</vt:lpstr>
      <vt:lpstr>Times New Roman</vt:lpstr>
      <vt:lpstr>Metropolitan</vt:lpstr>
      <vt:lpstr>PowerPoint Presentation</vt:lpstr>
      <vt:lpstr>PowerPoint Presentation</vt:lpstr>
      <vt:lpstr>PowerPoint Presentation</vt:lpstr>
      <vt:lpstr>PowerPoint Presentation</vt:lpstr>
      <vt:lpstr>PowerPoint Presentation</vt:lpstr>
      <vt:lpstr>Literature Surveys</vt:lpstr>
      <vt:lpstr>Literature Survey continued….</vt:lpstr>
      <vt:lpstr>Literature Survey continued….</vt:lpstr>
      <vt:lpstr>Literature Survey continued….</vt:lpstr>
      <vt:lpstr>Literature Survey continued….</vt:lpstr>
      <vt:lpstr>Literature Survey continued….</vt:lpstr>
      <vt:lpstr>Literature Survey continued….</vt:lpstr>
      <vt:lpstr>Literature Survey continued….</vt:lpstr>
      <vt:lpstr>Literature Survey continued….</vt:lpstr>
      <vt:lpstr>Literature Survey continued….</vt:lpstr>
      <vt:lpstr>PowerPoint Presentation</vt:lpstr>
      <vt:lpstr>PowerPoint Presentation</vt:lpstr>
      <vt:lpstr>PowerPoint Presentation</vt:lpstr>
      <vt:lpstr>Correlation Matrix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precision and recall, among other metrics </vt:lpstr>
      <vt:lpstr>Oversampling technique used to balance the classes of legal and fraudlant transaction</vt:lpstr>
      <vt:lpstr>PowerPoint Presentation</vt:lpstr>
      <vt:lpstr>PowerPoint Presentation</vt:lpstr>
      <vt:lpstr>PowerPoint Presentation</vt:lpstr>
      <vt:lpstr>PowerPoint Presentation</vt:lpstr>
      <vt:lpstr>PowerPoint Presentation</vt:lpstr>
      <vt:lpstr>the precision and recall, among other metrics after oversampling </vt:lpstr>
      <vt:lpstr>Comparison of results on Random Forest Algorithm upon undersampled and oversampled data</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Arpan Kumar</dc:creator>
  <cp:lastModifiedBy>Arpan</cp:lastModifiedBy>
  <cp:revision>396</cp:revision>
  <dcterms:created xsi:type="dcterms:W3CDTF">2023-12-02T21:23:56Z</dcterms:created>
  <dcterms:modified xsi:type="dcterms:W3CDTF">2024-05-10T21:44:54Z</dcterms:modified>
</cp:coreProperties>
</file>