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png" ContentType="image/png"/>
  <Override PartName="/ppt/media/image25.png" ContentType="image/png"/>
  <Override PartName="/ppt/media/image12.png" ContentType="image/png"/>
  <Override PartName="/ppt/media/image10.png" ContentType="image/png"/>
  <Override PartName="/ppt/media/image5.jpeg" ContentType="image/jpeg"/>
  <Override PartName="/ppt/media/image3.png" ContentType="image/png"/>
  <Override PartName="/ppt/media/image26.png" ContentType="image/png"/>
  <Override PartName="/ppt/media/image13.png" ContentType="image/png"/>
  <Override PartName="/ppt/media/image11.png" ContentType="image/png"/>
  <Override PartName="/ppt/media/image1.png" ContentType="image/png"/>
  <Override PartName="/ppt/media/image24.png" ContentType="image/png"/>
  <Override PartName="/ppt/media/image27.png" ContentType="image/png"/>
  <Override PartName="/ppt/media/image4.png" ContentType="image/png"/>
  <Override PartName="/ppt/media/image14.png" ContentType="image/png"/>
  <Override PartName="/ppt/media/image29.png" ContentType="image/png"/>
  <Override PartName="/ppt/media/image6.png" ContentType="image/png"/>
  <Override PartName="/ppt/media/image16.png" ContentType="image/png"/>
  <Override PartName="/ppt/media/image7.png" ContentType="image/png"/>
  <Override PartName="/ppt/media/image17.png" ContentType="image/png"/>
  <Override PartName="/ppt/media/image8.png" ContentType="image/png"/>
  <Override PartName="/ppt/media/image18.png" ContentType="image/png"/>
  <Override PartName="/ppt/media/image20.png" ContentType="image/png"/>
  <Override PartName="/ppt/media/image9.png" ContentType="image/png"/>
  <Override PartName="/ppt/media/image19.png" ContentType="image/png"/>
  <Override PartName="/ppt/media/image21.png" ContentType="image/png"/>
  <Override PartName="/ppt/media/image15.png" ContentType="image/png"/>
  <Override PartName="/ppt/media/image22.png" ContentType="image/png"/>
  <Override PartName="/ppt/media/image23.png" ContentType="image/png"/>
  <Override PartName="/ppt/media/image28.png" ContentType="image/png"/>
  <Override PartName="/ppt/media/image30.png" ContentType="image/png"/>
  <Override PartName="/ppt/_rels/presentation.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19.xml.rels" ContentType="application/vnd.openxmlformats-package.relationships+xml"/>
  <Override PartName="/ppt/slideLayouts/_rels/slideLayout4.xml.rels" ContentType="application/vnd.openxmlformats-package.relationships+xml"/>
  <Override PartName="/ppt/slideLayouts/_rels/slideLayout25.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8.xml" ContentType="application/vnd.openxmlformats-officedocument.presentationml.slideLayout+xml"/>
  <Override PartName="/ppt/slideLayouts/slideLayout5.xml" ContentType="application/vnd.openxmlformats-officedocument.presentationml.slideLayout+xml"/>
  <Override PartName="/ppt/slideLayouts/slideLayout2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_rels/slide5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50.xml.rels" ContentType="application/vnd.openxmlformats-package.relationships+xml"/>
  <Override PartName="/ppt/slides/_rels/slide1.xml.rels" ContentType="application/vnd.openxmlformats-package.relationships+xml"/>
  <Override PartName="/ppt/slides/_rels/slide37.xml.rels" ContentType="application/vnd.openxmlformats-package.relationships+xml"/>
  <Override PartName="/ppt/slides/_rels/slide40.xml.rels" ContentType="application/vnd.openxmlformats-package.relationships+xml"/>
  <Override PartName="/ppt/slides/_rels/slide5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49.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47.xml.rels" ContentType="application/vnd.openxmlformats-package.relationships+xml"/>
  <Override PartName="/ppt/slides/_rels/slide14.xml.rels" ContentType="application/vnd.openxmlformats-package.relationships+xml"/>
  <Override PartName="/ppt/slides/_rels/slide48.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46.xml.rels" ContentType="application/vnd.openxmlformats-package.relationships+xml"/>
  <Override PartName="/ppt/slides/_rels/slide38.xml.rels" ContentType="application/vnd.openxmlformats-package.relationships+xml"/>
  <Override PartName="/ppt/slides/_rels/slide42.xml.rels" ContentType="application/vnd.openxmlformats-package.relationships+xml"/>
  <Override PartName="/ppt/slides/_rels/slide11.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41.xml.rels" ContentType="application/vnd.openxmlformats-package.relationships+xml"/>
  <Override PartName="/ppt/slides/_rels/slide10.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39.xml.rels" ContentType="application/vnd.openxmlformats-package.relationships+xml"/>
  <Override PartName="/ppt/slides/slide38.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10.xml" ContentType="application/vnd.openxmlformats-officedocument.presentationml.slide+xml"/>
  <Override PartName="/ppt/slides/slide48.xml" ContentType="application/vnd.openxmlformats-officedocument.presentationml.slide+xml"/>
  <Override PartName="/ppt/slides/slide14.xml" ContentType="application/vnd.openxmlformats-officedocument.presentationml.slide+xml"/>
  <Override PartName="/ppt/slides/slide45.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15.xml" ContentType="application/vnd.openxmlformats-officedocument.presentationml.slide+xml"/>
  <Override PartName="/ppt/slides/slide46.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47.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26.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50.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51.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2.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66739F4-A134-4FC8-AB9D-C22360D2D038}"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E750C9E-7A0F-4ADE-8B4D-AD51AB36D46D}"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1E72CA1-3810-48D5-9BFF-673CC2244492}"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B211F0F-E8FC-4852-9604-7E76E8CCB27A}"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EBC6A80-E2E6-4253-A1B7-801BFCF88A62}"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895AB63-F36B-4A2B-A4CC-CDD3845C9520}"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255DD07-D6D3-41FC-9FF9-73C0528384FE}"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1E3B925-1E2C-43BA-8F93-678825B72C96}"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0974F09-779A-425D-A3D2-A7ED8A11B8D7}"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DBA28A9-8763-48C6-B43D-5BB3113F623F}"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39AC5BE-3879-4F47-AAB6-C8B08F44123D}"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D2AF5BB-AE96-4AD6-9B18-80F612315BD0}"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AEB6D39-271D-4E44-8D44-1E0D6951AD59}"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3A9F167-7E38-4B62-842D-FCFCB279945D}"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1819F1D-6759-4D85-8003-82B18A7AB8FC}"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6A08EFF-42C3-4255-8F9C-39D2493973A4}"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3AC6EC2-8A76-4638-B896-AAC2D7E9C03A}"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DF25BB4-07DB-4BC2-8849-CCD5F830B54C}"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76E0A37-E29D-4BD3-BAAE-33EC6079C323}"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D9BC781-7608-4DBC-821B-7FD3992E68DF}"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1E4C719-7E65-4307-A924-020CD6F55178}"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52EC5FD-B4E1-4E6A-B7F2-A32F99510572}"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B2AF541-837A-4929-B7F1-EFC0B8334DB0}"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997EF44-A000-4BE4-91C2-875A61B6EC33}"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0840" y="0"/>
            <a:ext cx="2436120" cy="6857280"/>
            <a:chOff x="150840" y="0"/>
            <a:chExt cx="2436120" cy="6857280"/>
          </a:xfrm>
        </p:grpSpPr>
        <p:sp>
          <p:nvSpPr>
            <p:cNvPr id="1" name="Freeform 6"/>
            <p:cNvSpPr/>
            <p:nvPr/>
          </p:nvSpPr>
          <p:spPr>
            <a:xfrm>
              <a:off x="457200" y="0"/>
              <a:ext cx="1121760" cy="5328360"/>
            </a:xfrm>
            <a:custGeom>
              <a:avLst/>
              <a:gdLst>
                <a:gd name="textAreaLeft" fmla="*/ 0 w 1121760"/>
                <a:gd name="textAreaRight" fmla="*/ 1122480 w 1121760"/>
                <a:gd name="textAreaTop" fmla="*/ 0 h 5328360"/>
                <a:gd name="textAreaBottom" fmla="*/ 5329080 h 532836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 name="Freeform 7"/>
            <p:cNvSpPr/>
            <p:nvPr/>
          </p:nvSpPr>
          <p:spPr>
            <a:xfrm>
              <a:off x="150840" y="0"/>
              <a:ext cx="1116720" cy="5276160"/>
            </a:xfrm>
            <a:custGeom>
              <a:avLst/>
              <a:gdLst>
                <a:gd name="textAreaLeft" fmla="*/ 0 w 1116720"/>
                <a:gd name="textAreaRight" fmla="*/ 1117440 w 1116720"/>
                <a:gd name="textAreaTop" fmla="*/ 0 h 5276160"/>
                <a:gd name="textAreaBottom" fmla="*/ 5276880 h 527616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 name="Freeform 8"/>
            <p:cNvSpPr/>
            <p:nvPr/>
          </p:nvSpPr>
          <p:spPr>
            <a:xfrm>
              <a:off x="150840" y="5238720"/>
              <a:ext cx="1227960" cy="1618560"/>
            </a:xfrm>
            <a:custGeom>
              <a:avLst/>
              <a:gdLst>
                <a:gd name="textAreaLeft" fmla="*/ 0 w 1227960"/>
                <a:gd name="textAreaRight" fmla="*/ 1228680 w 1227960"/>
                <a:gd name="textAreaTop" fmla="*/ 0 h 1618560"/>
                <a:gd name="textAreaBottom" fmla="*/ 1619280 h 161856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 name="Freeform 9"/>
            <p:cNvSpPr/>
            <p:nvPr/>
          </p:nvSpPr>
          <p:spPr>
            <a:xfrm>
              <a:off x="457200" y="5291280"/>
              <a:ext cx="1494720" cy="1566000"/>
            </a:xfrm>
            <a:custGeom>
              <a:avLst/>
              <a:gdLst>
                <a:gd name="textAreaLeft" fmla="*/ 0 w 1494720"/>
                <a:gd name="textAreaRight" fmla="*/ 1495440 w 1494720"/>
                <a:gd name="textAreaTop" fmla="*/ 0 h 1566000"/>
                <a:gd name="textAreaBottom" fmla="*/ 1566720 h 156600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 name="Freeform 10"/>
            <p:cNvSpPr/>
            <p:nvPr/>
          </p:nvSpPr>
          <p:spPr>
            <a:xfrm>
              <a:off x="457200" y="5286240"/>
              <a:ext cx="2129760" cy="1571040"/>
            </a:xfrm>
            <a:custGeom>
              <a:avLst/>
              <a:gdLst>
                <a:gd name="textAreaLeft" fmla="*/ 0 w 2129760"/>
                <a:gd name="textAreaRight" fmla="*/ 2130480 w 2129760"/>
                <a:gd name="textAreaTop" fmla="*/ 0 h 1571040"/>
                <a:gd name="textAreaBottom" fmla="*/ 1571760 h 157104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Freeform 11"/>
            <p:cNvSpPr/>
            <p:nvPr/>
          </p:nvSpPr>
          <p:spPr>
            <a:xfrm>
              <a:off x="150840" y="5238720"/>
              <a:ext cx="1694880" cy="1618560"/>
            </a:xfrm>
            <a:custGeom>
              <a:avLst/>
              <a:gdLst>
                <a:gd name="textAreaLeft" fmla="*/ 0 w 1694880"/>
                <a:gd name="textAreaRight" fmla="*/ 1695600 w 1694880"/>
                <a:gd name="textAreaTop" fmla="*/ 0 h 1618560"/>
                <a:gd name="textAreaBottom" fmla="*/ 1619280 h 161856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grpSp>
      <p:sp>
        <p:nvSpPr>
          <p:cNvPr id="7" name="PlaceHolder 1"/>
          <p:cNvSpPr>
            <a:spLocks noGrp="1"/>
          </p:cNvSpPr>
          <p:nvPr>
            <p:ph type="title"/>
          </p:nvPr>
        </p:nvSpPr>
        <p:spPr>
          <a:xfrm>
            <a:off x="1484280" y="685800"/>
            <a:ext cx="10018080" cy="175176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 name="PlaceHolder 2"/>
          <p:cNvSpPr>
            <a:spLocks noGrp="1"/>
          </p:cNvSpPr>
          <p:nvPr>
            <p:ph type="ftr" idx="1"/>
          </p:nvPr>
        </p:nvSpPr>
        <p:spPr>
          <a:xfrm>
            <a:off x="2572200" y="5883120"/>
            <a:ext cx="70833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9" name="PlaceHolder 3"/>
          <p:cNvSpPr>
            <a:spLocks noGrp="1"/>
          </p:cNvSpPr>
          <p:nvPr>
            <p:ph type="sldNum" idx="2"/>
          </p:nvPr>
        </p:nvSpPr>
        <p:spPr>
          <a:xfrm>
            <a:off x="10951920" y="5867280"/>
            <a:ext cx="55044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000" spc="-1" strike="noStrike">
                <a:solidFill>
                  <a:srgbClr val="000000"/>
                </a:solidFill>
                <a:latin typeface="Corbel"/>
              </a:defRPr>
            </a:lvl1pPr>
          </a:lstStyle>
          <a:p>
            <a:pPr indent="0" algn="r">
              <a:lnSpc>
                <a:spcPct val="100000"/>
              </a:lnSpc>
              <a:buNone/>
              <a:tabLst>
                <a:tab algn="l" pos="0"/>
              </a:tabLst>
            </a:pPr>
            <a:fld id="{E43515C2-A126-473B-B795-4653B40639D0}" type="slidenum">
              <a:rPr b="0" lang="en-US" sz="1000" spc="-1" strike="noStrike">
                <a:solidFill>
                  <a:srgbClr val="000000"/>
                </a:solidFill>
                <a:latin typeface="Corbel"/>
              </a:rPr>
              <a:t>&lt;number&gt;</a:t>
            </a:fld>
            <a:endParaRPr b="0" lang="en-GB" sz="1000" spc="-1" strike="noStrike">
              <a:solidFill>
                <a:srgbClr val="000000"/>
              </a:solidFill>
              <a:latin typeface="Times New Roman"/>
            </a:endParaRPr>
          </a:p>
        </p:txBody>
      </p:sp>
      <p:sp>
        <p:nvSpPr>
          <p:cNvPr id="10" name="PlaceHolder 4"/>
          <p:cNvSpPr>
            <a:spLocks noGrp="1"/>
          </p:cNvSpPr>
          <p:nvPr>
            <p:ph type="dt" idx="3"/>
          </p:nvPr>
        </p:nvSpPr>
        <p:spPr>
          <a:xfrm>
            <a:off x="9732600" y="5883120"/>
            <a:ext cx="1142280" cy="36432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48" name="Group 6"/>
          <p:cNvGrpSpPr/>
          <p:nvPr/>
        </p:nvGrpSpPr>
        <p:grpSpPr>
          <a:xfrm>
            <a:off x="150840" y="0"/>
            <a:ext cx="2436120" cy="6857280"/>
            <a:chOff x="150840" y="0"/>
            <a:chExt cx="2436120" cy="6857280"/>
          </a:xfrm>
        </p:grpSpPr>
        <p:sp>
          <p:nvSpPr>
            <p:cNvPr id="49" name="Freeform 6"/>
            <p:cNvSpPr/>
            <p:nvPr/>
          </p:nvSpPr>
          <p:spPr>
            <a:xfrm>
              <a:off x="457200" y="0"/>
              <a:ext cx="1121760" cy="5328360"/>
            </a:xfrm>
            <a:custGeom>
              <a:avLst/>
              <a:gdLst>
                <a:gd name="textAreaLeft" fmla="*/ 0 w 1121760"/>
                <a:gd name="textAreaRight" fmla="*/ 1122480 w 1121760"/>
                <a:gd name="textAreaTop" fmla="*/ 0 h 5328360"/>
                <a:gd name="textAreaBottom" fmla="*/ 5329080 h 532836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0" name="Freeform 7"/>
            <p:cNvSpPr/>
            <p:nvPr/>
          </p:nvSpPr>
          <p:spPr>
            <a:xfrm>
              <a:off x="150840" y="0"/>
              <a:ext cx="1116720" cy="5276160"/>
            </a:xfrm>
            <a:custGeom>
              <a:avLst/>
              <a:gdLst>
                <a:gd name="textAreaLeft" fmla="*/ 0 w 1116720"/>
                <a:gd name="textAreaRight" fmla="*/ 1117440 w 1116720"/>
                <a:gd name="textAreaTop" fmla="*/ 0 h 5276160"/>
                <a:gd name="textAreaBottom" fmla="*/ 5276880 h 527616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1" name="Freeform 8"/>
            <p:cNvSpPr/>
            <p:nvPr/>
          </p:nvSpPr>
          <p:spPr>
            <a:xfrm>
              <a:off x="150840" y="5238720"/>
              <a:ext cx="1227960" cy="1618560"/>
            </a:xfrm>
            <a:custGeom>
              <a:avLst/>
              <a:gdLst>
                <a:gd name="textAreaLeft" fmla="*/ 0 w 1227960"/>
                <a:gd name="textAreaRight" fmla="*/ 1228680 w 1227960"/>
                <a:gd name="textAreaTop" fmla="*/ 0 h 1618560"/>
                <a:gd name="textAreaBottom" fmla="*/ 1619280 h 161856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Freeform 9"/>
            <p:cNvSpPr/>
            <p:nvPr/>
          </p:nvSpPr>
          <p:spPr>
            <a:xfrm>
              <a:off x="457200" y="5291280"/>
              <a:ext cx="1494720" cy="1566000"/>
            </a:xfrm>
            <a:custGeom>
              <a:avLst/>
              <a:gdLst>
                <a:gd name="textAreaLeft" fmla="*/ 0 w 1494720"/>
                <a:gd name="textAreaRight" fmla="*/ 1495440 w 1494720"/>
                <a:gd name="textAreaTop" fmla="*/ 0 h 1566000"/>
                <a:gd name="textAreaBottom" fmla="*/ 1566720 h 156600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3" name="Freeform 10"/>
            <p:cNvSpPr/>
            <p:nvPr/>
          </p:nvSpPr>
          <p:spPr>
            <a:xfrm>
              <a:off x="457200" y="5286240"/>
              <a:ext cx="2129760" cy="1571040"/>
            </a:xfrm>
            <a:custGeom>
              <a:avLst/>
              <a:gdLst>
                <a:gd name="textAreaLeft" fmla="*/ 0 w 2129760"/>
                <a:gd name="textAreaRight" fmla="*/ 2130480 w 2129760"/>
                <a:gd name="textAreaTop" fmla="*/ 0 h 1571040"/>
                <a:gd name="textAreaBottom" fmla="*/ 1571760 h 157104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4" name="Freeform 11"/>
            <p:cNvSpPr/>
            <p:nvPr/>
          </p:nvSpPr>
          <p:spPr>
            <a:xfrm>
              <a:off x="150840" y="5238720"/>
              <a:ext cx="1694880" cy="1618560"/>
            </a:xfrm>
            <a:custGeom>
              <a:avLst/>
              <a:gdLst>
                <a:gd name="textAreaLeft" fmla="*/ 0 w 1694880"/>
                <a:gd name="textAreaRight" fmla="*/ 1695600 w 1694880"/>
                <a:gd name="textAreaTop" fmla="*/ 0 h 1618560"/>
                <a:gd name="textAreaBottom" fmla="*/ 1619280 h 161856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grpSp>
      <p:sp>
        <p:nvSpPr>
          <p:cNvPr id="55" name="PlaceHolder 1"/>
          <p:cNvSpPr>
            <a:spLocks noGrp="1"/>
          </p:cNvSpPr>
          <p:nvPr>
            <p:ph type="ftr" idx="4"/>
          </p:nvPr>
        </p:nvSpPr>
        <p:spPr>
          <a:xfrm>
            <a:off x="2572200" y="5883120"/>
            <a:ext cx="70833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6" name="PlaceHolder 2"/>
          <p:cNvSpPr>
            <a:spLocks noGrp="1"/>
          </p:cNvSpPr>
          <p:nvPr>
            <p:ph type="sldNum" idx="5"/>
          </p:nvPr>
        </p:nvSpPr>
        <p:spPr>
          <a:xfrm>
            <a:off x="10951920" y="5867280"/>
            <a:ext cx="55044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000" spc="-1" strike="noStrike">
                <a:solidFill>
                  <a:srgbClr val="000000"/>
                </a:solidFill>
                <a:latin typeface="Corbel"/>
              </a:defRPr>
            </a:lvl1pPr>
          </a:lstStyle>
          <a:p>
            <a:pPr indent="0" algn="r">
              <a:lnSpc>
                <a:spcPct val="100000"/>
              </a:lnSpc>
              <a:buNone/>
              <a:tabLst>
                <a:tab algn="l" pos="0"/>
              </a:tabLst>
            </a:pPr>
            <a:fld id="{86C749CD-35F7-4D70-83B2-8BA06264017F}" type="slidenum">
              <a:rPr b="0" lang="en-US" sz="1000" spc="-1" strike="noStrike">
                <a:solidFill>
                  <a:srgbClr val="000000"/>
                </a:solidFill>
                <a:latin typeface="Corbel"/>
              </a:rPr>
              <a:t>&lt;number&gt;</a:t>
            </a:fld>
            <a:endParaRPr b="0" lang="en-GB" sz="1000" spc="-1" strike="noStrike">
              <a:solidFill>
                <a:srgbClr val="000000"/>
              </a:solidFill>
              <a:latin typeface="Times New Roman"/>
            </a:endParaRPr>
          </a:p>
        </p:txBody>
      </p:sp>
      <p:sp>
        <p:nvSpPr>
          <p:cNvPr id="57" name="PlaceHolder 3"/>
          <p:cNvSpPr>
            <a:spLocks noGrp="1"/>
          </p:cNvSpPr>
          <p:nvPr>
            <p:ph type="dt" idx="6"/>
          </p:nvPr>
        </p:nvSpPr>
        <p:spPr>
          <a:xfrm>
            <a:off x="9732600" y="5883120"/>
            <a:ext cx="1142280" cy="36432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5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2"/>
          <a:stretch/>
        </p:blipFill>
        <p:spPr>
          <a:xfrm>
            <a:off x="11892240" y="360"/>
            <a:ext cx="299160" cy="6857280"/>
          </a:xfrm>
          <a:prstGeom prst="rect">
            <a:avLst/>
          </a:prstGeom>
          <a:ln w="0">
            <a:noFill/>
          </a:ln>
        </p:spPr>
      </p:pic>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460520" y="286920"/>
            <a:ext cx="10179720" cy="1182600"/>
          </a:xfrm>
          <a:prstGeom prst="rect">
            <a:avLst/>
          </a:prstGeom>
          <a:noFill/>
          <a:ln w="0">
            <a:noFill/>
          </a:ln>
        </p:spPr>
        <p:txBody>
          <a:bodyPr lIns="0" rIns="0" tIns="0" bIns="0" anchor="b">
            <a:noAutofit/>
          </a:bodyPr>
          <a:p>
            <a:pPr marL="1514520" indent="0" algn="ctr">
              <a:lnSpc>
                <a:spcPct val="150000"/>
              </a:lnSpc>
              <a:spcBef>
                <a:spcPts val="326"/>
              </a:spcBef>
              <a:buNone/>
              <a:tabLst>
                <a:tab algn="l" pos="0"/>
              </a:tabLst>
            </a:pPr>
            <a:r>
              <a:rPr b="1" lang="en-US" sz="2400" spc="-1" strike="noStrike">
                <a:solidFill>
                  <a:srgbClr val="000000"/>
                </a:solidFill>
                <a:latin typeface="comic"/>
                <a:ea typeface="Times New Roman"/>
              </a:rPr>
              <a:t>Summer Training (MC300) report on “Data Science</a:t>
            </a:r>
            <a:r>
              <a:rPr b="1" lang="en-US" sz="2400" spc="1" strike="noStrike">
                <a:solidFill>
                  <a:srgbClr val="000000"/>
                </a:solidFill>
                <a:latin typeface="comic"/>
                <a:ea typeface="Times New Roman"/>
              </a:rPr>
              <a:t> </a:t>
            </a:r>
            <a:r>
              <a:rPr b="1" lang="en-US" sz="2400" spc="-1" strike="noStrike">
                <a:solidFill>
                  <a:srgbClr val="000000"/>
                </a:solidFill>
                <a:latin typeface="comic"/>
                <a:ea typeface="Times New Roman"/>
              </a:rPr>
              <a:t>&amp; </a:t>
            </a:r>
            <a:r>
              <a:rPr b="1" lang="en-US" sz="2400" spc="-435" strike="noStrike">
                <a:solidFill>
                  <a:srgbClr val="000000"/>
                </a:solidFill>
                <a:latin typeface="comic"/>
                <a:ea typeface="Times New Roman"/>
              </a:rPr>
              <a:t> </a:t>
            </a:r>
            <a:r>
              <a:rPr b="1" lang="en-US" sz="2400" spc="-1" strike="noStrike">
                <a:solidFill>
                  <a:srgbClr val="000000"/>
                </a:solidFill>
                <a:latin typeface="comic"/>
                <a:ea typeface="Times New Roman"/>
              </a:rPr>
              <a:t>Machine</a:t>
            </a:r>
            <a:r>
              <a:rPr b="1" lang="en-US" sz="2400" spc="-12" strike="noStrike">
                <a:solidFill>
                  <a:srgbClr val="000000"/>
                </a:solidFill>
                <a:latin typeface="comic"/>
                <a:ea typeface="Times New Roman"/>
              </a:rPr>
              <a:t> </a:t>
            </a:r>
            <a:r>
              <a:rPr b="1" lang="en-US" sz="2400" spc="-1" strike="noStrike">
                <a:solidFill>
                  <a:srgbClr val="000000"/>
                </a:solidFill>
                <a:latin typeface="comic"/>
                <a:ea typeface="Times New Roman"/>
              </a:rPr>
              <a:t>Learning</a:t>
            </a:r>
            <a:r>
              <a:rPr b="1" lang="en-US" sz="2400" spc="-7" strike="noStrike">
                <a:solidFill>
                  <a:srgbClr val="000000"/>
                </a:solidFill>
                <a:latin typeface="comic"/>
                <a:ea typeface="Times New Roman"/>
              </a:rPr>
              <a:t> i</a:t>
            </a:r>
            <a:r>
              <a:rPr b="1" lang="en-US" sz="2400" spc="-1" strike="noStrike">
                <a:solidFill>
                  <a:srgbClr val="000000"/>
                </a:solidFill>
                <a:latin typeface="comic"/>
                <a:ea typeface="Times New Roman"/>
              </a:rPr>
              <a:t>nternship”</a:t>
            </a:r>
            <a:endParaRPr b="0" lang="en-GB" sz="2400" spc="-1" strike="noStrike">
              <a:solidFill>
                <a:srgbClr val="000000"/>
              </a:solidFill>
              <a:latin typeface="Arial"/>
            </a:endParaRPr>
          </a:p>
        </p:txBody>
      </p:sp>
      <p:sp>
        <p:nvSpPr>
          <p:cNvPr id="136" name="PlaceHolder 2"/>
          <p:cNvSpPr>
            <a:spLocks noGrp="1"/>
          </p:cNvSpPr>
          <p:nvPr>
            <p:ph type="subTitle"/>
          </p:nvPr>
        </p:nvSpPr>
        <p:spPr>
          <a:xfrm>
            <a:off x="2333880" y="1575360"/>
            <a:ext cx="8643600" cy="4658760"/>
          </a:xfrm>
          <a:prstGeom prst="rect">
            <a:avLst/>
          </a:prstGeom>
          <a:noFill/>
          <a:ln w="0">
            <a:noFill/>
          </a:ln>
        </p:spPr>
        <p:txBody>
          <a:bodyPr lIns="0" rIns="0" tIns="0" bIns="0" anchor="t">
            <a:normAutofit fontScale="81000"/>
          </a:bodyPr>
          <a:p>
            <a:pPr indent="0" algn="ctr">
              <a:lnSpc>
                <a:spcPct val="100000"/>
              </a:lnSpc>
              <a:spcBef>
                <a:spcPts val="400"/>
              </a:spcBef>
              <a:spcAft>
                <a:spcPts val="601"/>
              </a:spcAft>
              <a:buNone/>
              <a:tabLst>
                <a:tab algn="l" pos="0"/>
              </a:tabLst>
            </a:pPr>
            <a:r>
              <a:rPr b="1" lang="en-US" sz="2000" spc="-1" strike="noStrike">
                <a:solidFill>
                  <a:srgbClr val="000000"/>
                </a:solidFill>
                <a:latin typeface="Times New Roman"/>
                <a:ea typeface="Times New Roman"/>
              </a:rPr>
              <a:t>Prediction</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of </a:t>
            </a:r>
            <a:r>
              <a:rPr b="1" lang="en-US" sz="2000" spc="-287"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Agriculture</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Crop</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Production</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in</a:t>
            </a:r>
            <a:r>
              <a:rPr b="1" lang="en-US" sz="2000" spc="1" strike="noStrike">
                <a:solidFill>
                  <a:srgbClr val="000000"/>
                </a:solidFill>
                <a:latin typeface="Times New Roman"/>
                <a:ea typeface="Times New Roman"/>
              </a:rPr>
              <a:t> I</a:t>
            </a:r>
            <a:r>
              <a:rPr b="1" lang="en-US" sz="2000" spc="-1" strike="noStrike">
                <a:solidFill>
                  <a:srgbClr val="000000"/>
                </a:solidFill>
                <a:latin typeface="Times New Roman"/>
                <a:ea typeface="Times New Roman"/>
              </a:rPr>
              <a:t>ndia</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using</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Machine</a:t>
            </a: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Learning</a:t>
            </a:r>
            <a:endParaRPr b="0" lang="en-GB" sz="2000" spc="-1" strike="noStrike">
              <a:solidFill>
                <a:srgbClr val="000000"/>
              </a:solidFill>
              <a:latin typeface="Arial"/>
            </a:endParaRPr>
          </a:p>
          <a:p>
            <a:pPr indent="0" algn="r">
              <a:lnSpc>
                <a:spcPct val="100000"/>
              </a:lnSpc>
              <a:spcBef>
                <a:spcPts val="420"/>
              </a:spcBef>
              <a:spcAft>
                <a:spcPts val="601"/>
              </a:spcAft>
              <a:buNone/>
              <a:tabLst>
                <a:tab algn="l" pos="0"/>
              </a:tabLst>
            </a:pPr>
            <a:endParaRPr b="0" lang="en-GB" sz="2100" spc="-1" strike="noStrike">
              <a:solidFill>
                <a:srgbClr val="000000"/>
              </a:solidFill>
              <a:latin typeface="Arial"/>
            </a:endParaRPr>
          </a:p>
          <a:p>
            <a:pPr indent="0" algn="r">
              <a:lnSpc>
                <a:spcPct val="100000"/>
              </a:lnSpc>
              <a:spcBef>
                <a:spcPts val="420"/>
              </a:spcBef>
              <a:spcAft>
                <a:spcPts val="601"/>
              </a:spcAft>
              <a:buNone/>
              <a:tabLst>
                <a:tab algn="l" pos="0"/>
              </a:tabLst>
            </a:pPr>
            <a:endParaRPr b="0" lang="en-GB" sz="2100" spc="-1" strike="noStrike">
              <a:solidFill>
                <a:srgbClr val="000000"/>
              </a:solidFill>
              <a:latin typeface="Arial"/>
            </a:endParaRPr>
          </a:p>
          <a:p>
            <a:pPr indent="0" algn="r">
              <a:lnSpc>
                <a:spcPct val="100000"/>
              </a:lnSpc>
              <a:spcBef>
                <a:spcPts val="360"/>
              </a:spcBef>
              <a:spcAft>
                <a:spcPts val="601"/>
              </a:spcAft>
              <a:buNone/>
              <a:tabLst>
                <a:tab algn="l" pos="0"/>
              </a:tabLst>
            </a:pPr>
            <a:endParaRPr b="0" lang="en-GB" sz="1800" spc="-1" strike="noStrike">
              <a:solidFill>
                <a:srgbClr val="000000"/>
              </a:solidFill>
              <a:latin typeface="Arial"/>
            </a:endParaRPr>
          </a:p>
          <a:p>
            <a:pPr indent="0" algn="ctr">
              <a:lnSpc>
                <a:spcPct val="100000"/>
              </a:lnSpc>
              <a:spcBef>
                <a:spcPts val="400"/>
              </a:spcBef>
              <a:spcAft>
                <a:spcPts val="601"/>
              </a:spcAft>
              <a:buNone/>
              <a:tabLst>
                <a:tab algn="l" pos="0"/>
              </a:tabLst>
            </a:pPr>
            <a:endParaRPr b="0" lang="en-GB" sz="2000" spc="-1" strike="noStrike">
              <a:solidFill>
                <a:srgbClr val="000000"/>
              </a:solidFill>
              <a:latin typeface="Arial"/>
            </a:endParaRPr>
          </a:p>
          <a:p>
            <a:pPr indent="0" algn="ctr">
              <a:lnSpc>
                <a:spcPct val="100000"/>
              </a:lnSpc>
              <a:spcBef>
                <a:spcPts val="400"/>
              </a:spcBef>
              <a:spcAft>
                <a:spcPts val="601"/>
              </a:spcAft>
              <a:buNone/>
              <a:tabLst>
                <a:tab algn="l" pos="0"/>
              </a:tabLst>
            </a:pPr>
            <a:r>
              <a:rPr b="1" lang="en-IN" sz="2000" spc="-1" strike="noStrike">
                <a:solidFill>
                  <a:srgbClr val="000000"/>
                </a:solidFill>
                <a:latin typeface="Calisto MT"/>
                <a:ea typeface="Calibri"/>
              </a:rPr>
              <a:t>Birla Institute of Technology, Mesra, Patna campus</a:t>
            </a:r>
            <a:endParaRPr b="0" lang="en-GB" sz="2000" spc="-1" strike="noStrike">
              <a:solidFill>
                <a:srgbClr val="000000"/>
              </a:solidFill>
              <a:latin typeface="Arial"/>
            </a:endParaRPr>
          </a:p>
          <a:p>
            <a:pPr indent="0" algn="ctr">
              <a:lnSpc>
                <a:spcPct val="100000"/>
              </a:lnSpc>
              <a:spcBef>
                <a:spcPts val="400"/>
              </a:spcBef>
              <a:spcAft>
                <a:spcPts val="601"/>
              </a:spcAft>
              <a:buNone/>
              <a:tabLst>
                <a:tab algn="l" pos="0"/>
              </a:tabLst>
            </a:pPr>
            <a:r>
              <a:rPr b="0" lang="en-IN" sz="2100" spc="-1" strike="noStrike">
                <a:solidFill>
                  <a:srgbClr val="000000"/>
                </a:solidFill>
                <a:latin typeface="Calisto MT"/>
                <a:ea typeface="Calibri"/>
              </a:rPr>
              <a:t>Submitted by:</a:t>
            </a:r>
            <a:endParaRPr b="0" lang="en-GB" sz="2100" spc="-1" strike="noStrike">
              <a:solidFill>
                <a:srgbClr val="000000"/>
              </a:solidFill>
              <a:latin typeface="Arial"/>
            </a:endParaRPr>
          </a:p>
          <a:p>
            <a:pPr indent="0" algn="ctr">
              <a:lnSpc>
                <a:spcPct val="100000"/>
              </a:lnSpc>
              <a:spcBef>
                <a:spcPts val="400"/>
              </a:spcBef>
              <a:spcAft>
                <a:spcPts val="601"/>
              </a:spcAft>
              <a:buNone/>
              <a:tabLst>
                <a:tab algn="l" pos="0"/>
              </a:tabLst>
            </a:pPr>
            <a:r>
              <a:rPr b="1" lang="en-IN" sz="2100" spc="-1" strike="noStrike">
                <a:solidFill>
                  <a:srgbClr val="000000"/>
                </a:solidFill>
                <a:latin typeface="Calisto MT"/>
                <a:ea typeface="Calibri"/>
              </a:rPr>
              <a:t>Name: Krishna Kant</a:t>
            </a:r>
            <a:endParaRPr b="0" lang="en-GB" sz="2100" spc="-1" strike="noStrike">
              <a:solidFill>
                <a:srgbClr val="000000"/>
              </a:solidFill>
              <a:latin typeface="Arial"/>
            </a:endParaRPr>
          </a:p>
          <a:p>
            <a:pPr indent="0" algn="ctr">
              <a:lnSpc>
                <a:spcPct val="100000"/>
              </a:lnSpc>
              <a:spcBef>
                <a:spcPts val="400"/>
              </a:spcBef>
              <a:spcAft>
                <a:spcPts val="601"/>
              </a:spcAft>
              <a:buNone/>
              <a:tabLst>
                <a:tab algn="l" pos="0"/>
              </a:tabLst>
            </a:pPr>
            <a:r>
              <a:rPr b="1" lang="en-IN" sz="2100" spc="-1" strike="noStrike">
                <a:solidFill>
                  <a:srgbClr val="000000"/>
                </a:solidFill>
                <a:latin typeface="Calisto MT"/>
                <a:ea typeface="Calibri"/>
              </a:rPr>
              <a:t>Roll: BTECH/15051/20</a:t>
            </a:r>
            <a:endParaRPr b="0" lang="en-GB" sz="2100" spc="-1" strike="noStrike">
              <a:solidFill>
                <a:srgbClr val="000000"/>
              </a:solidFill>
              <a:latin typeface="Arial"/>
            </a:endParaRPr>
          </a:p>
          <a:p>
            <a:pPr indent="0" algn="ctr">
              <a:lnSpc>
                <a:spcPct val="100000"/>
              </a:lnSpc>
              <a:spcBef>
                <a:spcPts val="400"/>
              </a:spcBef>
              <a:spcAft>
                <a:spcPts val="601"/>
              </a:spcAft>
              <a:buNone/>
              <a:tabLst>
                <a:tab algn="l" pos="0"/>
              </a:tabLst>
            </a:pPr>
            <a:r>
              <a:rPr b="1" lang="en-IN" sz="2100" spc="-1" strike="noStrike">
                <a:solidFill>
                  <a:srgbClr val="000000"/>
                </a:solidFill>
                <a:latin typeface="Calisto MT"/>
                <a:ea typeface="Calibri"/>
              </a:rPr>
              <a:t>Branch: Computer Science &amp; Engineering</a:t>
            </a:r>
            <a:endParaRPr b="0" lang="en-GB" sz="2100" spc="-1" strike="noStrike">
              <a:solidFill>
                <a:srgbClr val="000000"/>
              </a:solidFill>
              <a:latin typeface="Arial"/>
            </a:endParaRPr>
          </a:p>
          <a:p>
            <a:pPr indent="0" algn="r">
              <a:lnSpc>
                <a:spcPct val="100000"/>
              </a:lnSpc>
              <a:spcBef>
                <a:spcPts val="420"/>
              </a:spcBef>
              <a:spcAft>
                <a:spcPts val="601"/>
              </a:spcAft>
              <a:buNone/>
              <a:tabLst>
                <a:tab algn="l" pos="0"/>
              </a:tabLst>
            </a:pPr>
            <a:endParaRPr b="0" lang="en-GB" sz="2100" spc="-1" strike="noStrike">
              <a:solidFill>
                <a:srgbClr val="000000"/>
              </a:solidFill>
              <a:latin typeface="Arial"/>
            </a:endParaRPr>
          </a:p>
          <a:p>
            <a:pPr indent="0">
              <a:lnSpc>
                <a:spcPct val="100000"/>
              </a:lnSpc>
              <a:spcBef>
                <a:spcPts val="420"/>
              </a:spcBef>
              <a:spcAft>
                <a:spcPts val="601"/>
              </a:spcAft>
              <a:buNone/>
              <a:tabLst>
                <a:tab algn="l" pos="0"/>
              </a:tabLst>
            </a:pPr>
            <a:r>
              <a:rPr b="1" lang="en-IN" sz="2100" spc="-1" strike="noStrike">
                <a:solidFill>
                  <a:srgbClr val="000000"/>
                </a:solidFill>
                <a:latin typeface="Calisto MT"/>
                <a:ea typeface="Calibri"/>
              </a:rPr>
              <a:t>Guide : Adnan Mahmood,                                             Coordinator : Dr Ayan Kumar Das,</a:t>
            </a:r>
            <a:endParaRPr b="0" lang="en-GB" sz="2100" spc="-1" strike="noStrike">
              <a:solidFill>
                <a:srgbClr val="000000"/>
              </a:solidFill>
              <a:latin typeface="Arial"/>
            </a:endParaRPr>
          </a:p>
          <a:p>
            <a:pPr indent="0">
              <a:lnSpc>
                <a:spcPct val="100000"/>
              </a:lnSpc>
              <a:spcBef>
                <a:spcPts val="420"/>
              </a:spcBef>
              <a:spcAft>
                <a:spcPts val="601"/>
              </a:spcAft>
              <a:buNone/>
              <a:tabLst>
                <a:tab algn="l" pos="0"/>
              </a:tabLst>
            </a:pPr>
            <a:r>
              <a:rPr b="1" lang="en-IN" sz="2100" spc="-1" strike="noStrike">
                <a:solidFill>
                  <a:srgbClr val="000000"/>
                </a:solidFill>
                <a:latin typeface="Calisto MT"/>
                <a:ea typeface="Calibri"/>
              </a:rPr>
              <a:t>              </a:t>
            </a:r>
            <a:r>
              <a:rPr b="1" lang="en-IN" sz="1400" spc="-1" strike="noStrike">
                <a:solidFill>
                  <a:srgbClr val="000000"/>
                </a:solidFill>
                <a:latin typeface="Calisto MT"/>
                <a:ea typeface="Calibri"/>
              </a:rPr>
              <a:t>Associate Lecturer                                                                                                                   Assistant Professor                                                               </a:t>
            </a:r>
            <a:endParaRPr b="0" lang="en-GB" sz="1400" spc="-1" strike="noStrike">
              <a:solidFill>
                <a:srgbClr val="000000"/>
              </a:solidFill>
              <a:latin typeface="Arial"/>
            </a:endParaRPr>
          </a:p>
          <a:p>
            <a:pPr indent="0">
              <a:lnSpc>
                <a:spcPct val="100000"/>
              </a:lnSpc>
              <a:spcBef>
                <a:spcPts val="420"/>
              </a:spcBef>
              <a:spcAft>
                <a:spcPts val="601"/>
              </a:spcAft>
              <a:buNone/>
              <a:tabLst>
                <a:tab algn="l" pos="0"/>
              </a:tabLst>
            </a:pPr>
            <a:endParaRPr b="0" lang="en-GB" sz="2100" spc="-1" strike="noStrike">
              <a:solidFill>
                <a:srgbClr val="000000"/>
              </a:solidFill>
              <a:latin typeface="Arial"/>
            </a:endParaRPr>
          </a:p>
          <a:p>
            <a:pPr indent="0">
              <a:lnSpc>
                <a:spcPct val="100000"/>
              </a:lnSpc>
              <a:spcBef>
                <a:spcPts val="420"/>
              </a:spcBef>
              <a:spcAft>
                <a:spcPts val="601"/>
              </a:spcAft>
              <a:buNone/>
              <a:tabLst>
                <a:tab algn="l" pos="0"/>
              </a:tabLst>
            </a:pPr>
            <a:endParaRPr b="0" lang="en-GB" sz="2100" spc="-1" strike="noStrike">
              <a:solidFill>
                <a:srgbClr val="000000"/>
              </a:solidFill>
              <a:latin typeface="Arial"/>
            </a:endParaRPr>
          </a:p>
          <a:p>
            <a:pPr indent="0" algn="ctr">
              <a:lnSpc>
                <a:spcPct val="100000"/>
              </a:lnSpc>
              <a:spcBef>
                <a:spcPts val="420"/>
              </a:spcBef>
              <a:spcAft>
                <a:spcPts val="601"/>
              </a:spcAft>
              <a:buNone/>
              <a:tabLst>
                <a:tab algn="l" pos="0"/>
              </a:tabLst>
            </a:pPr>
            <a:endParaRPr b="0" lang="en-GB" sz="2100" spc="-1" strike="noStrike">
              <a:solidFill>
                <a:srgbClr val="000000"/>
              </a:solidFill>
              <a:latin typeface="Arial"/>
            </a:endParaRPr>
          </a:p>
          <a:p>
            <a:pPr indent="0" algn="ctr">
              <a:lnSpc>
                <a:spcPct val="100000"/>
              </a:lnSpc>
              <a:spcBef>
                <a:spcPts val="420"/>
              </a:spcBef>
              <a:spcAft>
                <a:spcPts val="601"/>
              </a:spcAft>
              <a:buNone/>
              <a:tabLst>
                <a:tab algn="l" pos="0"/>
              </a:tabLst>
            </a:pPr>
            <a:endParaRPr b="0" lang="en-GB" sz="2100" spc="-1" strike="noStrike">
              <a:solidFill>
                <a:srgbClr val="000000"/>
              </a:solidFill>
              <a:latin typeface="Arial"/>
            </a:endParaRPr>
          </a:p>
          <a:p>
            <a:pPr indent="0" algn="ctr">
              <a:lnSpc>
                <a:spcPct val="100000"/>
              </a:lnSpc>
              <a:spcBef>
                <a:spcPts val="420"/>
              </a:spcBef>
              <a:spcAft>
                <a:spcPts val="601"/>
              </a:spcAft>
              <a:buNone/>
              <a:tabLst>
                <a:tab algn="l" pos="0"/>
              </a:tabLst>
            </a:pPr>
            <a:endParaRPr b="0" lang="en-GB" sz="2100" spc="-1" strike="noStrike">
              <a:solidFill>
                <a:srgbClr val="000000"/>
              </a:solidFill>
              <a:latin typeface="Arial"/>
            </a:endParaRPr>
          </a:p>
        </p:txBody>
      </p:sp>
      <p:pic>
        <p:nvPicPr>
          <p:cNvPr id="137" name="Picture 3" descr=""/>
          <p:cNvPicPr/>
          <p:nvPr/>
        </p:nvPicPr>
        <p:blipFill>
          <a:blip r:embed="rId1"/>
          <a:stretch/>
        </p:blipFill>
        <p:spPr>
          <a:xfrm>
            <a:off x="6001200" y="2158560"/>
            <a:ext cx="1172880" cy="11041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080" cy="11556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System Configuration</a:t>
            </a:r>
            <a:endParaRPr b="0" lang="en-GB" sz="4000" spc="-1" strike="noStrike">
              <a:solidFill>
                <a:srgbClr val="000000"/>
              </a:solidFill>
              <a:latin typeface="Arial"/>
            </a:endParaRPr>
          </a:p>
        </p:txBody>
      </p:sp>
      <p:sp>
        <p:nvSpPr>
          <p:cNvPr id="156" name="PlaceHolder 2"/>
          <p:cNvSpPr>
            <a:spLocks noGrp="1"/>
          </p:cNvSpPr>
          <p:nvPr>
            <p:ph/>
          </p:nvPr>
        </p:nvSpPr>
        <p:spPr>
          <a:xfrm>
            <a:off x="2769840" y="1766160"/>
            <a:ext cx="8596080" cy="4060440"/>
          </a:xfrm>
          <a:prstGeom prst="rect">
            <a:avLst/>
          </a:prstGeom>
          <a:noFill/>
          <a:ln w="0">
            <a:noFill/>
          </a:ln>
        </p:spPr>
        <p:txBody>
          <a:bodyPr lIns="90000" rIns="90000" tIns="45000" bIns="45000" anchor="ctr">
            <a:normAutofit/>
          </a:bodyPr>
          <a:p>
            <a:pPr indent="0">
              <a:lnSpc>
                <a:spcPct val="100000"/>
              </a:lnSpc>
              <a:spcBef>
                <a:spcPts val="400"/>
              </a:spcBef>
              <a:spcAft>
                <a:spcPts val="601"/>
              </a:spcAft>
              <a:buNone/>
              <a:tabLst>
                <a:tab algn="l" pos="0"/>
              </a:tabLst>
            </a:pPr>
            <a:r>
              <a:rPr b="0" lang="en-IN" sz="2000" spc="-1" strike="noStrike">
                <a:solidFill>
                  <a:srgbClr val="000000"/>
                </a:solidFill>
                <a:latin typeface="Söhne"/>
              </a:rPr>
              <a:t>Hardware requirements:</a:t>
            </a:r>
            <a:endParaRPr b="0" lang="en-GB" sz="2000" spc="-1" strike="noStrike">
              <a:solidFill>
                <a:srgbClr val="000000"/>
              </a:solidFill>
              <a:latin typeface="Arial"/>
            </a:endParaRPr>
          </a:p>
          <a:p>
            <a:pPr marL="285840" indent="-285840">
              <a:lnSpc>
                <a:spcPct val="100000"/>
              </a:lnSpc>
              <a:spcBef>
                <a:spcPts val="400"/>
              </a:spcBef>
              <a:spcAft>
                <a:spcPts val="601"/>
              </a:spcAft>
              <a:buClr>
                <a:srgbClr val="1287c3"/>
              </a:buClr>
              <a:buSzPct val="145000"/>
              <a:buFont typeface="Arial"/>
              <a:buChar char="•"/>
              <a:tabLst>
                <a:tab algn="l" pos="0"/>
              </a:tabLst>
            </a:pPr>
            <a:r>
              <a:rPr b="0" lang="en-IN" sz="2000" spc="-1" strike="noStrike">
                <a:solidFill>
                  <a:srgbClr val="000000"/>
                </a:solidFill>
                <a:latin typeface="Söhne"/>
              </a:rPr>
              <a:t>Processer : Any Updated Processer </a:t>
            </a:r>
            <a:endParaRPr b="0" lang="en-GB" sz="2000" spc="-1" strike="noStrike">
              <a:solidFill>
                <a:srgbClr val="000000"/>
              </a:solidFill>
              <a:latin typeface="Arial"/>
            </a:endParaRPr>
          </a:p>
          <a:p>
            <a:pPr marL="285840" indent="-285840">
              <a:lnSpc>
                <a:spcPct val="100000"/>
              </a:lnSpc>
              <a:spcBef>
                <a:spcPts val="400"/>
              </a:spcBef>
              <a:spcAft>
                <a:spcPts val="601"/>
              </a:spcAft>
              <a:buClr>
                <a:srgbClr val="1287c3"/>
              </a:buClr>
              <a:buSzPct val="145000"/>
              <a:buFont typeface="Arial"/>
              <a:buChar char="•"/>
              <a:tabLst>
                <a:tab algn="l" pos="0"/>
              </a:tabLst>
            </a:pPr>
            <a:r>
              <a:rPr b="0" lang="en-IN" sz="2000" spc="-1" strike="noStrike">
                <a:solidFill>
                  <a:srgbClr val="000000"/>
                </a:solidFill>
                <a:latin typeface="Söhne"/>
              </a:rPr>
              <a:t>Ram : Min 4GB </a:t>
            </a:r>
            <a:endParaRPr b="0" lang="en-GB" sz="2000" spc="-1" strike="noStrike">
              <a:solidFill>
                <a:srgbClr val="000000"/>
              </a:solidFill>
              <a:latin typeface="Arial"/>
            </a:endParaRPr>
          </a:p>
          <a:p>
            <a:pPr marL="285840" indent="-285840">
              <a:lnSpc>
                <a:spcPct val="100000"/>
              </a:lnSpc>
              <a:spcBef>
                <a:spcPts val="400"/>
              </a:spcBef>
              <a:spcAft>
                <a:spcPts val="601"/>
              </a:spcAft>
              <a:buClr>
                <a:srgbClr val="1287c3"/>
              </a:buClr>
              <a:buSzPct val="145000"/>
              <a:buFont typeface="Arial"/>
              <a:buChar char="•"/>
              <a:tabLst>
                <a:tab algn="l" pos="0"/>
              </a:tabLst>
            </a:pPr>
            <a:r>
              <a:rPr b="0" lang="en-IN" sz="2000" spc="-1" strike="noStrike">
                <a:solidFill>
                  <a:srgbClr val="000000"/>
                </a:solidFill>
                <a:latin typeface="Söhne"/>
              </a:rPr>
              <a:t>Hard Disk : Min 100GB</a:t>
            </a:r>
            <a:endParaRPr b="0" lang="en-GB" sz="2000" spc="-1" strike="noStrike">
              <a:solidFill>
                <a:srgbClr val="000000"/>
              </a:solidFill>
              <a:latin typeface="Arial"/>
            </a:endParaRPr>
          </a:p>
          <a:p>
            <a:pPr indent="0">
              <a:lnSpc>
                <a:spcPct val="100000"/>
              </a:lnSpc>
              <a:spcBef>
                <a:spcPts val="400"/>
              </a:spcBef>
              <a:spcAft>
                <a:spcPts val="601"/>
              </a:spcAft>
              <a:buNone/>
              <a:tabLst>
                <a:tab algn="l" pos="0"/>
              </a:tabLst>
            </a:pPr>
            <a:endParaRPr b="0" lang="en-GB" sz="2000" spc="-1" strike="noStrike">
              <a:solidFill>
                <a:srgbClr val="000000"/>
              </a:solidFill>
              <a:latin typeface="Arial"/>
            </a:endParaRPr>
          </a:p>
          <a:p>
            <a:pPr indent="0">
              <a:lnSpc>
                <a:spcPct val="100000"/>
              </a:lnSpc>
              <a:spcBef>
                <a:spcPts val="400"/>
              </a:spcBef>
              <a:spcAft>
                <a:spcPts val="601"/>
              </a:spcAft>
              <a:buNone/>
              <a:tabLst>
                <a:tab algn="l" pos="0"/>
              </a:tabLst>
            </a:pPr>
            <a:r>
              <a:rPr b="0" lang="en-US" sz="2000" spc="-1" strike="noStrike">
                <a:solidFill>
                  <a:srgbClr val="000000"/>
                </a:solidFill>
                <a:latin typeface="Söhne"/>
              </a:rPr>
              <a:t>Software requirements: </a:t>
            </a:r>
            <a:endParaRPr b="0" lang="en-GB" sz="2000" spc="-1" strike="noStrike">
              <a:solidFill>
                <a:srgbClr val="000000"/>
              </a:solidFill>
              <a:latin typeface="Arial"/>
            </a:endParaRPr>
          </a:p>
          <a:p>
            <a:pPr marL="285840" indent="-285840">
              <a:lnSpc>
                <a:spcPct val="100000"/>
              </a:lnSpc>
              <a:spcBef>
                <a:spcPts val="400"/>
              </a:spcBef>
              <a:spcAft>
                <a:spcPts val="601"/>
              </a:spcAft>
              <a:buClr>
                <a:srgbClr val="1287c3"/>
              </a:buClr>
              <a:buSzPct val="145000"/>
              <a:buFont typeface="Arial"/>
              <a:buChar char="•"/>
              <a:tabLst>
                <a:tab algn="l" pos="0"/>
              </a:tabLst>
            </a:pPr>
            <a:r>
              <a:rPr b="0" lang="en-US" sz="2000" spc="-1" strike="noStrike">
                <a:solidFill>
                  <a:srgbClr val="000000"/>
                </a:solidFill>
                <a:latin typeface="Söhne"/>
              </a:rPr>
              <a:t>Operating System : Macos family </a:t>
            </a:r>
            <a:endParaRPr b="0" lang="en-GB" sz="2000" spc="-1" strike="noStrike">
              <a:solidFill>
                <a:srgbClr val="000000"/>
              </a:solidFill>
              <a:latin typeface="Arial"/>
            </a:endParaRPr>
          </a:p>
          <a:p>
            <a:pPr marL="285840" indent="-285840">
              <a:lnSpc>
                <a:spcPct val="100000"/>
              </a:lnSpc>
              <a:spcBef>
                <a:spcPts val="400"/>
              </a:spcBef>
              <a:spcAft>
                <a:spcPts val="601"/>
              </a:spcAft>
              <a:buClr>
                <a:srgbClr val="1287c3"/>
              </a:buClr>
              <a:buSzPct val="145000"/>
              <a:buFont typeface="Arial"/>
              <a:buChar char="•"/>
              <a:tabLst>
                <a:tab algn="l" pos="0"/>
              </a:tabLst>
            </a:pPr>
            <a:r>
              <a:rPr b="0" lang="en-US" sz="2000" spc="-1" strike="noStrike">
                <a:solidFill>
                  <a:srgbClr val="000000"/>
                </a:solidFill>
                <a:latin typeface="Söhne"/>
              </a:rPr>
              <a:t>Technology : Python3.7 </a:t>
            </a:r>
            <a:endParaRPr b="0" lang="en-GB" sz="2000" spc="-1" strike="noStrike">
              <a:solidFill>
                <a:srgbClr val="000000"/>
              </a:solidFill>
              <a:latin typeface="Arial"/>
            </a:endParaRPr>
          </a:p>
          <a:p>
            <a:pPr marL="285840" indent="-285840">
              <a:lnSpc>
                <a:spcPct val="100000"/>
              </a:lnSpc>
              <a:spcBef>
                <a:spcPts val="400"/>
              </a:spcBef>
              <a:spcAft>
                <a:spcPts val="601"/>
              </a:spcAft>
              <a:buClr>
                <a:srgbClr val="1287c3"/>
              </a:buClr>
              <a:buSzPct val="145000"/>
              <a:buFont typeface="Arial"/>
              <a:buChar char="•"/>
              <a:tabLst>
                <a:tab algn="l" pos="0"/>
              </a:tabLst>
            </a:pPr>
            <a:r>
              <a:rPr b="0" lang="en-US" sz="2000" spc="-1" strike="noStrike">
                <a:solidFill>
                  <a:srgbClr val="000000"/>
                </a:solidFill>
                <a:latin typeface="Söhne"/>
              </a:rPr>
              <a:t>IDE : Juptyer notebook</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974240" y="299880"/>
            <a:ext cx="8596080" cy="7614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System Architecture</a:t>
            </a:r>
            <a:endParaRPr b="0" lang="en-GB" sz="4000" spc="-1" strike="noStrike">
              <a:solidFill>
                <a:srgbClr val="000000"/>
              </a:solidFill>
              <a:latin typeface="Arial"/>
            </a:endParaRPr>
          </a:p>
        </p:txBody>
      </p:sp>
      <p:pic>
        <p:nvPicPr>
          <p:cNvPr id="158" name="Content Placeholder 6" descr=""/>
          <p:cNvPicPr/>
          <p:nvPr/>
        </p:nvPicPr>
        <p:blipFill>
          <a:blip r:embed="rId1"/>
          <a:stretch/>
        </p:blipFill>
        <p:spPr>
          <a:xfrm>
            <a:off x="2567160" y="1219320"/>
            <a:ext cx="8130240" cy="5423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677160" y="609480"/>
            <a:ext cx="8596080" cy="7434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Methodology</a:t>
            </a:r>
            <a:endParaRPr b="0" lang="en-GB" sz="4000" spc="-1" strike="noStrike">
              <a:solidFill>
                <a:srgbClr val="000000"/>
              </a:solidFill>
              <a:latin typeface="Arial"/>
            </a:endParaRPr>
          </a:p>
        </p:txBody>
      </p:sp>
      <p:sp>
        <p:nvSpPr>
          <p:cNvPr id="160" name="PlaceHolder 2"/>
          <p:cNvSpPr>
            <a:spLocks noGrp="1"/>
          </p:cNvSpPr>
          <p:nvPr>
            <p:ph/>
          </p:nvPr>
        </p:nvSpPr>
        <p:spPr>
          <a:xfrm>
            <a:off x="2007360" y="1508400"/>
            <a:ext cx="8596080" cy="4840200"/>
          </a:xfrm>
          <a:prstGeom prst="rect">
            <a:avLst/>
          </a:prstGeom>
          <a:noFill/>
          <a:ln w="0">
            <a:noFill/>
          </a:ln>
        </p:spPr>
        <p:txBody>
          <a:bodyPr lIns="90000" rIns="90000" tIns="45000" bIns="45000" anchor="ctr">
            <a:normAutofit/>
          </a:bodyPr>
          <a:p>
            <a:pPr indent="0">
              <a:lnSpc>
                <a:spcPct val="100000"/>
              </a:lnSpc>
              <a:spcBef>
                <a:spcPts val="439"/>
              </a:spcBef>
              <a:spcAft>
                <a:spcPts val="601"/>
              </a:spcAft>
              <a:buNone/>
              <a:tabLst>
                <a:tab algn="l" pos="0"/>
              </a:tabLst>
            </a:pPr>
            <a:r>
              <a:rPr b="1" lang="en-US" sz="2200" spc="-1" strike="noStrike">
                <a:solidFill>
                  <a:srgbClr val="000000"/>
                </a:solidFill>
                <a:latin typeface="Söhne"/>
              </a:rPr>
              <a:t>                  </a:t>
            </a:r>
            <a:endParaRPr b="0" lang="en-GB" sz="2200" spc="-1" strike="noStrike">
              <a:solidFill>
                <a:srgbClr val="000000"/>
              </a:solidFill>
              <a:latin typeface="Arial"/>
            </a:endParaRPr>
          </a:p>
          <a:p>
            <a:pPr indent="0">
              <a:lnSpc>
                <a:spcPct val="100000"/>
              </a:lnSpc>
              <a:spcBef>
                <a:spcPts val="439"/>
              </a:spcBef>
              <a:spcAft>
                <a:spcPts val="601"/>
              </a:spcAft>
              <a:buNone/>
              <a:tabLst>
                <a:tab algn="l" pos="0"/>
              </a:tabLst>
            </a:pPr>
            <a:endParaRPr b="0" lang="en-GB" sz="22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161" name="Picture 4" descr=""/>
          <p:cNvPicPr/>
          <p:nvPr/>
        </p:nvPicPr>
        <p:blipFill>
          <a:blip r:embed="rId1"/>
          <a:stretch/>
        </p:blipFill>
        <p:spPr>
          <a:xfrm>
            <a:off x="3615840" y="2751120"/>
            <a:ext cx="3690360" cy="2902680"/>
          </a:xfrm>
          <a:prstGeom prst="rect">
            <a:avLst/>
          </a:prstGeom>
          <a:ln w="0">
            <a:noFill/>
          </a:ln>
        </p:spPr>
      </p:pic>
      <p:sp>
        <p:nvSpPr>
          <p:cNvPr id="162" name=""/>
          <p:cNvSpPr/>
          <p:nvPr/>
        </p:nvSpPr>
        <p:spPr>
          <a:xfrm>
            <a:off x="3509640" y="1814400"/>
            <a:ext cx="361152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Söhne"/>
              </a:rPr>
              <a:t>Data Preprocessing</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286640" y="152280"/>
            <a:ext cx="8596080" cy="779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64" name="PlaceHolder 2"/>
          <p:cNvSpPr>
            <a:spLocks noGrp="1"/>
          </p:cNvSpPr>
          <p:nvPr>
            <p:ph/>
          </p:nvPr>
        </p:nvSpPr>
        <p:spPr>
          <a:xfrm>
            <a:off x="2381400" y="860040"/>
            <a:ext cx="8510760" cy="4660920"/>
          </a:xfrm>
          <a:prstGeom prst="rect">
            <a:avLst/>
          </a:prstGeom>
          <a:noFill/>
          <a:ln w="0">
            <a:noFill/>
          </a:ln>
        </p:spPr>
        <p:txBody>
          <a:bodyPr lIns="90000" rIns="90000" tIns="45000" bIns="45000" anchor="ctr">
            <a:normAutofit fontScale="92000"/>
          </a:bodyPr>
          <a:p>
            <a:pPr marL="283680" indent="-28368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Data preprocessing is a crucial step in the machine learning pipeline that involves transforming raw data into a suitable format for training and building predictive models. It helps to improve the quality and reliability of the data and enhances the performance and accuracy of the machine learning algorithms. Data preprocessing typically includes the following steps:</a:t>
            </a:r>
            <a:endParaRPr b="0" lang="en-GB" sz="1700" spc="-1" strike="noStrike">
              <a:solidFill>
                <a:srgbClr val="000000"/>
              </a:solidFill>
              <a:latin typeface="Arial"/>
            </a:endParaRPr>
          </a:p>
          <a:p>
            <a:pPr marL="283680" indent="-28368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Data Cleaning:</a:t>
            </a:r>
            <a:endParaRPr b="0" lang="en-GB" sz="1700" spc="-1" strike="noStrike">
              <a:solidFill>
                <a:srgbClr val="000000"/>
              </a:solidFill>
              <a:latin typeface="Arial"/>
            </a:endParaRPr>
          </a:p>
          <a:p>
            <a:pPr lvl="1" marL="738360" indent="-28368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Handle missing values: Identify and deal with missing data points, either by imputation (filling in missing values) or removing the corresponding rows or columns.</a:t>
            </a:r>
            <a:endParaRPr b="0" lang="en-GB" sz="1700" spc="-1" strike="noStrike">
              <a:solidFill>
                <a:srgbClr val="000000"/>
              </a:solidFill>
              <a:latin typeface="Arial"/>
            </a:endParaRPr>
          </a:p>
          <a:p>
            <a:pPr lvl="1" marL="738360" indent="-28368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Remove duplicates: Check for and remove duplicate records in the dataset, as they can lead to biased model training.</a:t>
            </a:r>
            <a:endParaRPr b="0" lang="en-GB" sz="1700" spc="-1" strike="noStrike">
              <a:solidFill>
                <a:srgbClr val="000000"/>
              </a:solidFill>
              <a:latin typeface="Arial"/>
            </a:endParaRPr>
          </a:p>
          <a:p>
            <a:pPr marL="283680" indent="-28368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Data Transformation:</a:t>
            </a:r>
            <a:endParaRPr b="0" lang="en-GB" sz="1700" spc="-1" strike="noStrike">
              <a:solidFill>
                <a:srgbClr val="000000"/>
              </a:solidFill>
              <a:latin typeface="Arial"/>
            </a:endParaRPr>
          </a:p>
          <a:p>
            <a:pPr lvl="1" marL="738360" indent="-28368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Feature Scaling: Scale numerical features to a common range (e.g., normalization or standardization) to prevent features with larger magnitudes from dominating the model training process.</a:t>
            </a:r>
            <a:endParaRPr b="0" lang="en-GB" sz="1700" spc="-1" strike="noStrike">
              <a:solidFill>
                <a:srgbClr val="000000"/>
              </a:solidFill>
              <a:latin typeface="Arial"/>
            </a:endParaRPr>
          </a:p>
          <a:p>
            <a:pPr lvl="1" marL="738360" indent="-28368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Encoding Categorical Variables: Convert categorical features into numerical representations (e.g., one-hot encoding or label encoding) that machine learning algorithms can process.</a:t>
            </a:r>
            <a:endParaRPr b="0" lang="en-GB" sz="1700" spc="-1" strike="noStrike">
              <a:solidFill>
                <a:srgbClr val="000000"/>
              </a:solidFill>
              <a:latin typeface="Arial"/>
            </a:endParaRPr>
          </a:p>
          <a:p>
            <a:pPr indent="0">
              <a:lnSpc>
                <a:spcPct val="100000"/>
              </a:lnSpc>
              <a:spcBef>
                <a:spcPts val="340"/>
              </a:spcBef>
              <a:spcAft>
                <a:spcPts val="601"/>
              </a:spcAft>
              <a:buNone/>
              <a:tabLst>
                <a:tab algn="l" pos="0"/>
              </a:tabLst>
            </a:pP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813320" y="609480"/>
            <a:ext cx="8596080" cy="7164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66" name="PlaceHolder 2"/>
          <p:cNvSpPr>
            <a:spLocks noGrp="1"/>
          </p:cNvSpPr>
          <p:nvPr>
            <p:ph/>
          </p:nvPr>
        </p:nvSpPr>
        <p:spPr>
          <a:xfrm>
            <a:off x="3129120" y="1818000"/>
            <a:ext cx="8596080" cy="4319280"/>
          </a:xfrm>
          <a:prstGeom prst="rect">
            <a:avLst/>
          </a:prstGeom>
          <a:noFill/>
          <a:ln w="0">
            <a:noFill/>
          </a:ln>
        </p:spPr>
        <p:txBody>
          <a:bodyPr lIns="90000" rIns="90000" tIns="45000" bIns="45000" anchor="ctr">
            <a:normAutofit/>
          </a:bodyPr>
          <a:p>
            <a:pPr marL="285840" indent="-285840">
              <a:lnSpc>
                <a:spcPct val="100000"/>
              </a:lnSpc>
              <a:spcBef>
                <a:spcPts val="479"/>
              </a:spcBef>
              <a:spcAft>
                <a:spcPts val="601"/>
              </a:spcAft>
              <a:buClr>
                <a:srgbClr val="1287c3"/>
              </a:buClr>
              <a:buSzPct val="145000"/>
              <a:buFont typeface="Corbel"/>
              <a:buAutoNum type="arabicPeriod" startAt="3"/>
            </a:pPr>
            <a:r>
              <a:rPr b="0" lang="en-US" sz="2400" spc="-1" strike="noStrike">
                <a:solidFill>
                  <a:srgbClr val="000000"/>
                </a:solidFill>
                <a:latin typeface="Söhne"/>
              </a:rPr>
              <a:t>Data Reduction:</a:t>
            </a:r>
            <a:endParaRPr b="0" lang="en-GB" sz="2400" spc="-1" strike="noStrike">
              <a:solidFill>
                <a:srgbClr val="000000"/>
              </a:solidFill>
              <a:latin typeface="Arial"/>
            </a:endParaRPr>
          </a:p>
          <a:p>
            <a:pPr lvl="1" marL="743040" indent="-285840">
              <a:lnSpc>
                <a:spcPct val="100000"/>
              </a:lnSpc>
              <a:spcBef>
                <a:spcPts val="400"/>
              </a:spcBef>
              <a:spcAft>
                <a:spcPts val="601"/>
              </a:spcAft>
              <a:buClr>
                <a:srgbClr val="1287c3"/>
              </a:buClr>
              <a:buSzPct val="145000"/>
              <a:buFont typeface="Corbel"/>
              <a:buAutoNum type="arabicPeriod"/>
            </a:pPr>
            <a:r>
              <a:rPr b="0" lang="en-US" sz="2000" spc="-1" strike="noStrike">
                <a:solidFill>
                  <a:srgbClr val="000000"/>
                </a:solidFill>
                <a:latin typeface="Söhne"/>
              </a:rPr>
              <a:t>Dimensionality Reduction: Use techniques like Principal Component Analysis (PCA) or t-distributed Stochastic Neighbor Embedding (t-SNE) to reduce the number of features while retaining the most critical information.</a:t>
            </a:r>
            <a:endParaRPr b="0" lang="en-GB" sz="2000" spc="-1" strike="noStrike">
              <a:solidFill>
                <a:srgbClr val="000000"/>
              </a:solidFill>
              <a:latin typeface="Arial"/>
            </a:endParaRPr>
          </a:p>
          <a:p>
            <a:pPr lvl="1" marL="743040" indent="-285840">
              <a:lnSpc>
                <a:spcPct val="100000"/>
              </a:lnSpc>
              <a:spcBef>
                <a:spcPts val="400"/>
              </a:spcBef>
              <a:spcAft>
                <a:spcPts val="601"/>
              </a:spcAft>
              <a:buClr>
                <a:srgbClr val="1287c3"/>
              </a:buClr>
              <a:buSzPct val="145000"/>
              <a:buFont typeface="Corbel"/>
              <a:buAutoNum type="arabicPeriod"/>
            </a:pPr>
            <a:r>
              <a:rPr b="0" lang="en-US" sz="2000" spc="-1" strike="noStrike">
                <a:solidFill>
                  <a:srgbClr val="000000"/>
                </a:solidFill>
                <a:latin typeface="Söhne"/>
              </a:rPr>
              <a:t>Feature Selection: Select the most relevant features that contribute significantly to the prediction task, thereby simplifying the model and reducing computation time.</a:t>
            </a:r>
            <a:endParaRPr b="0" lang="en-GB" sz="20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Corbel"/>
              <a:buAutoNum type="arabicPeriod" startAt="4"/>
            </a:pPr>
            <a:r>
              <a:rPr b="0" lang="en-US" sz="2400" spc="-1" strike="noStrike">
                <a:solidFill>
                  <a:srgbClr val="000000"/>
                </a:solidFill>
                <a:latin typeface="Söhne"/>
              </a:rPr>
              <a:t>Data Splitting:</a:t>
            </a:r>
            <a:endParaRPr b="0" lang="en-GB" sz="2400" spc="-1" strike="noStrike">
              <a:solidFill>
                <a:srgbClr val="000000"/>
              </a:solidFill>
              <a:latin typeface="Arial"/>
            </a:endParaRPr>
          </a:p>
          <a:p>
            <a:pPr lvl="1" marL="743040" indent="-28584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Söhne"/>
              </a:rPr>
              <a:t>Divide the dataset into training and testing subsets to evaluate the model's performance accurately. The training set is used for model training and the testing set for final evaluation.</a:t>
            </a:r>
            <a:endParaRPr b="0" lang="en-GB" sz="20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120320" y="609480"/>
            <a:ext cx="8596080" cy="7344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68" name="PlaceHolder 2"/>
          <p:cNvSpPr>
            <a:spLocks noGrp="1"/>
          </p:cNvSpPr>
          <p:nvPr>
            <p:ph/>
          </p:nvPr>
        </p:nvSpPr>
        <p:spPr>
          <a:xfrm>
            <a:off x="677160" y="1554840"/>
            <a:ext cx="8596080" cy="4471920"/>
          </a:xfrm>
          <a:prstGeom prst="rect">
            <a:avLst/>
          </a:prstGeom>
          <a:noFill/>
          <a:ln w="0">
            <a:noFill/>
          </a:ln>
        </p:spPr>
        <p:txBody>
          <a:bodyPr lIns="90000" rIns="90000" tIns="45000" bIns="45000" anchor="ctr">
            <a:normAutofit/>
          </a:bodyPr>
          <a:p>
            <a:pPr marL="285840" indent="0">
              <a:lnSpc>
                <a:spcPct val="100000"/>
              </a:lnSpc>
              <a:spcBef>
                <a:spcPts val="439"/>
              </a:spcBef>
              <a:spcAft>
                <a:spcPts val="601"/>
              </a:spcAft>
              <a:buNone/>
              <a:tabLst>
                <a:tab algn="l" pos="0"/>
              </a:tabLst>
            </a:pPr>
            <a:r>
              <a:rPr b="1" lang="en-IN" sz="2200" spc="-1" strike="noStrike">
                <a:solidFill>
                  <a:srgbClr val="000000"/>
                </a:solidFill>
                <a:latin typeface="Söhne"/>
              </a:rPr>
              <a:t> </a:t>
            </a:r>
            <a:endParaRPr b="0" lang="en-GB" sz="2200" spc="-1" strike="noStrike">
              <a:solidFill>
                <a:srgbClr val="000000"/>
              </a:solidFill>
              <a:latin typeface="Arial"/>
            </a:endParaRPr>
          </a:p>
          <a:p>
            <a:pPr marL="285840" indent="0">
              <a:lnSpc>
                <a:spcPct val="100000"/>
              </a:lnSpc>
              <a:spcBef>
                <a:spcPts val="439"/>
              </a:spcBef>
              <a:spcAft>
                <a:spcPts val="601"/>
              </a:spcAft>
              <a:buNone/>
              <a:tabLst>
                <a:tab algn="l" pos="0"/>
              </a:tabLst>
            </a:pPr>
            <a:endParaRPr b="0" lang="en-GB" sz="2200" spc="-1" strike="noStrike">
              <a:solidFill>
                <a:srgbClr val="000000"/>
              </a:solidFill>
              <a:latin typeface="Arial"/>
            </a:endParaRPr>
          </a:p>
        </p:txBody>
      </p:sp>
      <p:pic>
        <p:nvPicPr>
          <p:cNvPr id="169" name="Picture 4" descr=""/>
          <p:cNvPicPr/>
          <p:nvPr/>
        </p:nvPicPr>
        <p:blipFill>
          <a:blip r:embed="rId1"/>
          <a:stretch/>
        </p:blipFill>
        <p:spPr>
          <a:xfrm>
            <a:off x="3185640" y="2623320"/>
            <a:ext cx="6487200" cy="3011400"/>
          </a:xfrm>
          <a:prstGeom prst="rect">
            <a:avLst/>
          </a:prstGeom>
          <a:ln w="0">
            <a:noFill/>
          </a:ln>
        </p:spPr>
      </p:pic>
      <p:sp>
        <p:nvSpPr>
          <p:cNvPr id="170" name=""/>
          <p:cNvSpPr/>
          <p:nvPr/>
        </p:nvSpPr>
        <p:spPr>
          <a:xfrm>
            <a:off x="4053960" y="1794600"/>
            <a:ext cx="29480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2200" spc="-1" strike="noStrike">
                <a:solidFill>
                  <a:srgbClr val="000000"/>
                </a:solidFill>
                <a:latin typeface="Söhne"/>
              </a:rPr>
              <a:t>Data Visualization</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77160" y="609480"/>
            <a:ext cx="8596080" cy="7614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72" name="PlaceHolder 2"/>
          <p:cNvSpPr>
            <a:spLocks noGrp="1"/>
          </p:cNvSpPr>
          <p:nvPr>
            <p:ph/>
          </p:nvPr>
        </p:nvSpPr>
        <p:spPr>
          <a:xfrm>
            <a:off x="677160" y="1219320"/>
            <a:ext cx="8596080" cy="5091120"/>
          </a:xfrm>
          <a:prstGeom prst="rect">
            <a:avLst/>
          </a:prstGeom>
          <a:noFill/>
          <a:ln w="0">
            <a:noFill/>
          </a:ln>
        </p:spPr>
        <p:txBody>
          <a:bodyPr lIns="90000" rIns="90000" tIns="45000" bIns="45000" anchor="ctr">
            <a:noAutofit/>
          </a:bodyPr>
          <a:p>
            <a:pPr marL="285840" indent="0">
              <a:lnSpc>
                <a:spcPct val="100000"/>
              </a:lnSpc>
              <a:spcBef>
                <a:spcPts val="479"/>
              </a:spcBef>
              <a:spcAft>
                <a:spcPts val="601"/>
              </a:spcAft>
              <a:buNone/>
              <a:tabLst>
                <a:tab algn="l" pos="0"/>
              </a:tabLst>
            </a:pPr>
            <a:r>
              <a:rPr b="0" lang="en-IN" sz="2400" spc="-1" strike="noStrike">
                <a:solidFill>
                  <a:srgbClr val="000000"/>
                </a:solidFill>
                <a:latin typeface="Söhne"/>
              </a:rPr>
              <a:t> </a:t>
            </a:r>
            <a:endParaRPr b="0" lang="en-GB" sz="24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
        <p:nvSpPr>
          <p:cNvPr id="173" name=""/>
          <p:cNvSpPr/>
          <p:nvPr/>
        </p:nvSpPr>
        <p:spPr>
          <a:xfrm>
            <a:off x="3303360" y="1371240"/>
            <a:ext cx="5271840" cy="1315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400" spc="-1" strike="noStrike">
                <a:solidFill>
                  <a:srgbClr val="000000"/>
                </a:solidFill>
                <a:latin typeface="Söhne"/>
              </a:rPr>
              <a:t>Example of a heatmap(correlation matrix)</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pic>
        <p:nvPicPr>
          <p:cNvPr id="174" name="" descr=""/>
          <p:cNvPicPr/>
          <p:nvPr/>
        </p:nvPicPr>
        <p:blipFill>
          <a:blip r:embed="rId1"/>
          <a:stretch/>
        </p:blipFill>
        <p:spPr>
          <a:xfrm>
            <a:off x="3543480" y="2403720"/>
            <a:ext cx="4804560" cy="36781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2021040" y="609480"/>
            <a:ext cx="8596080" cy="824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r>
              <a:rPr b="0" lang="en-IN" sz="4000" spc="-1" strike="noStrike">
                <a:solidFill>
                  <a:srgbClr val="000000"/>
                </a:solidFill>
                <a:latin typeface="Corbel"/>
              </a:rPr>
              <a:t>..</a:t>
            </a:r>
            <a:endParaRPr b="0" lang="en-GB" sz="4000" spc="-1" strike="noStrike">
              <a:solidFill>
                <a:srgbClr val="000000"/>
              </a:solidFill>
              <a:latin typeface="Arial"/>
            </a:endParaRPr>
          </a:p>
        </p:txBody>
      </p:sp>
      <p:sp>
        <p:nvSpPr>
          <p:cNvPr id="176" name="PlaceHolder 2"/>
          <p:cNvSpPr>
            <a:spLocks noGrp="1"/>
          </p:cNvSpPr>
          <p:nvPr>
            <p:ph/>
          </p:nvPr>
        </p:nvSpPr>
        <p:spPr>
          <a:xfrm>
            <a:off x="2228400" y="1627200"/>
            <a:ext cx="8596080" cy="4723560"/>
          </a:xfrm>
          <a:prstGeom prst="rect">
            <a:avLst/>
          </a:prstGeom>
          <a:noFill/>
          <a:ln w="0">
            <a:noFill/>
          </a:ln>
        </p:spPr>
        <p:txBody>
          <a:bodyPr lIns="90000" rIns="90000" tIns="45000" bIns="45000" anchor="ctr">
            <a:normAutofit fontScale="99000"/>
          </a:bodyPr>
          <a:p>
            <a:pPr marL="282600" indent="-28260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Data visualization in machine learning involves the use of graphs, charts, and other visual representations to gain insights, explore patterns, and communicate findings in the dataset. It plays a vital role in understanding the data's characteristics, identifying relationships between variables, and making informed decisions during the model building process. Here are some key aspects of data visualization in machine learning:</a:t>
            </a:r>
            <a:endParaRPr b="0" lang="en-GB" sz="1700" spc="-1" strike="noStrike">
              <a:solidFill>
                <a:srgbClr val="000000"/>
              </a:solidFill>
              <a:latin typeface="Arial"/>
            </a:endParaRPr>
          </a:p>
          <a:p>
            <a:pPr marL="282600" indent="-28260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Exploratory Data Analysis (EDA):</a:t>
            </a:r>
            <a:endParaRPr b="0" lang="en-GB" sz="1700" spc="-1" strike="noStrike">
              <a:solidFill>
                <a:srgbClr val="000000"/>
              </a:solidFill>
              <a:latin typeface="Arial"/>
            </a:endParaRPr>
          </a:p>
          <a:p>
            <a:pPr lvl="1" marL="735120" indent="-28260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Data visualization is an essential step in EDA, which involves visually inspecting the dataset to understand its structure, distributions, and potential patterns.</a:t>
            </a:r>
            <a:endParaRPr b="0" lang="en-GB" sz="1700" spc="-1" strike="noStrike">
              <a:solidFill>
                <a:srgbClr val="000000"/>
              </a:solidFill>
              <a:latin typeface="Arial"/>
            </a:endParaRPr>
          </a:p>
          <a:p>
            <a:pPr lvl="1" marL="735120" indent="-28260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Histograms, box plots, scatter plots, and density plots are common visualization tools used to examine the distribution and relationships between variables.</a:t>
            </a:r>
            <a:endParaRPr b="0" lang="en-GB" sz="1700" spc="-1" strike="noStrike">
              <a:solidFill>
                <a:srgbClr val="000000"/>
              </a:solidFill>
              <a:latin typeface="Arial"/>
            </a:endParaRPr>
          </a:p>
          <a:p>
            <a:pPr marL="282600" indent="-28260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Feature Visualization:</a:t>
            </a:r>
            <a:endParaRPr b="0" lang="en-GB" sz="1700" spc="-1" strike="noStrike">
              <a:solidFill>
                <a:srgbClr val="000000"/>
              </a:solidFill>
              <a:latin typeface="Arial"/>
            </a:endParaRPr>
          </a:p>
          <a:p>
            <a:pPr lvl="1" marL="735120" indent="-28260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Visualizing the features and their relationships can provide insights into which variables might be relevant for the machine learning model.</a:t>
            </a:r>
            <a:endParaRPr b="0" lang="en-GB" sz="1700" spc="-1" strike="noStrike">
              <a:solidFill>
                <a:srgbClr val="000000"/>
              </a:solidFill>
              <a:latin typeface="Arial"/>
            </a:endParaRPr>
          </a:p>
          <a:p>
            <a:pPr lvl="1" marL="735120" indent="-28260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Correlation matrices or heatmaps can show the pairwise correlations between features, helping to identify highly correlated or redundant variables.</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677160" y="609480"/>
            <a:ext cx="8596080" cy="9316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78" name="PlaceHolder 2"/>
          <p:cNvSpPr>
            <a:spLocks noGrp="1"/>
          </p:cNvSpPr>
          <p:nvPr>
            <p:ph/>
          </p:nvPr>
        </p:nvSpPr>
        <p:spPr>
          <a:xfrm>
            <a:off x="2270520" y="1652400"/>
            <a:ext cx="8596080" cy="4346280"/>
          </a:xfrm>
          <a:prstGeom prst="rect">
            <a:avLst/>
          </a:prstGeom>
          <a:noFill/>
          <a:ln w="0">
            <a:noFill/>
          </a:ln>
        </p:spPr>
        <p:txBody>
          <a:bodyPr lIns="90000" rIns="90000" tIns="45000" bIns="45000" anchor="ctr">
            <a:noAutofit/>
          </a:bodyPr>
          <a:p>
            <a:pPr marL="285840" indent="-285840">
              <a:lnSpc>
                <a:spcPct val="100000"/>
              </a:lnSpc>
              <a:spcBef>
                <a:spcPts val="340"/>
              </a:spcBef>
              <a:spcAft>
                <a:spcPts val="601"/>
              </a:spcAft>
              <a:buClr>
                <a:srgbClr val="1287c3"/>
              </a:buClr>
              <a:buSzPct val="145000"/>
              <a:buFont typeface="Corbel"/>
              <a:buAutoNum type="arabicPeriod" startAt="3"/>
            </a:pPr>
            <a:r>
              <a:rPr b="0" lang="en-US" sz="1700" spc="-1" strike="noStrike">
                <a:solidFill>
                  <a:srgbClr val="000000"/>
                </a:solidFill>
                <a:latin typeface="Söhne"/>
              </a:rPr>
              <a:t>Target Variable Analysis:</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Visualizing the distribution of the target variable is crucial for understanding the problem's nature and identifying any class imbalances in classification tasks.</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In regression tasks, scatter plots or regression lines can help visualize the relationship between the target variable and independent variables.</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startAt="4"/>
            </a:pPr>
            <a:r>
              <a:rPr b="0" lang="en-US" sz="1700" spc="-1" strike="noStrike">
                <a:solidFill>
                  <a:srgbClr val="000000"/>
                </a:solidFill>
                <a:latin typeface="Söhne"/>
              </a:rPr>
              <a:t>Model Performance Visualization:</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Corbel"/>
              <a:buAutoNum type="arabicPeriod"/>
            </a:pPr>
            <a:r>
              <a:rPr b="0" lang="en-US" sz="1700" spc="-1" strike="noStrike">
                <a:solidFill>
                  <a:srgbClr val="000000"/>
                </a:solidFill>
                <a:latin typeface="Söhne"/>
              </a:rPr>
              <a:t>After training the machine learning model, visualizations of model performance metrics (e.g., accuracy, precision, recall, F1-score, R2 score) can aid in assessing the model's effectiveness.</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677160" y="609480"/>
            <a:ext cx="8596080" cy="833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Cross-Validation</a:t>
            </a:r>
            <a:endParaRPr b="0" lang="en-GB" sz="4000" spc="-1" strike="noStrike">
              <a:solidFill>
                <a:srgbClr val="000000"/>
              </a:solidFill>
              <a:latin typeface="Arial"/>
            </a:endParaRPr>
          </a:p>
        </p:txBody>
      </p:sp>
      <p:sp>
        <p:nvSpPr>
          <p:cNvPr id="180" name="PlaceHolder 2"/>
          <p:cNvSpPr>
            <a:spLocks noGrp="1"/>
          </p:cNvSpPr>
          <p:nvPr>
            <p:ph/>
          </p:nvPr>
        </p:nvSpPr>
        <p:spPr>
          <a:xfrm>
            <a:off x="2104200" y="1725840"/>
            <a:ext cx="8596080" cy="4687920"/>
          </a:xfrm>
          <a:prstGeom prst="rect">
            <a:avLst/>
          </a:prstGeom>
          <a:noFill/>
          <a:ln w="0">
            <a:noFill/>
          </a:ln>
        </p:spPr>
        <p:txBody>
          <a:bodyPr lIns="90000" rIns="90000" tIns="45000" bIns="45000" anchor="ctr">
            <a:normAutofit/>
          </a:bodyPr>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Cross-validation is a resampling technique used in machine learning to evaluate the performance of a model and assess its generalization ability on unseen data. It helps to overcome issues like overfitting or underfitting by providing a more reliable estimate of the model's performance. Cross-validation involves splitting the dataset into multiple subsets, training the model on different combinations of these subsets, and then evaluating its performance on the remaining data.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The process includes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a:pPr>
            <a:r>
              <a:rPr b="1" lang="en-US" sz="1700" spc="-1" strike="noStrike">
                <a:solidFill>
                  <a:srgbClr val="000000"/>
                </a:solidFill>
                <a:latin typeface="Söhne"/>
              </a:rPr>
              <a:t>Data Splitting</a:t>
            </a:r>
            <a:r>
              <a:rPr b="0" lang="en-US" sz="1700" spc="-1" strike="noStrike">
                <a:solidFill>
                  <a:srgbClr val="000000"/>
                </a:solidFill>
                <a:latin typeface="Söhne"/>
              </a:rPr>
              <a:t>:</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Wingdings" charset="2"/>
              <a:buChar char=""/>
            </a:pPr>
            <a:r>
              <a:rPr b="0" lang="en-US" sz="1700" spc="-1" strike="noStrike">
                <a:solidFill>
                  <a:srgbClr val="000000"/>
                </a:solidFill>
                <a:latin typeface="Söhne"/>
              </a:rPr>
              <a:t>The original dataset is divided into "k" equally-sized or nearly equally-sized folds (subsets).</a:t>
            </a:r>
            <a:endParaRPr b="0" lang="en-GB" sz="1700" spc="-1" strike="noStrike">
              <a:solidFill>
                <a:srgbClr val="000000"/>
              </a:solidFill>
              <a:latin typeface="Arial"/>
            </a:endParaRPr>
          </a:p>
          <a:p>
            <a:pPr marL="457200" indent="-457200">
              <a:lnSpc>
                <a:spcPct val="100000"/>
              </a:lnSpc>
              <a:spcBef>
                <a:spcPts val="340"/>
              </a:spcBef>
              <a:spcAft>
                <a:spcPts val="601"/>
              </a:spcAft>
              <a:buClr>
                <a:srgbClr val="1287c3"/>
              </a:buClr>
              <a:buSzPct val="145000"/>
              <a:buFont typeface="Corbel"/>
              <a:buAutoNum type="arabicPeriod" startAt="2"/>
            </a:pPr>
            <a:r>
              <a:rPr b="1" lang="en-US" sz="1700" spc="-1" strike="noStrike">
                <a:solidFill>
                  <a:srgbClr val="000000"/>
                </a:solidFill>
                <a:latin typeface="Söhne"/>
              </a:rPr>
              <a:t>Training and Validation</a:t>
            </a:r>
            <a:r>
              <a:rPr b="0" lang="en-US" sz="1700" spc="-1" strike="noStrike">
                <a:solidFill>
                  <a:srgbClr val="000000"/>
                </a:solidFill>
                <a:latin typeface="Söhne"/>
              </a:rPr>
              <a:t>:</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The model is trained k(we are taking k as 2) times, each time using different combinations of "k-1" folds as the training data and the remaining fold as the validation (test) data.</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rot="21588000">
            <a:off x="1484280" y="186120"/>
            <a:ext cx="9628560" cy="17517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Internship Completion Certificate</a:t>
            </a:r>
            <a:endParaRPr b="0" lang="en-GB" sz="4000" spc="-1" strike="noStrike">
              <a:solidFill>
                <a:srgbClr val="000000"/>
              </a:solidFill>
              <a:latin typeface="Arial"/>
            </a:endParaRPr>
          </a:p>
        </p:txBody>
      </p:sp>
      <p:pic>
        <p:nvPicPr>
          <p:cNvPr id="139" name="" descr=""/>
          <p:cNvPicPr/>
          <p:nvPr/>
        </p:nvPicPr>
        <p:blipFill>
          <a:blip r:embed="rId1"/>
          <a:stretch/>
        </p:blipFill>
        <p:spPr>
          <a:xfrm>
            <a:off x="7700400" y="1613520"/>
            <a:ext cx="3987000" cy="4473360"/>
          </a:xfrm>
          <a:prstGeom prst="rect">
            <a:avLst/>
          </a:prstGeom>
          <a:ln w="0">
            <a:noFill/>
          </a:ln>
        </p:spPr>
      </p:pic>
      <p:pic>
        <p:nvPicPr>
          <p:cNvPr id="140" name="" descr=""/>
          <p:cNvPicPr/>
          <p:nvPr/>
        </p:nvPicPr>
        <p:blipFill>
          <a:blip r:embed="rId2"/>
          <a:stretch/>
        </p:blipFill>
        <p:spPr>
          <a:xfrm>
            <a:off x="1842480" y="1671480"/>
            <a:ext cx="5511960" cy="42753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272960" y="166320"/>
            <a:ext cx="8596080" cy="7704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82" name="PlaceHolder 2"/>
          <p:cNvSpPr>
            <a:spLocks noGrp="1"/>
          </p:cNvSpPr>
          <p:nvPr>
            <p:ph/>
          </p:nvPr>
        </p:nvSpPr>
        <p:spPr>
          <a:xfrm>
            <a:off x="1635120" y="839880"/>
            <a:ext cx="10127160" cy="3828600"/>
          </a:xfrm>
          <a:prstGeom prst="rect">
            <a:avLst/>
          </a:prstGeom>
          <a:noFill/>
          <a:ln w="0">
            <a:noFill/>
          </a:ln>
        </p:spPr>
        <p:txBody>
          <a:bodyPr lIns="90000" rIns="90000" tIns="45000" bIns="45000" anchor="ctr">
            <a:noAutofit/>
          </a:bodyPr>
          <a:p>
            <a:pPr lvl="1" marL="743040" indent="-28584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Söhne"/>
              </a:rPr>
              <a:t>For example, in 5-fold cross-validation, the dataset is divided into 5 subsets. The model is trained 5 times, each time using 4 folds for training and 1 fold for validation.</a:t>
            </a:r>
            <a:endParaRPr b="0" lang="en-GB" sz="20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Corbel"/>
              <a:buAutoNum type="arabicPeriod" startAt="3"/>
            </a:pPr>
            <a:r>
              <a:rPr b="1" lang="en-US" sz="2400" spc="-1" strike="noStrike">
                <a:solidFill>
                  <a:srgbClr val="000000"/>
                </a:solidFill>
                <a:latin typeface="Söhne"/>
              </a:rPr>
              <a:t>Performance Evaluation</a:t>
            </a:r>
            <a:r>
              <a:rPr b="0" lang="en-US" sz="2400" spc="-1" strike="noStrike">
                <a:solidFill>
                  <a:srgbClr val="000000"/>
                </a:solidFill>
                <a:latin typeface="Söhne"/>
              </a:rPr>
              <a:t>:</a:t>
            </a:r>
            <a:endParaRPr b="0" lang="en-GB" sz="2400" spc="-1" strike="noStrike">
              <a:solidFill>
                <a:srgbClr val="000000"/>
              </a:solidFill>
              <a:latin typeface="Arial"/>
            </a:endParaRPr>
          </a:p>
          <a:p>
            <a:pPr lvl="1" marL="743040" indent="-28584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Söhne"/>
              </a:rPr>
              <a:t>The performance metrics (e.g., accuracy, precision, recall, F1-score, R2 score) are computed for each fold, providing an average performance metric across all "k" runs.</a:t>
            </a:r>
            <a:endParaRPr b="0" lang="en-GB" sz="2000" spc="-1" strike="noStrike">
              <a:solidFill>
                <a:srgbClr val="000000"/>
              </a:solidFill>
              <a:latin typeface="Arial"/>
            </a:endParaRPr>
          </a:p>
          <a:p>
            <a:pPr lvl="1" marL="743040" indent="-285840">
              <a:lnSpc>
                <a:spcPct val="100000"/>
              </a:lnSpc>
              <a:spcBef>
                <a:spcPts val="400"/>
              </a:spcBef>
              <a:spcAft>
                <a:spcPts val="601"/>
              </a:spcAft>
              <a:buClr>
                <a:srgbClr val="1287c3"/>
              </a:buClr>
              <a:buSzPct val="145000"/>
              <a:buFont typeface="Arial"/>
              <a:buChar char="•"/>
            </a:pPr>
            <a:r>
              <a:rPr b="0" lang="en-US" sz="2000" spc="-1" strike="noStrike">
                <a:solidFill>
                  <a:srgbClr val="000000"/>
                </a:solidFill>
                <a:latin typeface="Söhne"/>
              </a:rPr>
              <a:t>The average performance metric is a more reliable estimate of the model's performance compared to a single train-test split.</a:t>
            </a:r>
            <a:endParaRPr b="0" lang="en-GB" sz="20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183" name="Picture 4" descr=""/>
          <p:cNvPicPr/>
          <p:nvPr/>
        </p:nvPicPr>
        <p:blipFill>
          <a:blip r:embed="rId1"/>
          <a:stretch/>
        </p:blipFill>
        <p:spPr>
          <a:xfrm>
            <a:off x="4220640" y="4193280"/>
            <a:ext cx="4743000" cy="25700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77160" y="609480"/>
            <a:ext cx="8596080" cy="96732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85" name="PlaceHolder 2"/>
          <p:cNvSpPr>
            <a:spLocks noGrp="1"/>
          </p:cNvSpPr>
          <p:nvPr>
            <p:ph/>
          </p:nvPr>
        </p:nvSpPr>
        <p:spPr>
          <a:xfrm>
            <a:off x="1660680" y="2079720"/>
            <a:ext cx="8596080" cy="3960720"/>
          </a:xfrm>
          <a:prstGeom prst="rect">
            <a:avLst/>
          </a:prstGeom>
          <a:noFill/>
          <a:ln w="0">
            <a:noFill/>
          </a:ln>
        </p:spPr>
        <p:txBody>
          <a:bodyPr lIns="90000" rIns="90000" tIns="45000" bIns="45000" anchor="ctr">
            <a:noAutofit/>
          </a:bodyPr>
          <a:p>
            <a:pPr marL="285840" indent="-28584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Söhne"/>
              </a:rPr>
              <a:t>Benefits of Cross-Validation</a:t>
            </a:r>
            <a:r>
              <a:rPr b="0" lang="en-US" sz="2400" spc="-1" strike="noStrike">
                <a:solidFill>
                  <a:srgbClr val="000000"/>
                </a:solidFill>
                <a:latin typeface="Söhne"/>
              </a:rPr>
              <a:t>:</a:t>
            </a:r>
            <a:endParaRPr b="0" lang="en-GB" sz="2400" spc="-1" strike="noStrike">
              <a:solidFill>
                <a:srgbClr val="000000"/>
              </a:solidFill>
              <a:latin typeface="Arial"/>
            </a:endParaRPr>
          </a:p>
          <a:p>
            <a:pPr lvl="1" marL="743040" indent="-285840">
              <a:lnSpc>
                <a:spcPct val="100000"/>
              </a:lnSpc>
              <a:spcBef>
                <a:spcPts val="360"/>
              </a:spcBef>
              <a:spcAft>
                <a:spcPts val="601"/>
              </a:spcAft>
              <a:buClr>
                <a:srgbClr val="1287c3"/>
              </a:buClr>
              <a:buSzPct val="145000"/>
              <a:buFont typeface="Corbel"/>
              <a:buAutoNum type="arabicPeriod"/>
            </a:pPr>
            <a:r>
              <a:rPr b="0" lang="en-US" sz="1800" spc="-1" strike="noStrike">
                <a:solidFill>
                  <a:srgbClr val="000000"/>
                </a:solidFill>
                <a:latin typeface="Söhne"/>
              </a:rPr>
              <a:t>Provides a more reliable estimate of the model's performance, as it averages the results over multiple folds.</a:t>
            </a:r>
            <a:endParaRPr b="0" lang="en-GB" sz="1800" spc="-1" strike="noStrike">
              <a:solidFill>
                <a:srgbClr val="000000"/>
              </a:solidFill>
              <a:latin typeface="Arial"/>
            </a:endParaRPr>
          </a:p>
          <a:p>
            <a:pPr lvl="1" marL="743040" indent="-285840">
              <a:lnSpc>
                <a:spcPct val="100000"/>
              </a:lnSpc>
              <a:spcBef>
                <a:spcPts val="360"/>
              </a:spcBef>
              <a:spcAft>
                <a:spcPts val="601"/>
              </a:spcAft>
              <a:buClr>
                <a:srgbClr val="1287c3"/>
              </a:buClr>
              <a:buSzPct val="145000"/>
              <a:buFont typeface="Corbel"/>
              <a:buAutoNum type="arabicPeriod"/>
            </a:pPr>
            <a:r>
              <a:rPr b="0" lang="en-US" sz="1800" spc="-1" strike="noStrike">
                <a:solidFill>
                  <a:srgbClr val="000000"/>
                </a:solidFill>
                <a:latin typeface="Söhne"/>
              </a:rPr>
              <a:t>Helps in selecting hyperparameters for the model, as it reduces the risk of hyperparameter tuning based on a specific train-test split.</a:t>
            </a:r>
            <a:endParaRPr b="0" lang="en-GB" sz="1800" spc="-1" strike="noStrike">
              <a:solidFill>
                <a:srgbClr val="000000"/>
              </a:solidFill>
              <a:latin typeface="Arial"/>
            </a:endParaRPr>
          </a:p>
          <a:p>
            <a:pPr lvl="1" marL="743040" indent="-285840">
              <a:lnSpc>
                <a:spcPct val="100000"/>
              </a:lnSpc>
              <a:spcBef>
                <a:spcPts val="360"/>
              </a:spcBef>
              <a:spcAft>
                <a:spcPts val="601"/>
              </a:spcAft>
              <a:buClr>
                <a:srgbClr val="1287c3"/>
              </a:buClr>
              <a:buSzPct val="145000"/>
              <a:buFont typeface="Corbel"/>
              <a:buAutoNum type="arabicPeriod"/>
            </a:pPr>
            <a:r>
              <a:rPr b="0" lang="en-US" sz="1800" spc="-1" strike="noStrike">
                <a:solidFill>
                  <a:srgbClr val="000000"/>
                </a:solidFill>
                <a:latin typeface="Söhne"/>
              </a:rPr>
              <a:t>Offers a better understanding of the model's generalization ability on unseen data.</a:t>
            </a:r>
            <a:endParaRPr b="0" lang="en-GB" sz="18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77160" y="609480"/>
            <a:ext cx="8596080" cy="68076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Algorithms used </a:t>
            </a:r>
            <a:endParaRPr b="0" lang="en-GB" sz="4000" spc="-1" strike="noStrike">
              <a:solidFill>
                <a:srgbClr val="000000"/>
              </a:solidFill>
              <a:latin typeface="Arial"/>
            </a:endParaRPr>
          </a:p>
        </p:txBody>
      </p:sp>
      <p:sp>
        <p:nvSpPr>
          <p:cNvPr id="187" name="PlaceHolder 2"/>
          <p:cNvSpPr>
            <a:spLocks noGrp="1"/>
          </p:cNvSpPr>
          <p:nvPr>
            <p:ph/>
          </p:nvPr>
        </p:nvSpPr>
        <p:spPr>
          <a:xfrm>
            <a:off x="677160" y="1514880"/>
            <a:ext cx="8596080" cy="4525560"/>
          </a:xfrm>
          <a:prstGeom prst="rect">
            <a:avLst/>
          </a:prstGeom>
          <a:noFill/>
          <a:ln w="0">
            <a:noFill/>
          </a:ln>
        </p:spPr>
        <p:txBody>
          <a:bodyPr lIns="90000" rIns="90000" tIns="45000" bIns="45000" anchor="ctr">
            <a:noAutofit/>
          </a:bodyPr>
          <a:p>
            <a:pPr marL="285840" indent="0">
              <a:lnSpc>
                <a:spcPct val="100000"/>
              </a:lnSpc>
              <a:spcBef>
                <a:spcPts val="439"/>
              </a:spcBef>
              <a:spcAft>
                <a:spcPts val="601"/>
              </a:spcAft>
              <a:buNone/>
              <a:tabLst>
                <a:tab algn="l" pos="0"/>
              </a:tabLst>
            </a:pPr>
            <a:r>
              <a:rPr b="1" lang="en-IN" sz="2200" spc="-1" strike="noStrike">
                <a:solidFill>
                  <a:srgbClr val="000000"/>
                </a:solidFill>
                <a:latin typeface="Söhne"/>
              </a:rPr>
              <a:t> </a:t>
            </a:r>
            <a:endParaRPr b="0" lang="en-GB" sz="22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188" name="Picture 4" descr=""/>
          <p:cNvPicPr/>
          <p:nvPr/>
        </p:nvPicPr>
        <p:blipFill>
          <a:blip r:embed="rId1"/>
          <a:stretch/>
        </p:blipFill>
        <p:spPr>
          <a:xfrm>
            <a:off x="1842840" y="2451600"/>
            <a:ext cx="4105080" cy="2975400"/>
          </a:xfrm>
          <a:prstGeom prst="rect">
            <a:avLst/>
          </a:prstGeom>
          <a:ln w="0">
            <a:noFill/>
          </a:ln>
        </p:spPr>
      </p:pic>
      <p:pic>
        <p:nvPicPr>
          <p:cNvPr id="189" name="Picture 7" descr=""/>
          <p:cNvPicPr/>
          <p:nvPr/>
        </p:nvPicPr>
        <p:blipFill>
          <a:blip r:embed="rId2"/>
          <a:stretch/>
        </p:blipFill>
        <p:spPr>
          <a:xfrm>
            <a:off x="6790680" y="2332440"/>
            <a:ext cx="4472640" cy="3352680"/>
          </a:xfrm>
          <a:prstGeom prst="rect">
            <a:avLst/>
          </a:prstGeom>
          <a:ln w="0">
            <a:noFill/>
          </a:ln>
        </p:spPr>
      </p:pic>
      <p:sp>
        <p:nvSpPr>
          <p:cNvPr id="190" name=""/>
          <p:cNvSpPr/>
          <p:nvPr/>
        </p:nvSpPr>
        <p:spPr>
          <a:xfrm>
            <a:off x="2586600" y="1290600"/>
            <a:ext cx="502380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2200" spc="-1" strike="noStrike">
                <a:solidFill>
                  <a:srgbClr val="000000"/>
                </a:solidFill>
                <a:latin typeface="Söhne"/>
              </a:rPr>
              <a:t>SVM (Support Vector Machines)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677160" y="0"/>
            <a:ext cx="8596080" cy="7704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92" name="PlaceHolder 2"/>
          <p:cNvSpPr>
            <a:spLocks noGrp="1"/>
          </p:cNvSpPr>
          <p:nvPr>
            <p:ph/>
          </p:nvPr>
        </p:nvSpPr>
        <p:spPr>
          <a:xfrm>
            <a:off x="1773720" y="424080"/>
            <a:ext cx="9660960" cy="4597200"/>
          </a:xfrm>
          <a:prstGeom prst="rect">
            <a:avLst/>
          </a:prstGeom>
          <a:noFill/>
          <a:ln w="0">
            <a:noFill/>
          </a:ln>
        </p:spPr>
        <p:txBody>
          <a:bodyPr lIns="90000" rIns="90000" tIns="45000" bIns="45000" anchor="ctr">
            <a:noAutofit/>
          </a:bodyPr>
          <a:p>
            <a:pPr marL="285840" indent="-2858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Support vector machine (SVM) is a supervised learning algorithm that is used to analyze data. It is used to resolve classification and regression problems. </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SVM is known for its effectiveness in handling both linearly separable and non-linearly separable data by finding the optimal hyperplane that best divides the data points into different classes. </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The main idea behind SVM is to maximize the margin between the data points of different classes, providing better generalization to unseen data.</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193" name="Picture 4" descr=""/>
          <p:cNvPicPr/>
          <p:nvPr/>
        </p:nvPicPr>
        <p:blipFill>
          <a:blip r:embed="rId1"/>
          <a:stretch/>
        </p:blipFill>
        <p:spPr>
          <a:xfrm>
            <a:off x="4460760" y="4034880"/>
            <a:ext cx="5064120" cy="27403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677160" y="609480"/>
            <a:ext cx="8596080" cy="8776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95" name="PlaceHolder 2"/>
          <p:cNvSpPr>
            <a:spLocks noGrp="1"/>
          </p:cNvSpPr>
          <p:nvPr>
            <p:ph/>
          </p:nvPr>
        </p:nvSpPr>
        <p:spPr>
          <a:xfrm>
            <a:off x="2062800" y="1801800"/>
            <a:ext cx="8596080" cy="4535280"/>
          </a:xfrm>
          <a:prstGeom prst="rect">
            <a:avLst/>
          </a:prstGeom>
          <a:noFill/>
          <a:ln w="0">
            <a:noFill/>
          </a:ln>
        </p:spPr>
        <p:txBody>
          <a:bodyPr lIns="90000" rIns="90000" tIns="45000" bIns="45000" anchor="ctr">
            <a:normAutofit fontScale="76000"/>
          </a:bodyPr>
          <a:p>
            <a:pPr marL="254880" indent="-2548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Key concepts of SVM:</a:t>
            </a:r>
            <a:endParaRPr b="0" lang="en-GB" sz="2400" spc="-1" strike="noStrike">
              <a:solidFill>
                <a:srgbClr val="000000"/>
              </a:solidFill>
              <a:latin typeface="Arial"/>
            </a:endParaRPr>
          </a:p>
          <a:p>
            <a:pPr marL="254880" indent="-254880">
              <a:lnSpc>
                <a:spcPct val="100000"/>
              </a:lnSpc>
              <a:spcBef>
                <a:spcPts val="479"/>
              </a:spcBef>
              <a:spcAft>
                <a:spcPts val="601"/>
              </a:spcAft>
              <a:buClr>
                <a:srgbClr val="1287c3"/>
              </a:buClr>
              <a:buSzPct val="145000"/>
              <a:buFont typeface="Corbel"/>
              <a:buAutoNum type="arabicPeriod"/>
            </a:pPr>
            <a:r>
              <a:rPr b="1" lang="en-US" sz="2400" spc="-1" strike="noStrike">
                <a:solidFill>
                  <a:srgbClr val="000000"/>
                </a:solidFill>
                <a:latin typeface="Söhne"/>
              </a:rPr>
              <a:t>Hyperplane</a:t>
            </a:r>
            <a:r>
              <a:rPr b="0" lang="en-US" sz="2400" spc="-1" strike="noStrike">
                <a:solidFill>
                  <a:srgbClr val="000000"/>
                </a:solidFill>
                <a:latin typeface="Söhne"/>
              </a:rPr>
              <a:t>: In a two-dimensional space, a hyperplane is a line that separates the data points of different classes. In higher dimensions, the hyperplane becomes a hyperplane.</a:t>
            </a:r>
            <a:endParaRPr b="0" lang="en-GB" sz="2400" spc="-1" strike="noStrike">
              <a:solidFill>
                <a:srgbClr val="000000"/>
              </a:solidFill>
              <a:latin typeface="Arial"/>
            </a:endParaRPr>
          </a:p>
          <a:p>
            <a:pPr marL="254880" indent="-254880">
              <a:lnSpc>
                <a:spcPct val="100000"/>
              </a:lnSpc>
              <a:spcBef>
                <a:spcPts val="479"/>
              </a:spcBef>
              <a:spcAft>
                <a:spcPts val="601"/>
              </a:spcAft>
              <a:buClr>
                <a:srgbClr val="1287c3"/>
              </a:buClr>
              <a:buSzPct val="145000"/>
              <a:buFont typeface="Corbel"/>
              <a:buAutoNum type="arabicPeriod"/>
            </a:pPr>
            <a:r>
              <a:rPr b="1" lang="en-US" sz="2400" spc="-1" strike="noStrike">
                <a:solidFill>
                  <a:srgbClr val="000000"/>
                </a:solidFill>
                <a:latin typeface="Söhne"/>
              </a:rPr>
              <a:t>Margin</a:t>
            </a:r>
            <a:r>
              <a:rPr b="0" lang="en-US" sz="2400" spc="-1" strike="noStrike">
                <a:solidFill>
                  <a:srgbClr val="000000"/>
                </a:solidFill>
                <a:latin typeface="Söhne"/>
              </a:rPr>
              <a:t>: The margin is the distance between the hyperplane and the closest data points of each class. SVM aims to find the hyperplane with the largest margin, which leads to better generalization and robustness.</a:t>
            </a:r>
            <a:endParaRPr b="0" lang="en-GB" sz="2400" spc="-1" strike="noStrike">
              <a:solidFill>
                <a:srgbClr val="000000"/>
              </a:solidFill>
              <a:latin typeface="Arial"/>
            </a:endParaRPr>
          </a:p>
          <a:p>
            <a:pPr marL="254880" indent="-254880">
              <a:lnSpc>
                <a:spcPct val="100000"/>
              </a:lnSpc>
              <a:spcBef>
                <a:spcPts val="479"/>
              </a:spcBef>
              <a:spcAft>
                <a:spcPts val="601"/>
              </a:spcAft>
              <a:buClr>
                <a:srgbClr val="1287c3"/>
              </a:buClr>
              <a:buSzPct val="145000"/>
              <a:buFont typeface="Corbel"/>
              <a:buAutoNum type="arabicPeriod"/>
            </a:pPr>
            <a:r>
              <a:rPr b="1" lang="en-US" sz="2400" spc="-1" strike="noStrike">
                <a:solidFill>
                  <a:srgbClr val="000000"/>
                </a:solidFill>
                <a:latin typeface="Söhne"/>
              </a:rPr>
              <a:t>Support Vectors</a:t>
            </a:r>
            <a:r>
              <a:rPr b="0" lang="en-US" sz="2400" spc="-1" strike="noStrike">
                <a:solidFill>
                  <a:srgbClr val="000000"/>
                </a:solidFill>
                <a:latin typeface="Söhne"/>
              </a:rPr>
              <a:t>: Support vectors are the data points that lie closest to the hyperplane and have the most influence on determining the hyperplane's position.</a:t>
            </a:r>
            <a:endParaRPr b="0" lang="en-GB" sz="2400" spc="-1" strike="noStrike">
              <a:solidFill>
                <a:srgbClr val="000000"/>
              </a:solidFill>
              <a:latin typeface="Arial"/>
            </a:endParaRPr>
          </a:p>
          <a:p>
            <a:pPr marL="254880" indent="-254880">
              <a:lnSpc>
                <a:spcPct val="100000"/>
              </a:lnSpc>
              <a:spcBef>
                <a:spcPts val="479"/>
              </a:spcBef>
              <a:spcAft>
                <a:spcPts val="601"/>
              </a:spcAft>
              <a:buClr>
                <a:srgbClr val="1287c3"/>
              </a:buClr>
              <a:buSzPct val="145000"/>
              <a:buFont typeface="Corbel"/>
              <a:buAutoNum type="arabicPeriod"/>
            </a:pPr>
            <a:r>
              <a:rPr b="1" lang="en-US" sz="2400" spc="-1" strike="noStrike">
                <a:solidFill>
                  <a:srgbClr val="000000"/>
                </a:solidFill>
                <a:latin typeface="Söhne"/>
              </a:rPr>
              <a:t>Kernel Trick</a:t>
            </a:r>
            <a:r>
              <a:rPr b="0" lang="en-US" sz="2400" spc="-1" strike="noStrike">
                <a:solidFill>
                  <a:srgbClr val="000000"/>
                </a:solidFill>
                <a:latin typeface="Söhne"/>
              </a:rPr>
              <a:t>: SVM can efficiently handle non-linearly separable data by using the kernel trick. The kernel function transforms the original feature space into a higher-dimensional space where the data becomes linearly separable. Common kernel functions include polynomial kernels, radial basis function (RBF) kernels, and sigmoid kernels.</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080" cy="779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97" name="PlaceHolder 2"/>
          <p:cNvSpPr>
            <a:spLocks noGrp="1"/>
          </p:cNvSpPr>
          <p:nvPr>
            <p:ph/>
          </p:nvPr>
        </p:nvSpPr>
        <p:spPr>
          <a:xfrm>
            <a:off x="1452960" y="1783800"/>
            <a:ext cx="10101600" cy="4256640"/>
          </a:xfrm>
          <a:prstGeom prst="rect">
            <a:avLst/>
          </a:prstGeom>
          <a:noFill/>
          <a:ln w="0">
            <a:noFill/>
          </a:ln>
        </p:spPr>
        <p:txBody>
          <a:bodyPr lIns="90000" rIns="90000" tIns="45000" bIns="45000" anchor="ctr">
            <a:normAutofit/>
          </a:bodyPr>
          <a:p>
            <a:pPr marL="285840" indent="-28584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Söhne"/>
              </a:rPr>
              <a:t>Working of SVM:</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Corbel"/>
              <a:buAutoNum type="arabicPeriod"/>
            </a:pPr>
            <a:r>
              <a:rPr b="1" lang="en-US" sz="2400" spc="-1" strike="noStrike">
                <a:solidFill>
                  <a:srgbClr val="000000"/>
                </a:solidFill>
                <a:latin typeface="Söhne"/>
              </a:rPr>
              <a:t>Linear SVM</a:t>
            </a:r>
            <a:r>
              <a:rPr b="0" lang="en-US" sz="2400" spc="-1" strike="noStrike">
                <a:solidFill>
                  <a:srgbClr val="000000"/>
                </a:solidFill>
                <a:latin typeface="Söhne"/>
              </a:rPr>
              <a:t>: In the case of linearly separable data, SVM finds the hyperplane that maximizes the margin between the classes. The hyperplane is represented by the equation wx + b = 0, where "w" is the weight vector perpendicular to the hyperplane, and "b" is the bias term.</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Corbel"/>
              <a:buAutoNum type="arabicPeriod"/>
            </a:pPr>
            <a:r>
              <a:rPr b="1" lang="en-US" sz="2400" spc="-1" strike="noStrike">
                <a:solidFill>
                  <a:srgbClr val="000000"/>
                </a:solidFill>
                <a:latin typeface="Söhne"/>
              </a:rPr>
              <a:t>Non-linear SVM</a:t>
            </a:r>
            <a:r>
              <a:rPr b="0" lang="en-US" sz="2400" spc="-1" strike="noStrike">
                <a:solidFill>
                  <a:srgbClr val="000000"/>
                </a:solidFill>
                <a:latin typeface="Söhne"/>
              </a:rPr>
              <a:t>: When the data is not linearly separable, SVM uses the kernel trick to map the data to a higher-dimensional space where it becomes linearly separable. SVM then finds the hyperplane in the higher-dimensional space and projects it back to the original feature space for classification.</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677160" y="609480"/>
            <a:ext cx="8596080" cy="815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199" name="PlaceHolder 2"/>
          <p:cNvSpPr>
            <a:spLocks noGrp="1"/>
          </p:cNvSpPr>
          <p:nvPr>
            <p:ph/>
          </p:nvPr>
        </p:nvSpPr>
        <p:spPr>
          <a:xfrm>
            <a:off x="1039320" y="-445680"/>
            <a:ext cx="10631160" cy="7109640"/>
          </a:xfrm>
          <a:prstGeom prst="rect">
            <a:avLst/>
          </a:prstGeom>
          <a:noFill/>
          <a:ln w="0">
            <a:noFill/>
          </a:ln>
        </p:spPr>
        <p:txBody>
          <a:bodyPr lIns="90000" rIns="90000" tIns="45000" bIns="45000" anchor="ctr">
            <a:noAutofit/>
          </a:bodyPr>
          <a:p>
            <a:pPr marL="285840" indent="-285840">
              <a:lnSpc>
                <a:spcPct val="100000"/>
              </a:lnSpc>
              <a:spcBef>
                <a:spcPts val="439"/>
              </a:spcBef>
              <a:spcAft>
                <a:spcPts val="601"/>
              </a:spcAft>
              <a:buClr>
                <a:srgbClr val="1287c3"/>
              </a:buClr>
              <a:buSzPct val="145000"/>
              <a:buFont typeface="Arial"/>
              <a:buChar char="•"/>
            </a:pPr>
            <a:r>
              <a:rPr b="1" lang="en-IN" sz="2200" spc="-1" strike="noStrike">
                <a:solidFill>
                  <a:srgbClr val="000000"/>
                </a:solidFill>
                <a:latin typeface="Söhne"/>
              </a:rPr>
              <a:t> </a:t>
            </a:r>
            <a:endParaRPr b="0" lang="en-GB" sz="22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00" name="Picture 3" descr=""/>
          <p:cNvPicPr/>
          <p:nvPr/>
        </p:nvPicPr>
        <p:blipFill>
          <a:blip r:embed="rId1"/>
          <a:stretch/>
        </p:blipFill>
        <p:spPr>
          <a:xfrm>
            <a:off x="3133440" y="2326680"/>
            <a:ext cx="6776640" cy="3575520"/>
          </a:xfrm>
          <a:prstGeom prst="rect">
            <a:avLst/>
          </a:prstGeom>
          <a:ln w="0">
            <a:noFill/>
          </a:ln>
        </p:spPr>
      </p:pic>
      <p:sp>
        <p:nvSpPr>
          <p:cNvPr id="201" name=""/>
          <p:cNvSpPr/>
          <p:nvPr/>
        </p:nvSpPr>
        <p:spPr>
          <a:xfrm>
            <a:off x="3958200" y="1424880"/>
            <a:ext cx="228060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2200" spc="-1" strike="noStrike">
                <a:solidFill>
                  <a:srgbClr val="000000"/>
                </a:solidFill>
                <a:latin typeface="Söhne"/>
              </a:rPr>
              <a:t>Decision Tree</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677160" y="609480"/>
            <a:ext cx="8596080" cy="806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03" name="PlaceHolder 2"/>
          <p:cNvSpPr>
            <a:spLocks noGrp="1"/>
          </p:cNvSpPr>
          <p:nvPr>
            <p:ph/>
          </p:nvPr>
        </p:nvSpPr>
        <p:spPr>
          <a:xfrm>
            <a:off x="1619280" y="1658520"/>
            <a:ext cx="8596080" cy="4589280"/>
          </a:xfrm>
          <a:prstGeom prst="rect">
            <a:avLst/>
          </a:prstGeom>
          <a:noFill/>
          <a:ln w="0">
            <a:noFill/>
          </a:ln>
        </p:spPr>
        <p:txBody>
          <a:bodyPr lIns="90000" rIns="90000" tIns="45000" bIns="45000" anchor="ctr">
            <a:normAutofit/>
          </a:bodyPr>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A decision tree is a popular supervised machine learning algorithm used for both classification and regression tasks. It works by creating a tree-like model of decisions and their possible consequences based on the features (attributes) of the data.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Each internal node of the tree represents a decision based on a specific feature, and each leaf node represents a class label (in classification) or a numerical value (in regression).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Decision trees are widely used due to their simplicity, interpretability, and ability to handle both categorical and numerical data.</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1" lang="en-US" sz="1700" spc="-1" strike="noStrike">
                <a:solidFill>
                  <a:srgbClr val="000000"/>
                </a:solidFill>
                <a:latin typeface="Söhne"/>
              </a:rPr>
              <a:t>Working of Decision Trees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a:pPr>
            <a:r>
              <a:rPr b="1" lang="en-US" sz="1700" spc="-1" strike="noStrike">
                <a:solidFill>
                  <a:srgbClr val="000000"/>
                </a:solidFill>
                <a:latin typeface="Söhne"/>
              </a:rPr>
              <a:t>Tree Construction:</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The algorithm starts with the entire dataset at the root node.</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It evaluates different features based on a specific criterion (e.g., Gini impurity for classification or mean squared error for regression) to determine the best feature to split the data at each node.</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677160" y="609480"/>
            <a:ext cx="8596080" cy="8956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05" name="PlaceHolder 2"/>
          <p:cNvSpPr>
            <a:spLocks noGrp="1"/>
          </p:cNvSpPr>
          <p:nvPr>
            <p:ph/>
          </p:nvPr>
        </p:nvSpPr>
        <p:spPr>
          <a:xfrm>
            <a:off x="2187360" y="1380600"/>
            <a:ext cx="8596080" cy="4660200"/>
          </a:xfrm>
          <a:prstGeom prst="rect">
            <a:avLst/>
          </a:prstGeom>
          <a:noFill/>
          <a:ln w="0">
            <a:noFill/>
          </a:ln>
        </p:spPr>
        <p:txBody>
          <a:bodyPr lIns="90000" rIns="90000" tIns="45000" bIns="45000" anchor="ctr">
            <a:noAutofit/>
          </a:bodyPr>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tabLst>
                <a:tab algn="l" pos="0"/>
              </a:tabLst>
            </a:pPr>
            <a:r>
              <a:rPr b="0" lang="en-US" sz="1700" spc="-1" strike="noStrike">
                <a:solidFill>
                  <a:srgbClr val="000000"/>
                </a:solidFill>
                <a:latin typeface="Söhne"/>
              </a:rPr>
              <a:t>The dataset is partitioned into subsets at each internal node, based on the selected feature's values.</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tabLst>
                <a:tab algn="l" pos="0"/>
              </a:tabLst>
            </a:pPr>
            <a:r>
              <a:rPr b="0" lang="en-US" sz="1700" spc="-1" strike="noStrike">
                <a:solidFill>
                  <a:srgbClr val="000000"/>
                </a:solidFill>
                <a:latin typeface="Söhne"/>
              </a:rPr>
              <a:t>The process continues recursively until a stopping criterion is met, such as reaching a maximum depth or having a minimum number of samples per leaf.</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startAt="2"/>
              <a:tabLst>
                <a:tab algn="l" pos="0"/>
              </a:tabLst>
            </a:pPr>
            <a:r>
              <a:rPr b="1" lang="en-US" sz="1700" spc="-1" strike="noStrike">
                <a:solidFill>
                  <a:srgbClr val="000000"/>
                </a:solidFill>
                <a:latin typeface="Söhne"/>
              </a:rPr>
              <a:t>Decision Making:</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tabLst>
                <a:tab algn="l" pos="0"/>
              </a:tabLst>
            </a:pPr>
            <a:r>
              <a:rPr b="0" lang="en-US" sz="1700" spc="-1" strike="noStrike">
                <a:solidFill>
                  <a:srgbClr val="000000"/>
                </a:solidFill>
                <a:latin typeface="Söhne"/>
              </a:rPr>
              <a:t>To make predictions, a new data point traverses the decision tree from the root node to a leaf node, following the decisions made during the training phase.</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tabLst>
                <a:tab algn="l" pos="0"/>
              </a:tabLst>
            </a:pPr>
            <a:r>
              <a:rPr b="0" lang="en-US" sz="1700" spc="-1" strike="noStrike">
                <a:solidFill>
                  <a:srgbClr val="000000"/>
                </a:solidFill>
                <a:latin typeface="Söhne"/>
              </a:rPr>
              <a:t>The predicted class label (for classification) or numerical value (for regression) at the leaf node is the output of the decision tree.</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77160" y="609480"/>
            <a:ext cx="8596080" cy="653760"/>
          </a:xfrm>
          <a:prstGeom prst="rect">
            <a:avLst/>
          </a:prstGeom>
          <a:noFill/>
          <a:ln w="0">
            <a:noFill/>
          </a:ln>
        </p:spPr>
        <p:txBody>
          <a:bodyPr lIns="90000" rIns="90000" tIns="45000" bIns="45000" anchor="ctr">
            <a:normAutofit fontScale="96000"/>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07" name="PlaceHolder 2"/>
          <p:cNvSpPr>
            <a:spLocks noGrp="1"/>
          </p:cNvSpPr>
          <p:nvPr>
            <p:ph/>
          </p:nvPr>
        </p:nvSpPr>
        <p:spPr>
          <a:xfrm>
            <a:off x="1813320" y="1263600"/>
            <a:ext cx="8596080" cy="4229640"/>
          </a:xfrm>
          <a:prstGeom prst="rect">
            <a:avLst/>
          </a:prstGeom>
          <a:noFill/>
          <a:ln w="0">
            <a:noFill/>
          </a:ln>
        </p:spPr>
        <p:txBody>
          <a:bodyPr lIns="90000" rIns="90000" tIns="45000" bIns="45000" anchor="ctr">
            <a:noAutofit/>
          </a:bodyPr>
          <a:p>
            <a:pPr marL="285840" indent="0">
              <a:lnSpc>
                <a:spcPct val="100000"/>
              </a:lnSpc>
              <a:spcBef>
                <a:spcPts val="439"/>
              </a:spcBef>
              <a:spcAft>
                <a:spcPts val="601"/>
              </a:spcAft>
              <a:buNone/>
              <a:tabLst>
                <a:tab algn="l" pos="0"/>
              </a:tabLst>
            </a:pPr>
            <a:r>
              <a:rPr b="1" lang="en-IN" sz="2200" spc="-1" strike="noStrike">
                <a:solidFill>
                  <a:srgbClr val="000000"/>
                </a:solidFill>
                <a:latin typeface="Söhne"/>
              </a:rPr>
              <a:t> </a:t>
            </a:r>
            <a:endParaRPr b="0" lang="en-GB" sz="22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08" name="Picture 4" descr=""/>
          <p:cNvPicPr/>
          <p:nvPr/>
        </p:nvPicPr>
        <p:blipFill>
          <a:blip r:embed="rId1"/>
          <a:stretch/>
        </p:blipFill>
        <p:spPr>
          <a:xfrm>
            <a:off x="3243240" y="2240280"/>
            <a:ext cx="6409080" cy="3800160"/>
          </a:xfrm>
          <a:prstGeom prst="rect">
            <a:avLst/>
          </a:prstGeom>
          <a:ln w="0">
            <a:noFill/>
          </a:ln>
        </p:spPr>
      </p:pic>
      <p:sp>
        <p:nvSpPr>
          <p:cNvPr id="209" name=""/>
          <p:cNvSpPr/>
          <p:nvPr/>
        </p:nvSpPr>
        <p:spPr>
          <a:xfrm>
            <a:off x="3740760" y="1434600"/>
            <a:ext cx="257760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2200" spc="-1" strike="noStrike">
                <a:solidFill>
                  <a:srgbClr val="000000"/>
                </a:solidFill>
                <a:latin typeface="Söhne"/>
              </a:rPr>
              <a:t>Random Forest </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484280" y="685800"/>
            <a:ext cx="10018080" cy="17517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Index</a:t>
            </a:r>
            <a:endParaRPr b="0" lang="en-GB" sz="4000" spc="-1" strike="noStrike">
              <a:solidFill>
                <a:srgbClr val="000000"/>
              </a:solidFill>
              <a:latin typeface="Arial"/>
            </a:endParaRPr>
          </a:p>
        </p:txBody>
      </p:sp>
      <p:sp>
        <p:nvSpPr>
          <p:cNvPr id="142" name="PlaceHolder 2"/>
          <p:cNvSpPr>
            <a:spLocks noGrp="1"/>
          </p:cNvSpPr>
          <p:nvPr>
            <p:ph/>
          </p:nvPr>
        </p:nvSpPr>
        <p:spPr>
          <a:xfrm>
            <a:off x="3267720" y="2666880"/>
            <a:ext cx="5457240" cy="3523320"/>
          </a:xfrm>
          <a:prstGeom prst="rect">
            <a:avLst/>
          </a:prstGeom>
          <a:noFill/>
          <a:ln w="0">
            <a:noFill/>
          </a:ln>
        </p:spPr>
        <p:txBody>
          <a:bodyPr lIns="0" rIns="0" tIns="0" bIns="0" anchor="t">
            <a:normAutofit fontScale="52000"/>
          </a:bodyPr>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Abstract</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Introduction</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Existing System</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Disadvantages of existing system</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Proposed System</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Advantages of Proposed System</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System Configuration</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System Architecture</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Methodology</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Algorithms used</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Accuracy Comparison</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Output</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Conclusion</a:t>
            </a:r>
            <a:endParaRPr b="0" lang="en-GB" sz="2400" spc="-1" strike="noStrike">
              <a:solidFill>
                <a:srgbClr val="000000"/>
              </a:solidFill>
              <a:latin typeface="Arial"/>
            </a:endParaRPr>
          </a:p>
          <a:p>
            <a:pPr marL="211680" indent="-2116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References</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677160" y="609480"/>
            <a:ext cx="8596080" cy="815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11" name="PlaceHolder 2"/>
          <p:cNvSpPr>
            <a:spLocks noGrp="1"/>
          </p:cNvSpPr>
          <p:nvPr>
            <p:ph/>
          </p:nvPr>
        </p:nvSpPr>
        <p:spPr>
          <a:xfrm>
            <a:off x="1550160" y="136800"/>
            <a:ext cx="10946520" cy="4822200"/>
          </a:xfrm>
          <a:prstGeom prst="rect">
            <a:avLst/>
          </a:prstGeom>
          <a:noFill/>
          <a:ln w="0">
            <a:noFill/>
          </a:ln>
        </p:spPr>
        <p:txBody>
          <a:bodyPr lIns="90000" rIns="90000" tIns="45000" bIns="45000" anchor="ctr">
            <a:normAutofit/>
          </a:bodyPr>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Random Forest is a powerful ensemble learning method widely used in machine learning for both classification and regression tasks.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It is an extension of the decision tree algorithm and operates by creating multiple decision trees during training and combining their predictions to improve accuracy and reduce overfitting.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Random Forest is known for its robustness, high accuracy, and ability to handle large and complex datasets.</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12" name="Picture 4" descr=""/>
          <p:cNvPicPr/>
          <p:nvPr/>
        </p:nvPicPr>
        <p:blipFill>
          <a:blip r:embed="rId1"/>
          <a:stretch/>
        </p:blipFill>
        <p:spPr>
          <a:xfrm>
            <a:off x="3884040" y="3361680"/>
            <a:ext cx="5158440" cy="33343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677160" y="609480"/>
            <a:ext cx="8596080" cy="779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14" name="PlaceHolder 2"/>
          <p:cNvSpPr>
            <a:spLocks noGrp="1"/>
          </p:cNvSpPr>
          <p:nvPr>
            <p:ph/>
          </p:nvPr>
        </p:nvSpPr>
        <p:spPr>
          <a:xfrm>
            <a:off x="2270520" y="1658520"/>
            <a:ext cx="8596080" cy="4732560"/>
          </a:xfrm>
          <a:prstGeom prst="rect">
            <a:avLst/>
          </a:prstGeom>
          <a:noFill/>
          <a:ln w="0">
            <a:noFill/>
          </a:ln>
        </p:spPr>
        <p:txBody>
          <a:bodyPr lIns="90000" rIns="90000" tIns="45000" bIns="45000" anchor="ctr">
            <a:noAutofit/>
          </a:bodyPr>
          <a:p>
            <a:pPr marL="285840" indent="-285840">
              <a:lnSpc>
                <a:spcPct val="100000"/>
              </a:lnSpc>
              <a:spcBef>
                <a:spcPts val="340"/>
              </a:spcBef>
              <a:spcAft>
                <a:spcPts val="601"/>
              </a:spcAft>
              <a:buClr>
                <a:srgbClr val="1287c3"/>
              </a:buClr>
              <a:buSzPct val="145000"/>
              <a:buFont typeface="Arial"/>
              <a:buChar char="•"/>
            </a:pPr>
            <a:r>
              <a:rPr b="1" lang="en-US" sz="1700" spc="-1" strike="noStrike">
                <a:solidFill>
                  <a:srgbClr val="000000"/>
                </a:solidFill>
                <a:latin typeface="Söhne"/>
              </a:rPr>
              <a:t>Working of Random Forest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a:pPr>
            <a:r>
              <a:rPr b="1" lang="en-US" sz="1700" spc="-1" strike="noStrike">
                <a:solidFill>
                  <a:srgbClr val="000000"/>
                </a:solidFill>
                <a:latin typeface="Söhne"/>
              </a:rPr>
              <a:t>Bootstrapping:</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Random Forest builds multiple decision trees using a process called bootstrapping or bagging. For each tree, a random subset of the original dataset is sampled with replacement to create a new training set of the same size as the original data.</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startAt="2"/>
            </a:pPr>
            <a:r>
              <a:rPr b="1" lang="en-US" sz="1700" spc="-1" strike="noStrike">
                <a:solidFill>
                  <a:srgbClr val="000000"/>
                </a:solidFill>
                <a:latin typeface="Söhne"/>
              </a:rPr>
              <a:t>Feature Randomness:</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At each node of the decision tree, only a random subset of features (variables) is considered for splitting. This introduces additional randomness and diversity among the trees, reducing the risk of overfitting.</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startAt="2"/>
            </a:pPr>
            <a:r>
              <a:rPr b="1" lang="en-US" sz="1700" spc="-1" strike="noStrike">
                <a:solidFill>
                  <a:srgbClr val="000000"/>
                </a:solidFill>
                <a:latin typeface="Söhne"/>
              </a:rPr>
              <a:t>Tree Building:</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Each decision tree in the Random Forest is built using the bootstrapped dataset and a subset of randomly selected features.</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677160" y="609480"/>
            <a:ext cx="8596080" cy="806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16" name="PlaceHolder 2"/>
          <p:cNvSpPr>
            <a:spLocks noGrp="1"/>
          </p:cNvSpPr>
          <p:nvPr>
            <p:ph/>
          </p:nvPr>
        </p:nvSpPr>
        <p:spPr>
          <a:xfrm>
            <a:off x="2436840" y="1604520"/>
            <a:ext cx="8596080" cy="4642920"/>
          </a:xfrm>
          <a:prstGeom prst="rect">
            <a:avLst/>
          </a:prstGeom>
          <a:noFill/>
          <a:ln w="0">
            <a:noFill/>
          </a:ln>
        </p:spPr>
        <p:txBody>
          <a:bodyPr lIns="90000" rIns="90000" tIns="45000" bIns="45000" anchor="ctr">
            <a:normAutofit/>
          </a:bodyPr>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The decision trees grow until a stopping criterion is met, such as reaching a maximum depth or having a minimum number of samples per leaf.</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startAt="4"/>
            </a:pPr>
            <a:r>
              <a:rPr b="1" lang="en-US" sz="1700" spc="-1" strike="noStrike">
                <a:solidFill>
                  <a:srgbClr val="000000"/>
                </a:solidFill>
                <a:latin typeface="Söhne"/>
              </a:rPr>
              <a:t>Voting (Classification) or Averaging (Regression):</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For classification tasks, the Random Forest combines the predictions of all the individual decision trees through majority voting to determine the final class label.</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For regression tasks, the predictions of all trees are averaged to obtain the final output.</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677160" y="609480"/>
            <a:ext cx="8596080" cy="88668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18" name="PlaceHolder 2"/>
          <p:cNvSpPr>
            <a:spLocks noGrp="1"/>
          </p:cNvSpPr>
          <p:nvPr>
            <p:ph/>
          </p:nvPr>
        </p:nvSpPr>
        <p:spPr>
          <a:xfrm>
            <a:off x="677160" y="1676520"/>
            <a:ext cx="9756720" cy="4759560"/>
          </a:xfrm>
          <a:prstGeom prst="rect">
            <a:avLst/>
          </a:prstGeom>
          <a:noFill/>
          <a:ln w="0">
            <a:noFill/>
          </a:ln>
        </p:spPr>
        <p:txBody>
          <a:bodyPr lIns="90000" rIns="90000" tIns="45000" bIns="45000" anchor="ctr">
            <a:normAutofit/>
          </a:bodyPr>
          <a:p>
            <a:pPr marL="285840" indent="0">
              <a:lnSpc>
                <a:spcPct val="100000"/>
              </a:lnSpc>
              <a:spcBef>
                <a:spcPts val="439"/>
              </a:spcBef>
              <a:spcAft>
                <a:spcPts val="601"/>
              </a:spcAft>
              <a:buNone/>
              <a:tabLst>
                <a:tab algn="l" pos="0"/>
              </a:tabLst>
            </a:pPr>
            <a:r>
              <a:rPr b="1" lang="en-US" sz="2200" spc="-1" strike="noStrike">
                <a:solidFill>
                  <a:srgbClr val="000000"/>
                </a:solidFill>
                <a:latin typeface="Söhne"/>
              </a:rPr>
              <a:t> </a:t>
            </a:r>
            <a:endParaRPr b="0" lang="en-GB" sz="22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marL="285840"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19" name="Picture 4" descr=""/>
          <p:cNvPicPr/>
          <p:nvPr/>
        </p:nvPicPr>
        <p:blipFill>
          <a:blip r:embed="rId1"/>
          <a:stretch/>
        </p:blipFill>
        <p:spPr>
          <a:xfrm>
            <a:off x="2220480" y="2109240"/>
            <a:ext cx="7682040" cy="3647880"/>
          </a:xfrm>
          <a:prstGeom prst="rect">
            <a:avLst/>
          </a:prstGeom>
          <a:ln w="0">
            <a:noFill/>
          </a:ln>
        </p:spPr>
      </p:pic>
      <p:sp>
        <p:nvSpPr>
          <p:cNvPr id="220" name=""/>
          <p:cNvSpPr/>
          <p:nvPr/>
        </p:nvSpPr>
        <p:spPr>
          <a:xfrm>
            <a:off x="3678840" y="1393200"/>
            <a:ext cx="3365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Söhne"/>
              </a:rPr>
              <a:t>K Nearest Neighbors</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2242800" y="138600"/>
            <a:ext cx="8596080" cy="815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22" name="PlaceHolder 2"/>
          <p:cNvSpPr>
            <a:spLocks noGrp="1"/>
          </p:cNvSpPr>
          <p:nvPr>
            <p:ph/>
          </p:nvPr>
        </p:nvSpPr>
        <p:spPr>
          <a:xfrm>
            <a:off x="1067040" y="315360"/>
            <a:ext cx="11595960" cy="4145400"/>
          </a:xfrm>
          <a:prstGeom prst="rect">
            <a:avLst/>
          </a:prstGeom>
          <a:noFill/>
          <a:ln w="0">
            <a:noFill/>
          </a:ln>
        </p:spPr>
        <p:txBody>
          <a:bodyPr lIns="90000" rIns="90000" tIns="45000" bIns="45000" anchor="ctr">
            <a:noAutofit/>
          </a:bodyPr>
          <a:p>
            <a:pPr marL="285840" indent="-2858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K-Nearest Neighbors (KNN) is a simple yet powerful machine learning algorithm used for both classification and regression tasks. </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It is a non-parametric and instance-based algorithm, meaning it does not make assumptions about the underlying data distribution and instead relies on the training data itself to make predictions. </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KNN is known for its ease of implementation and its ability to handle both linear and non-linear relationships in the data.</a:t>
            </a:r>
            <a:endParaRPr b="0" lang="en-GB" sz="2400" spc="-1" strike="noStrike">
              <a:solidFill>
                <a:srgbClr val="000000"/>
              </a:solidFill>
              <a:latin typeface="Arial"/>
            </a:endParaRPr>
          </a:p>
        </p:txBody>
      </p:sp>
      <p:pic>
        <p:nvPicPr>
          <p:cNvPr id="223" name="Picture 6" descr=""/>
          <p:cNvPicPr/>
          <p:nvPr/>
        </p:nvPicPr>
        <p:blipFill>
          <a:blip r:embed="rId1"/>
          <a:stretch/>
        </p:blipFill>
        <p:spPr>
          <a:xfrm>
            <a:off x="7459200" y="3632760"/>
            <a:ext cx="3580920" cy="302004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677160" y="609480"/>
            <a:ext cx="8596080" cy="815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25" name="PlaceHolder 2"/>
          <p:cNvSpPr>
            <a:spLocks noGrp="1"/>
          </p:cNvSpPr>
          <p:nvPr>
            <p:ph/>
          </p:nvPr>
        </p:nvSpPr>
        <p:spPr>
          <a:xfrm>
            <a:off x="1965600" y="1541880"/>
            <a:ext cx="8596080" cy="4920840"/>
          </a:xfrm>
          <a:prstGeom prst="rect">
            <a:avLst/>
          </a:prstGeom>
          <a:noFill/>
          <a:ln w="0">
            <a:noFill/>
          </a:ln>
        </p:spPr>
        <p:txBody>
          <a:bodyPr lIns="90000" rIns="90000" tIns="45000" bIns="45000" anchor="ctr">
            <a:normAutofit/>
          </a:bodyPr>
          <a:p>
            <a:pPr marL="285840" indent="-285840">
              <a:lnSpc>
                <a:spcPct val="100000"/>
              </a:lnSpc>
              <a:spcBef>
                <a:spcPts val="340"/>
              </a:spcBef>
              <a:spcAft>
                <a:spcPts val="601"/>
              </a:spcAft>
              <a:buClr>
                <a:srgbClr val="1287c3"/>
              </a:buClr>
              <a:buSzPct val="145000"/>
              <a:buFont typeface="Arial"/>
              <a:buChar char="•"/>
            </a:pPr>
            <a:r>
              <a:rPr b="1" lang="en-US" sz="1700" spc="-1" strike="noStrike">
                <a:solidFill>
                  <a:srgbClr val="000000"/>
                </a:solidFill>
                <a:latin typeface="Söhne"/>
              </a:rPr>
              <a:t>Working of KNN:</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a:pPr>
            <a:r>
              <a:rPr b="1" lang="en-US" sz="1700" spc="-1" strike="noStrike">
                <a:solidFill>
                  <a:srgbClr val="000000"/>
                </a:solidFill>
                <a:latin typeface="Söhne"/>
              </a:rPr>
              <a:t>Distance Metric</a:t>
            </a:r>
            <a:r>
              <a:rPr b="0" lang="en-US" sz="1700" spc="-1" strike="noStrike">
                <a:solidFill>
                  <a:srgbClr val="000000"/>
                </a:solidFill>
                <a:latin typeface="Söhne"/>
              </a:rPr>
              <a:t>:</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KNN measures the distance between data points in the feature space. The most common distance metrics used are Euclidean distance for continuous features and Hamming distance for categorical features.</a:t>
            </a:r>
            <a:endParaRPr b="0" lang="en-GB" sz="1700" spc="-1" strike="noStrike">
              <a:solidFill>
                <a:srgbClr val="000000"/>
              </a:solidFill>
              <a:latin typeface="Arial"/>
            </a:endParaRPr>
          </a:p>
          <a:p>
            <a:pPr indent="0">
              <a:lnSpc>
                <a:spcPct val="100000"/>
              </a:lnSpc>
              <a:spcBef>
                <a:spcPts val="340"/>
              </a:spcBef>
              <a:spcAft>
                <a:spcPts val="601"/>
              </a:spcAft>
              <a:buNone/>
              <a:tabLst>
                <a:tab algn="l" pos="0"/>
              </a:tabLst>
            </a:pP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a:tabLst>
                <a:tab algn="l" pos="0"/>
              </a:tabLst>
            </a:pPr>
            <a:r>
              <a:rPr b="1" lang="en-US" sz="1700" spc="-1" strike="noStrike">
                <a:solidFill>
                  <a:srgbClr val="000000"/>
                </a:solidFill>
                <a:latin typeface="Söhne"/>
              </a:rPr>
              <a:t>Choosing the Value of K</a:t>
            </a:r>
            <a:r>
              <a:rPr b="0" lang="en-US" sz="1700" spc="-1" strike="noStrike">
                <a:solidFill>
                  <a:srgbClr val="000000"/>
                </a:solidFill>
                <a:latin typeface="Söhne"/>
              </a:rPr>
              <a:t>:</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tabLst>
                <a:tab algn="l" pos="0"/>
              </a:tabLst>
            </a:pPr>
            <a:r>
              <a:rPr b="0" lang="en-US" sz="1700" spc="-1" strike="noStrike">
                <a:solidFill>
                  <a:srgbClr val="000000"/>
                </a:solidFill>
                <a:latin typeface="Söhne"/>
              </a:rPr>
              <a:t>K in KNN represents the number of nearest neighbors to consider for making predictions. It is a hyperparameter that needs to be tuned for the specific problem. A small K value may lead to noisy predictions, while a large K value may result in oversmoothing and loss of local patterns.</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a:tabLst>
                <a:tab algn="l" pos="0"/>
              </a:tabLst>
            </a:pPr>
            <a:r>
              <a:rPr b="1" lang="en-US" sz="1700" spc="-1" strike="noStrike">
                <a:solidFill>
                  <a:srgbClr val="000000"/>
                </a:solidFill>
                <a:latin typeface="Söhne"/>
              </a:rPr>
              <a:t>Prediction for Classification</a:t>
            </a:r>
            <a:r>
              <a:rPr b="0" lang="en-US" sz="1700" spc="-1" strike="noStrike">
                <a:solidFill>
                  <a:srgbClr val="000000"/>
                </a:solidFill>
                <a:latin typeface="Söhne"/>
              </a:rPr>
              <a:t>:</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tabLst>
                <a:tab algn="l" pos="0"/>
              </a:tabLst>
            </a:pPr>
            <a:r>
              <a:rPr b="0" lang="en-US" sz="1700" spc="-1" strike="noStrike">
                <a:solidFill>
                  <a:srgbClr val="000000"/>
                </a:solidFill>
                <a:latin typeface="Söhne"/>
              </a:rPr>
              <a:t>For classification tasks, KNN assigns the majority class label among the K-nearest neighbors to the query data point.</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26" name="Picture 4" descr=""/>
          <p:cNvPicPr/>
          <p:nvPr/>
        </p:nvPicPr>
        <p:blipFill>
          <a:blip r:embed="rId1"/>
          <a:stretch/>
        </p:blipFill>
        <p:spPr>
          <a:xfrm>
            <a:off x="1959480" y="3192840"/>
            <a:ext cx="4632480" cy="47160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677160" y="609480"/>
            <a:ext cx="8596080" cy="9226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28" name="PlaceHolder 2"/>
          <p:cNvSpPr>
            <a:spLocks noGrp="1"/>
          </p:cNvSpPr>
          <p:nvPr>
            <p:ph/>
          </p:nvPr>
        </p:nvSpPr>
        <p:spPr>
          <a:xfrm>
            <a:off x="2325960" y="1981080"/>
            <a:ext cx="8596080" cy="4059360"/>
          </a:xfrm>
          <a:prstGeom prst="rect">
            <a:avLst/>
          </a:prstGeom>
          <a:noFill/>
          <a:ln w="0">
            <a:noFill/>
          </a:ln>
        </p:spPr>
        <p:txBody>
          <a:bodyPr lIns="90000" rIns="90000" tIns="45000" bIns="45000" anchor="ctr">
            <a:noAutofit/>
          </a:bodyPr>
          <a:p>
            <a:pPr marL="285840" indent="-285840">
              <a:lnSpc>
                <a:spcPct val="100000"/>
              </a:lnSpc>
              <a:spcBef>
                <a:spcPts val="340"/>
              </a:spcBef>
              <a:spcAft>
                <a:spcPts val="601"/>
              </a:spcAft>
              <a:buClr>
                <a:srgbClr val="1287c3"/>
              </a:buClr>
              <a:buSzPct val="145000"/>
              <a:buFont typeface="Corbel"/>
              <a:buAutoNum type="arabicPeriod" startAt="4"/>
            </a:pPr>
            <a:r>
              <a:rPr b="1" lang="en-US" sz="1700" spc="-1" strike="noStrike">
                <a:solidFill>
                  <a:srgbClr val="000000"/>
                </a:solidFill>
                <a:latin typeface="Söhne"/>
              </a:rPr>
              <a:t>Prediction for Regression:</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For regression tasks, KNN calculates the average (or weighted average) of the target values of the K-nearest neighbors as the prediction for the query data point.</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startAt="4"/>
            </a:pPr>
            <a:r>
              <a:rPr b="1" lang="en-US" sz="1700" spc="-1" strike="noStrike">
                <a:solidFill>
                  <a:srgbClr val="000000"/>
                </a:solidFill>
                <a:latin typeface="Söhne"/>
              </a:rPr>
              <a:t>Voting and Tie-Breaking:</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In the case of a tie in the class labels for classification tasks or target values for regression tasks, KNN can use various techniques, such as weighted voting or random selection, to break the tie.</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677160" y="609480"/>
            <a:ext cx="8596080" cy="833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30" name="PlaceHolder 2"/>
          <p:cNvSpPr>
            <a:spLocks noGrp="1"/>
          </p:cNvSpPr>
          <p:nvPr>
            <p:ph/>
          </p:nvPr>
        </p:nvSpPr>
        <p:spPr>
          <a:xfrm>
            <a:off x="3186720" y="83160"/>
            <a:ext cx="8511120" cy="5139720"/>
          </a:xfrm>
          <a:prstGeom prst="rect">
            <a:avLst/>
          </a:prstGeom>
          <a:noFill/>
          <a:ln w="0">
            <a:noFill/>
          </a:ln>
        </p:spPr>
        <p:txBody>
          <a:bodyPr lIns="90000" rIns="90000" tIns="45000" bIns="45000" anchor="ctr">
            <a:noAutofit/>
          </a:bodyPr>
          <a:p>
            <a:pPr marL="285840" indent="-285840">
              <a:lnSpc>
                <a:spcPct val="100000"/>
              </a:lnSpc>
              <a:spcBef>
                <a:spcPts val="439"/>
              </a:spcBef>
              <a:spcAft>
                <a:spcPts val="601"/>
              </a:spcAft>
              <a:buClr>
                <a:srgbClr val="1287c3"/>
              </a:buClr>
              <a:buSzPct val="145000"/>
              <a:buFont typeface="Arial"/>
              <a:buChar char="•"/>
            </a:pPr>
            <a:r>
              <a:rPr b="1" lang="en-IN" sz="2200" spc="-1" strike="noStrike">
                <a:solidFill>
                  <a:srgbClr val="000000"/>
                </a:solidFill>
                <a:latin typeface="Söhne"/>
              </a:rPr>
              <a:t>Naïve Bayes</a:t>
            </a:r>
            <a:endParaRPr b="0" lang="en-GB" sz="22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31" name="Picture 4" descr=""/>
          <p:cNvPicPr/>
          <p:nvPr/>
        </p:nvPicPr>
        <p:blipFill>
          <a:blip r:embed="rId1"/>
          <a:stretch/>
        </p:blipFill>
        <p:spPr>
          <a:xfrm>
            <a:off x="2024280" y="2544120"/>
            <a:ext cx="8408160" cy="346860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677160" y="609480"/>
            <a:ext cx="8596080" cy="788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33" name="PlaceHolder 2"/>
          <p:cNvSpPr>
            <a:spLocks noGrp="1"/>
          </p:cNvSpPr>
          <p:nvPr>
            <p:ph/>
          </p:nvPr>
        </p:nvSpPr>
        <p:spPr>
          <a:xfrm>
            <a:off x="1813320" y="1541880"/>
            <a:ext cx="8596080" cy="4498560"/>
          </a:xfrm>
          <a:prstGeom prst="rect">
            <a:avLst/>
          </a:prstGeom>
          <a:noFill/>
          <a:ln w="0">
            <a:noFill/>
          </a:ln>
        </p:spPr>
        <p:txBody>
          <a:bodyPr lIns="90000" rIns="90000" tIns="45000" bIns="45000" anchor="ctr">
            <a:noAutofit/>
          </a:bodyPr>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Naive Bayes is a simple and widely used machine learning algorithm for classification tasks.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It is based on Bayes' theorem and the assumption of independence among features, which makes it computationally efficient and easy to implement.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Despite its simplicity, Naive Bayes can be surprisingly effective in many real-world applications, especially for text classification and spam filtering.</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1" lang="en-US" sz="1700" spc="-1" strike="noStrike">
                <a:solidFill>
                  <a:srgbClr val="000000"/>
                </a:solidFill>
                <a:latin typeface="Söhne"/>
              </a:rPr>
              <a:t>Working of Naïve Bayes:</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Corbel"/>
              <a:buAutoNum type="arabicPeriod"/>
            </a:pPr>
            <a:r>
              <a:rPr b="1" lang="en-US" sz="1700" spc="-1" strike="noStrike">
                <a:solidFill>
                  <a:srgbClr val="000000"/>
                </a:solidFill>
                <a:latin typeface="Söhne"/>
              </a:rPr>
              <a:t>Bayes' Theorem:</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Bayes' theorem describes the probability of an event occurring based on prior knowledge or evidence.</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In the context of classification, Bayes' theorem helps calculate the probability of a data point belonging to a particular class given its features.</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34" name="Picture 4" descr=""/>
          <p:cNvPicPr/>
          <p:nvPr/>
        </p:nvPicPr>
        <p:blipFill>
          <a:blip r:embed="rId1"/>
          <a:stretch/>
        </p:blipFill>
        <p:spPr>
          <a:xfrm>
            <a:off x="4186800" y="5446440"/>
            <a:ext cx="1576800" cy="46404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677160" y="609480"/>
            <a:ext cx="8596080" cy="7434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Corbel"/>
              </a:rPr>
              <a:t>Continued..</a:t>
            </a:r>
            <a:endParaRPr b="0" lang="en-GB" sz="4000" spc="-1" strike="noStrike">
              <a:solidFill>
                <a:srgbClr val="000000"/>
              </a:solidFill>
              <a:latin typeface="Arial"/>
            </a:endParaRPr>
          </a:p>
        </p:txBody>
      </p:sp>
      <p:sp>
        <p:nvSpPr>
          <p:cNvPr id="236" name="PlaceHolder 2"/>
          <p:cNvSpPr>
            <a:spLocks noGrp="1"/>
          </p:cNvSpPr>
          <p:nvPr>
            <p:ph/>
          </p:nvPr>
        </p:nvSpPr>
        <p:spPr>
          <a:xfrm>
            <a:off x="2256480" y="1473840"/>
            <a:ext cx="8596080" cy="4678920"/>
          </a:xfrm>
          <a:prstGeom prst="rect">
            <a:avLst/>
          </a:prstGeom>
          <a:noFill/>
          <a:ln w="0">
            <a:noFill/>
          </a:ln>
        </p:spPr>
        <p:txBody>
          <a:bodyPr lIns="90000" rIns="90000" tIns="45000" bIns="45000" anchor="ctr">
            <a:normAutofit fontScale="74000"/>
          </a:bodyPr>
          <a:p>
            <a:pPr indent="0" algn="just">
              <a:lnSpc>
                <a:spcPct val="100000"/>
              </a:lnSpc>
              <a:spcBef>
                <a:spcPts val="479"/>
              </a:spcBef>
              <a:spcAft>
                <a:spcPts val="601"/>
              </a:spcAft>
              <a:buNone/>
              <a:tabLst>
                <a:tab algn="l" pos="0"/>
              </a:tabLst>
            </a:pPr>
            <a:r>
              <a:rPr b="0" lang="en-US" sz="2400" spc="-1" strike="noStrike">
                <a:solidFill>
                  <a:srgbClr val="333333"/>
                </a:solidFill>
                <a:latin typeface="Söhne"/>
              </a:rPr>
              <a:t>where,</a:t>
            </a:r>
            <a:endParaRPr b="0" lang="en-GB" sz="2400" spc="-1" strike="noStrike">
              <a:solidFill>
                <a:srgbClr val="000000"/>
              </a:solidFill>
              <a:latin typeface="Arial"/>
            </a:endParaRPr>
          </a:p>
          <a:p>
            <a:pPr marL="272520" indent="-272520" algn="just">
              <a:lnSpc>
                <a:spcPct val="100000"/>
              </a:lnSpc>
              <a:spcBef>
                <a:spcPts val="479"/>
              </a:spcBef>
              <a:spcAft>
                <a:spcPts val="601"/>
              </a:spcAft>
              <a:buClr>
                <a:srgbClr val="1287c3"/>
              </a:buClr>
              <a:buSzPct val="145000"/>
              <a:buFont typeface="Courier New"/>
              <a:buChar char="o"/>
              <a:tabLst>
                <a:tab algn="l" pos="0"/>
              </a:tabLst>
            </a:pPr>
            <a:r>
              <a:rPr b="0" lang="en-US" sz="2400" spc="-1" strike="noStrike">
                <a:solidFill>
                  <a:srgbClr val="333333"/>
                </a:solidFill>
                <a:latin typeface="Söhne"/>
              </a:rPr>
              <a:t>P(A|B) is Posterior probability: Probability of hypothesis A on the observed event B.</a:t>
            </a:r>
            <a:endParaRPr b="0" lang="en-GB" sz="2400" spc="-1" strike="noStrike">
              <a:solidFill>
                <a:srgbClr val="000000"/>
              </a:solidFill>
              <a:latin typeface="Arial"/>
            </a:endParaRPr>
          </a:p>
          <a:p>
            <a:pPr marL="272520" indent="-272520" algn="just">
              <a:lnSpc>
                <a:spcPct val="100000"/>
              </a:lnSpc>
              <a:spcBef>
                <a:spcPts val="479"/>
              </a:spcBef>
              <a:spcAft>
                <a:spcPts val="601"/>
              </a:spcAft>
              <a:buClr>
                <a:srgbClr val="1287c3"/>
              </a:buClr>
              <a:buSzPct val="145000"/>
              <a:buFont typeface="Courier New"/>
              <a:buChar char="o"/>
              <a:tabLst>
                <a:tab algn="l" pos="0"/>
              </a:tabLst>
            </a:pPr>
            <a:r>
              <a:rPr b="0" lang="en-US" sz="2400" spc="-1" strike="noStrike">
                <a:solidFill>
                  <a:srgbClr val="333333"/>
                </a:solidFill>
                <a:latin typeface="Söhne"/>
              </a:rPr>
              <a:t>P(B|A) is Likelihood probability: Probability of the evidence given that the probability of a hypothesis is true.</a:t>
            </a:r>
            <a:endParaRPr b="0" lang="en-GB" sz="2400" spc="-1" strike="noStrike">
              <a:solidFill>
                <a:srgbClr val="000000"/>
              </a:solidFill>
              <a:latin typeface="Arial"/>
            </a:endParaRPr>
          </a:p>
          <a:p>
            <a:pPr marL="272520" indent="-272520" algn="just">
              <a:lnSpc>
                <a:spcPct val="100000"/>
              </a:lnSpc>
              <a:spcBef>
                <a:spcPts val="479"/>
              </a:spcBef>
              <a:spcAft>
                <a:spcPts val="601"/>
              </a:spcAft>
              <a:buClr>
                <a:srgbClr val="1287c3"/>
              </a:buClr>
              <a:buSzPct val="145000"/>
              <a:buFont typeface="Courier New"/>
              <a:buChar char="o"/>
              <a:tabLst>
                <a:tab algn="l" pos="0"/>
              </a:tabLst>
            </a:pPr>
            <a:r>
              <a:rPr b="0" lang="en-US" sz="2400" spc="-1" strike="noStrike">
                <a:solidFill>
                  <a:srgbClr val="333333"/>
                </a:solidFill>
                <a:latin typeface="Söhne"/>
              </a:rPr>
              <a:t>P(A) is Prior Probability: Probability of hypothesis before observing the evidence.</a:t>
            </a:r>
            <a:endParaRPr b="0" lang="en-GB" sz="2400" spc="-1" strike="noStrike">
              <a:solidFill>
                <a:srgbClr val="000000"/>
              </a:solidFill>
              <a:latin typeface="Arial"/>
            </a:endParaRPr>
          </a:p>
          <a:p>
            <a:pPr marL="272520" indent="-272520" algn="just">
              <a:lnSpc>
                <a:spcPct val="100000"/>
              </a:lnSpc>
              <a:spcBef>
                <a:spcPts val="479"/>
              </a:spcBef>
              <a:spcAft>
                <a:spcPts val="601"/>
              </a:spcAft>
              <a:buClr>
                <a:srgbClr val="1287c3"/>
              </a:buClr>
              <a:buSzPct val="145000"/>
              <a:buFont typeface="Courier New"/>
              <a:buChar char="o"/>
              <a:tabLst>
                <a:tab algn="l" pos="0"/>
              </a:tabLst>
            </a:pPr>
            <a:r>
              <a:rPr b="0" lang="en-US" sz="2400" spc="-1" strike="noStrike">
                <a:solidFill>
                  <a:srgbClr val="333333"/>
                </a:solidFill>
                <a:latin typeface="Söhne"/>
              </a:rPr>
              <a:t>P(B) is Marginal Probability: Probability of Evidence.</a:t>
            </a:r>
            <a:endParaRPr b="0" lang="en-GB" sz="2400" spc="-1" strike="noStrike">
              <a:solidFill>
                <a:srgbClr val="000000"/>
              </a:solidFill>
              <a:latin typeface="Arial"/>
            </a:endParaRPr>
          </a:p>
          <a:p>
            <a:pPr marL="272520" indent="-272520">
              <a:lnSpc>
                <a:spcPct val="100000"/>
              </a:lnSpc>
              <a:spcBef>
                <a:spcPts val="479"/>
              </a:spcBef>
              <a:spcAft>
                <a:spcPts val="601"/>
              </a:spcAft>
              <a:buClr>
                <a:srgbClr val="1287c3"/>
              </a:buClr>
              <a:buSzPct val="145000"/>
              <a:buFont typeface="Corbel"/>
              <a:buAutoNum type="arabicPeriod" startAt="2"/>
              <a:tabLst>
                <a:tab algn="l" pos="0"/>
              </a:tabLst>
            </a:pPr>
            <a:r>
              <a:rPr b="1" lang="en-US" sz="2400" spc="-1" strike="noStrike">
                <a:solidFill>
                  <a:srgbClr val="000000"/>
                </a:solidFill>
                <a:latin typeface="Söhne"/>
              </a:rPr>
              <a:t>Assumption of Feature Independence:</a:t>
            </a:r>
            <a:endParaRPr b="0" lang="en-GB" sz="2400" spc="-1" strike="noStrike">
              <a:solidFill>
                <a:srgbClr val="000000"/>
              </a:solidFill>
              <a:latin typeface="Arial"/>
            </a:endParaRPr>
          </a:p>
          <a:p>
            <a:pPr lvl="1" marL="708840" indent="-272520">
              <a:lnSpc>
                <a:spcPct val="100000"/>
              </a:lnSpc>
              <a:spcBef>
                <a:spcPts val="360"/>
              </a:spcBef>
              <a:spcAft>
                <a:spcPts val="601"/>
              </a:spcAft>
              <a:buClr>
                <a:srgbClr val="1287c3"/>
              </a:buClr>
              <a:buSzPct val="145000"/>
              <a:buFont typeface="Arial"/>
              <a:buChar char="•"/>
              <a:tabLst>
                <a:tab algn="l" pos="0"/>
              </a:tabLst>
            </a:pPr>
            <a:r>
              <a:rPr b="0" lang="en-US" sz="1800" spc="-1" strike="noStrike">
                <a:solidFill>
                  <a:srgbClr val="000000"/>
                </a:solidFill>
                <a:latin typeface="Söhne"/>
              </a:rPr>
              <a:t>Naive Bayes assumes that all features are independent of each other, given the class label. This is a strong assumption and is often not entirely true in real-world scenarios, but it simplifies the calculations significantly.</a:t>
            </a:r>
            <a:endParaRPr b="0" lang="en-GB" sz="1800" spc="-1" strike="noStrike">
              <a:solidFill>
                <a:srgbClr val="000000"/>
              </a:solidFill>
              <a:latin typeface="Arial"/>
            </a:endParaRPr>
          </a:p>
          <a:p>
            <a:pPr marL="272520" indent="-272520">
              <a:lnSpc>
                <a:spcPct val="100000"/>
              </a:lnSpc>
              <a:spcBef>
                <a:spcPts val="479"/>
              </a:spcBef>
              <a:spcAft>
                <a:spcPts val="601"/>
              </a:spcAft>
              <a:buClr>
                <a:srgbClr val="1287c3"/>
              </a:buClr>
              <a:buSzPct val="145000"/>
              <a:buFont typeface="Corbel"/>
              <a:buAutoNum type="arabicPeriod" startAt="2"/>
              <a:tabLst>
                <a:tab algn="l" pos="0"/>
              </a:tabLst>
            </a:pPr>
            <a:r>
              <a:rPr b="1" lang="en-US" sz="2400" spc="-1" strike="noStrike">
                <a:solidFill>
                  <a:srgbClr val="000000"/>
                </a:solidFill>
                <a:latin typeface="Söhne"/>
              </a:rPr>
              <a:t>Calculating Class Probabilities:</a:t>
            </a:r>
            <a:endParaRPr b="0" lang="en-GB" sz="2400" spc="-1" strike="noStrike">
              <a:solidFill>
                <a:srgbClr val="000000"/>
              </a:solidFill>
              <a:latin typeface="Arial"/>
            </a:endParaRPr>
          </a:p>
          <a:p>
            <a:pPr lvl="1" marL="708840" indent="-272520">
              <a:lnSpc>
                <a:spcPct val="100000"/>
              </a:lnSpc>
              <a:spcBef>
                <a:spcPts val="360"/>
              </a:spcBef>
              <a:spcAft>
                <a:spcPts val="601"/>
              </a:spcAft>
              <a:buClr>
                <a:srgbClr val="1287c3"/>
              </a:buClr>
              <a:buSzPct val="145000"/>
              <a:buFont typeface="Arial"/>
              <a:buChar char="•"/>
              <a:tabLst>
                <a:tab algn="l" pos="0"/>
              </a:tabLst>
            </a:pPr>
            <a:r>
              <a:rPr b="0" lang="en-US" sz="1800" spc="-1" strike="noStrike">
                <a:solidFill>
                  <a:srgbClr val="000000"/>
                </a:solidFill>
                <a:latin typeface="Söhne"/>
              </a:rPr>
              <a:t>To make a prediction, Naive Bayes calculates the posterior probability of each class given the input features using Bayes' theorem.</a:t>
            </a:r>
            <a:endParaRPr b="0" lang="en-GB" sz="1800" spc="-1" strike="noStrike">
              <a:solidFill>
                <a:srgbClr val="000000"/>
              </a:solidFill>
              <a:latin typeface="Arial"/>
            </a:endParaRPr>
          </a:p>
          <a:p>
            <a:pPr lvl="1" marL="708840" indent="-272520">
              <a:lnSpc>
                <a:spcPct val="100000"/>
              </a:lnSpc>
              <a:spcBef>
                <a:spcPts val="360"/>
              </a:spcBef>
              <a:spcAft>
                <a:spcPts val="601"/>
              </a:spcAft>
              <a:buClr>
                <a:srgbClr val="1287c3"/>
              </a:buClr>
              <a:buSzPct val="145000"/>
              <a:buFont typeface="Arial"/>
              <a:buChar char="•"/>
              <a:tabLst>
                <a:tab algn="l" pos="0"/>
              </a:tabLst>
            </a:pPr>
            <a:r>
              <a:rPr b="0" lang="en-US" sz="1800" spc="-1" strike="noStrike">
                <a:solidFill>
                  <a:srgbClr val="000000"/>
                </a:solidFill>
                <a:latin typeface="Söhne"/>
              </a:rPr>
              <a:t>The class with the highest posterior probability is assigned as the predicted class for the input data point.</a:t>
            </a:r>
            <a:endParaRPr b="0" lang="en-GB" sz="1800" spc="-1" strike="noStrike">
              <a:solidFill>
                <a:srgbClr val="000000"/>
              </a:solidFill>
              <a:latin typeface="Arial"/>
            </a:endParaRPr>
          </a:p>
          <a:p>
            <a:pPr indent="0" algn="just">
              <a:lnSpc>
                <a:spcPct val="100000"/>
              </a:lnSpc>
              <a:spcBef>
                <a:spcPts val="340"/>
              </a:spcBef>
              <a:spcAft>
                <a:spcPts val="601"/>
              </a:spcAft>
              <a:buNone/>
              <a:tabLst>
                <a:tab algn="l" pos="0"/>
              </a:tabLst>
            </a:pP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2377440" y="314640"/>
            <a:ext cx="7632720" cy="100332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Abstract</a:t>
            </a:r>
            <a:endParaRPr b="0" lang="en-GB" sz="4000" spc="-1" strike="noStrike">
              <a:solidFill>
                <a:srgbClr val="000000"/>
              </a:solidFill>
              <a:latin typeface="Arial"/>
            </a:endParaRPr>
          </a:p>
        </p:txBody>
      </p:sp>
      <p:sp>
        <p:nvSpPr>
          <p:cNvPr id="144" name="PlaceHolder 2"/>
          <p:cNvSpPr>
            <a:spLocks noGrp="1"/>
          </p:cNvSpPr>
          <p:nvPr>
            <p:ph/>
          </p:nvPr>
        </p:nvSpPr>
        <p:spPr>
          <a:xfrm>
            <a:off x="2200680" y="1613520"/>
            <a:ext cx="9474840" cy="4893840"/>
          </a:xfrm>
          <a:prstGeom prst="rect">
            <a:avLst/>
          </a:prstGeom>
          <a:noFill/>
          <a:ln w="0">
            <a:noFill/>
          </a:ln>
        </p:spPr>
        <p:txBody>
          <a:bodyPr lIns="90000" rIns="90000" tIns="45000" bIns="45000" anchor="ctr">
            <a:normAutofit fontScale="67000"/>
          </a:bodyPr>
          <a:p>
            <a:pPr marL="272880" indent="-2728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This project aims to explore and implement the potential of machine learning techniques to revolutionize agricultural practices in the country. Agriculture plays a crucial role in India's economy, providing livelihoods to millions of people. However, farmers often face challenges such as weather uncertainties, pest attacks, and market unpredictability, which significantly impact crop production and yield.</a:t>
            </a:r>
            <a:endParaRPr b="0" lang="en-GB" sz="2400" spc="-1" strike="noStrike">
              <a:solidFill>
                <a:srgbClr val="000000"/>
              </a:solidFill>
              <a:latin typeface="Arial"/>
            </a:endParaRPr>
          </a:p>
          <a:p>
            <a:pPr marL="272880" indent="-2728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This project harnesses the power of data and artificial intelligence to predict crop outcomes with greater accuracy, enabling farmers to make informed decisions, and optimized resource utilization.</a:t>
            </a:r>
            <a:endParaRPr b="0" lang="en-GB" sz="2400" spc="-1" strike="noStrike">
              <a:solidFill>
                <a:srgbClr val="000000"/>
              </a:solidFill>
              <a:latin typeface="Arial"/>
            </a:endParaRPr>
          </a:p>
          <a:p>
            <a:pPr marL="272880" indent="-27288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Machine learning techniques play a crucial role in crop prediction. Various algorithms such as Decision Trees, Random Forests, Support Vector Machines (SVM), Naïve Bayes, Logistic Regression, KNN, AdaBoost, etc., are employed to create predictive models. </a:t>
            </a:r>
            <a:r>
              <a:rPr b="0" lang="en-US" sz="2400" spc="-1" strike="noStrike">
                <a:solidFill>
                  <a:srgbClr val="000000"/>
                </a:solidFill>
                <a:latin typeface="Söhne"/>
              </a:rPr>
              <a:t>These algorithms analyze crop yield data, weather patterns, soil health indicators and other relevant agricultural data sources to develop robust machine learning models.</a:t>
            </a:r>
            <a:endParaRPr b="0" lang="en-GB" sz="2400" spc="-1" strike="noStrike">
              <a:solidFill>
                <a:srgbClr val="000000"/>
              </a:solidFill>
              <a:latin typeface="Arial"/>
            </a:endParaRPr>
          </a:p>
          <a:p>
            <a:pPr marL="272880" indent="-2728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The methods involved in this project are Exploratory Data Analysis(Data Preprocessing and Data Visualization), Cross-Validation, MinMax Scaling, Standardization, Training and Testing and finally the prediction.</a:t>
            </a:r>
            <a:endParaRPr b="0" lang="en-GB" sz="2400" spc="-1" strike="noStrike">
              <a:solidFill>
                <a:srgbClr val="000000"/>
              </a:solidFill>
              <a:latin typeface="Arial"/>
            </a:endParaRPr>
          </a:p>
          <a:p>
            <a:pPr marL="272880" indent="-2728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The results of this project include the prediction of crop yield and the suitable crop for cultivation based on attributes such as rainfall, temperature, pH value, soil’s NPK level and yield,state name,cost of cultivation,cost of production,etc.</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080" cy="8686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38" name="PlaceHolder 2"/>
          <p:cNvSpPr>
            <a:spLocks noGrp="1"/>
          </p:cNvSpPr>
          <p:nvPr>
            <p:ph/>
          </p:nvPr>
        </p:nvSpPr>
        <p:spPr>
          <a:xfrm>
            <a:off x="2866320" y="-341280"/>
            <a:ext cx="8596080" cy="4373280"/>
          </a:xfrm>
          <a:prstGeom prst="rect">
            <a:avLst/>
          </a:prstGeom>
          <a:noFill/>
          <a:ln w="0">
            <a:noFill/>
          </a:ln>
        </p:spPr>
        <p:txBody>
          <a:bodyPr lIns="90000" rIns="90000" tIns="45000" bIns="45000" anchor="ctr">
            <a:noAutofit/>
          </a:bodyPr>
          <a:p>
            <a:pPr marL="285840" indent="-285840">
              <a:lnSpc>
                <a:spcPct val="100000"/>
              </a:lnSpc>
              <a:spcBef>
                <a:spcPts val="439"/>
              </a:spcBef>
              <a:spcAft>
                <a:spcPts val="601"/>
              </a:spcAft>
              <a:buClr>
                <a:srgbClr val="1287c3"/>
              </a:buClr>
              <a:buSzPct val="145000"/>
              <a:buFont typeface="Arial"/>
              <a:buChar char="•"/>
            </a:pPr>
            <a:r>
              <a:rPr b="1" lang="en-IN" sz="2200" spc="-1" strike="noStrike">
                <a:solidFill>
                  <a:srgbClr val="000000"/>
                </a:solidFill>
                <a:latin typeface="Söhne"/>
              </a:rPr>
              <a:t>Linear Regression</a:t>
            </a:r>
            <a:endParaRPr b="0" lang="en-GB" sz="22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39" name="Picture 4" descr=""/>
          <p:cNvPicPr/>
          <p:nvPr/>
        </p:nvPicPr>
        <p:blipFill>
          <a:blip r:embed="rId1"/>
          <a:stretch/>
        </p:blipFill>
        <p:spPr>
          <a:xfrm>
            <a:off x="3534840" y="2197440"/>
            <a:ext cx="4768560" cy="392580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677160" y="609480"/>
            <a:ext cx="8596080" cy="788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41" name="PlaceHolder 2"/>
          <p:cNvSpPr>
            <a:spLocks noGrp="1"/>
          </p:cNvSpPr>
          <p:nvPr>
            <p:ph/>
          </p:nvPr>
        </p:nvSpPr>
        <p:spPr>
          <a:xfrm>
            <a:off x="2076480" y="1649520"/>
            <a:ext cx="8596080" cy="4598280"/>
          </a:xfrm>
          <a:prstGeom prst="rect">
            <a:avLst/>
          </a:prstGeom>
          <a:noFill/>
          <a:ln w="0">
            <a:noFill/>
          </a:ln>
        </p:spPr>
        <p:txBody>
          <a:bodyPr lIns="90000" rIns="90000" tIns="45000" bIns="45000" anchor="ctr">
            <a:normAutofit fontScale="72000"/>
          </a:bodyPr>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Linear Regression is one of the simplest and widely used machine learning algorithms for regression tasks. </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It is a linear model that aims to establish a relationship between the independent variables (features) and the dependent variable (target) by fitting a straight line to the data points. </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The goal of linear regression is to find the best-fitting line that minimizes the difference between the predicted values and the actual values of the target variable.</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Söhne"/>
              </a:rPr>
              <a:t>Linear Regression Equation: </a:t>
            </a:r>
            <a:r>
              <a:rPr b="0" lang="en-US" sz="2400" spc="-1" strike="noStrike">
                <a:solidFill>
                  <a:srgbClr val="000000"/>
                </a:solidFill>
                <a:latin typeface="Söhne"/>
              </a:rPr>
              <a:t>In a simple linear regression with one independent variable (univariate linear regression), the relationship between the independent variable "X" and the dependent variable "y" can be represented by the equation:</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y = mx + b</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where:</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"y" is the target variable (dependent variable).</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"X" is the input feature (independent variable).</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609480"/>
            <a:ext cx="8596080" cy="7434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43" name="PlaceHolder 2"/>
          <p:cNvSpPr>
            <a:spLocks noGrp="1"/>
          </p:cNvSpPr>
          <p:nvPr>
            <p:ph/>
          </p:nvPr>
        </p:nvSpPr>
        <p:spPr>
          <a:xfrm>
            <a:off x="2561400" y="1353240"/>
            <a:ext cx="8596080" cy="4831200"/>
          </a:xfrm>
          <a:prstGeom prst="rect">
            <a:avLst/>
          </a:prstGeom>
          <a:noFill/>
          <a:ln w="0">
            <a:noFill/>
          </a:ln>
        </p:spPr>
        <p:txBody>
          <a:bodyPr lIns="90000" rIns="90000" tIns="45000" bIns="45000" anchor="ctr">
            <a:normAutofit fontScale="77000"/>
          </a:bodyPr>
          <a:p>
            <a:pPr marL="258480" indent="-258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"m" is the slope of the line (coefficient), representing the change in "y" with a one-unit change in "X."</a:t>
            </a:r>
            <a:endParaRPr b="0" lang="en-GB" sz="2400" spc="-1" strike="noStrike">
              <a:solidFill>
                <a:srgbClr val="000000"/>
              </a:solidFill>
              <a:latin typeface="Arial"/>
            </a:endParaRPr>
          </a:p>
          <a:p>
            <a:pPr marL="258480" indent="-2584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"b" is the y-intercept, representing the value of "y" when "X" is equal to zero.</a:t>
            </a:r>
            <a:endParaRPr b="0" lang="en-GB" sz="2400" spc="-1" strike="noStrike">
              <a:solidFill>
                <a:srgbClr val="000000"/>
              </a:solidFill>
              <a:latin typeface="Arial"/>
            </a:endParaRPr>
          </a:p>
          <a:p>
            <a:pPr marL="258480" indent="-2584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Söhne"/>
              </a:rPr>
              <a:t>Working of Linear Regression:</a:t>
            </a:r>
            <a:endParaRPr b="0" lang="en-GB" sz="2400" spc="-1" strike="noStrike">
              <a:solidFill>
                <a:srgbClr val="000000"/>
              </a:solidFill>
              <a:latin typeface="Arial"/>
            </a:endParaRPr>
          </a:p>
          <a:p>
            <a:pPr marL="258480" indent="-258480">
              <a:lnSpc>
                <a:spcPct val="100000"/>
              </a:lnSpc>
              <a:spcBef>
                <a:spcPts val="479"/>
              </a:spcBef>
              <a:spcAft>
                <a:spcPts val="601"/>
              </a:spcAft>
              <a:buClr>
                <a:srgbClr val="1287c3"/>
              </a:buClr>
              <a:buSzPct val="145000"/>
              <a:buFont typeface="Corbel"/>
              <a:buAutoNum type="arabicPeriod"/>
            </a:pPr>
            <a:r>
              <a:rPr b="1" lang="en-US" sz="2400" spc="-1" strike="noStrike">
                <a:solidFill>
                  <a:srgbClr val="000000"/>
                </a:solidFill>
                <a:latin typeface="Söhne"/>
              </a:rPr>
              <a:t>Training the Model:</a:t>
            </a:r>
            <a:endParaRPr b="0" lang="en-GB" sz="2400" spc="-1" strike="noStrike">
              <a:solidFill>
                <a:srgbClr val="000000"/>
              </a:solidFill>
              <a:latin typeface="Arial"/>
            </a:endParaRPr>
          </a:p>
          <a:p>
            <a:pPr lvl="1" marL="672480" indent="-25848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Söhne"/>
              </a:rPr>
              <a:t>During the training phase, the linear regression algorithm tries to find the values of "m" and "b" that best fit the data points.</a:t>
            </a:r>
            <a:endParaRPr b="0" lang="en-GB" sz="1800" spc="-1" strike="noStrike">
              <a:solidFill>
                <a:srgbClr val="000000"/>
              </a:solidFill>
              <a:latin typeface="Arial"/>
            </a:endParaRPr>
          </a:p>
          <a:p>
            <a:pPr lvl="1" marL="672480" indent="-25848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Söhne"/>
              </a:rPr>
              <a:t>It uses a cost function (e.g., mean squared error) to measure the difference between the predicted values and the actual values of the target variable.</a:t>
            </a:r>
            <a:endParaRPr b="0" lang="en-GB" sz="1800" spc="-1" strike="noStrike">
              <a:solidFill>
                <a:srgbClr val="000000"/>
              </a:solidFill>
              <a:latin typeface="Arial"/>
            </a:endParaRPr>
          </a:p>
          <a:p>
            <a:pPr lvl="1" marL="672480" indent="-25848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Söhne"/>
              </a:rPr>
              <a:t>The model adjusts the values of "m" and "b" iteratively using optimization techniques like gradient descent to minimize the cost function and obtain the best-fitting line.</a:t>
            </a:r>
            <a:endParaRPr b="0" lang="en-GB" sz="1800" spc="-1" strike="noStrike">
              <a:solidFill>
                <a:srgbClr val="000000"/>
              </a:solidFill>
              <a:latin typeface="Arial"/>
            </a:endParaRPr>
          </a:p>
          <a:p>
            <a:pPr marL="258480" indent="-258480">
              <a:lnSpc>
                <a:spcPct val="100000"/>
              </a:lnSpc>
              <a:spcBef>
                <a:spcPts val="479"/>
              </a:spcBef>
              <a:spcAft>
                <a:spcPts val="601"/>
              </a:spcAft>
              <a:buClr>
                <a:srgbClr val="1287c3"/>
              </a:buClr>
              <a:buSzPct val="145000"/>
              <a:buFont typeface="Corbel"/>
              <a:buAutoNum type="arabicPeriod"/>
            </a:pPr>
            <a:r>
              <a:rPr b="1" lang="en-US" sz="2400" spc="-1" strike="noStrike">
                <a:solidFill>
                  <a:srgbClr val="000000"/>
                </a:solidFill>
                <a:latin typeface="Söhne"/>
              </a:rPr>
              <a:t>Making Predictions:</a:t>
            </a:r>
            <a:endParaRPr b="0" lang="en-GB" sz="2400" spc="-1" strike="noStrike">
              <a:solidFill>
                <a:srgbClr val="000000"/>
              </a:solidFill>
              <a:latin typeface="Arial"/>
            </a:endParaRPr>
          </a:p>
          <a:p>
            <a:pPr lvl="1" marL="672480" indent="-25848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Söhne"/>
              </a:rPr>
              <a:t>Once the linear regression model is trained, it can be used to make predictions on new, unseen data points.</a:t>
            </a:r>
            <a:endParaRPr b="0" lang="en-GB" sz="1800" spc="-1" strike="noStrike">
              <a:solidFill>
                <a:srgbClr val="000000"/>
              </a:solidFill>
              <a:latin typeface="Arial"/>
            </a:endParaRPr>
          </a:p>
          <a:p>
            <a:pPr lvl="1" marL="672480" indent="-258480">
              <a:lnSpc>
                <a:spcPct val="100000"/>
              </a:lnSpc>
              <a:spcBef>
                <a:spcPts val="360"/>
              </a:spcBef>
              <a:spcAft>
                <a:spcPts val="601"/>
              </a:spcAft>
              <a:buClr>
                <a:srgbClr val="1287c3"/>
              </a:buClr>
              <a:buSzPct val="145000"/>
              <a:buFont typeface="Arial"/>
              <a:buChar char="•"/>
            </a:pPr>
            <a:r>
              <a:rPr b="0" lang="en-US" sz="1800" spc="-1" strike="noStrike">
                <a:solidFill>
                  <a:srgbClr val="000000"/>
                </a:solidFill>
                <a:latin typeface="Söhne"/>
              </a:rPr>
              <a:t>For each input feature "X," the model calculates the corresponding predicted value "y" using the linear regression equation.</a:t>
            </a:r>
            <a:endParaRPr b="0" lang="en-GB" sz="18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677160" y="609480"/>
            <a:ext cx="8596080" cy="9003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45" name="PlaceHolder 2"/>
          <p:cNvSpPr>
            <a:spLocks noGrp="1"/>
          </p:cNvSpPr>
          <p:nvPr>
            <p:ph/>
          </p:nvPr>
        </p:nvSpPr>
        <p:spPr>
          <a:xfrm>
            <a:off x="2976840" y="-100080"/>
            <a:ext cx="8596080" cy="4408920"/>
          </a:xfrm>
          <a:prstGeom prst="rect">
            <a:avLst/>
          </a:prstGeom>
          <a:noFill/>
          <a:ln w="0">
            <a:noFill/>
          </a:ln>
        </p:spPr>
        <p:txBody>
          <a:bodyPr lIns="90000" rIns="90000" tIns="45000" bIns="45000" anchor="ctr">
            <a:noAutofit/>
          </a:bodyPr>
          <a:p>
            <a:pPr marL="285840" indent="-285840">
              <a:lnSpc>
                <a:spcPct val="100000"/>
              </a:lnSpc>
              <a:spcBef>
                <a:spcPts val="439"/>
              </a:spcBef>
              <a:spcAft>
                <a:spcPts val="601"/>
              </a:spcAft>
              <a:buClr>
                <a:srgbClr val="1287c3"/>
              </a:buClr>
              <a:buSzPct val="145000"/>
              <a:buFont typeface="Arial"/>
              <a:buChar char="•"/>
            </a:pPr>
            <a:r>
              <a:rPr b="1" lang="en-IN" sz="2200" spc="-1" strike="noStrike">
                <a:solidFill>
                  <a:srgbClr val="000000"/>
                </a:solidFill>
                <a:latin typeface="Söhne"/>
              </a:rPr>
              <a:t>Logistic Regression</a:t>
            </a:r>
            <a:endParaRPr b="0" lang="en-GB" sz="22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46" name="Picture 4" descr=""/>
          <p:cNvPicPr/>
          <p:nvPr/>
        </p:nvPicPr>
        <p:blipFill>
          <a:blip r:embed="rId1"/>
          <a:stretch/>
        </p:blipFill>
        <p:spPr>
          <a:xfrm>
            <a:off x="3506040" y="2245320"/>
            <a:ext cx="5432040" cy="429336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677160" y="609480"/>
            <a:ext cx="8596080" cy="6984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48" name="PlaceHolder 2"/>
          <p:cNvSpPr>
            <a:spLocks noGrp="1"/>
          </p:cNvSpPr>
          <p:nvPr>
            <p:ph/>
          </p:nvPr>
        </p:nvSpPr>
        <p:spPr>
          <a:xfrm>
            <a:off x="2145960" y="1434240"/>
            <a:ext cx="8596080" cy="5145120"/>
          </a:xfrm>
          <a:prstGeom prst="rect">
            <a:avLst/>
          </a:prstGeom>
          <a:noFill/>
          <a:ln w="0">
            <a:noFill/>
          </a:ln>
        </p:spPr>
        <p:txBody>
          <a:bodyPr lIns="90000" rIns="90000" tIns="45000" bIns="45000" anchor="ctr">
            <a:noAutofit/>
          </a:bodyPr>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Logistic Regression is a popular and widely used machine learning algorithm primarily used for binary classification tasks.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Despite its name, logistic regression is a classification algorithm, not a regression algorithm.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It models the probability of a binary outcome (e.g., 0 or 1, true or false, yes or no) based on one or more predictor variables (features). </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Logistic Regression is well-suited for problems where the dependent variable is categorical and can take one of two classes.</a:t>
            </a:r>
            <a:endParaRPr b="0" lang="en-GB" sz="1700" spc="-1" strike="noStrike">
              <a:solidFill>
                <a:srgbClr val="000000"/>
              </a:solidFill>
              <a:latin typeface="Arial"/>
            </a:endParaRPr>
          </a:p>
          <a:p>
            <a:pPr marL="285840" indent="-285840">
              <a:lnSpc>
                <a:spcPct val="100000"/>
              </a:lnSpc>
              <a:spcBef>
                <a:spcPts val="340"/>
              </a:spcBef>
              <a:spcAft>
                <a:spcPts val="601"/>
              </a:spcAft>
              <a:buClr>
                <a:srgbClr val="1287c3"/>
              </a:buClr>
              <a:buSzPct val="145000"/>
              <a:buFont typeface="Arial"/>
              <a:buChar char="•"/>
            </a:pPr>
            <a:r>
              <a:rPr b="1" lang="en-US" sz="1700" spc="-1" strike="noStrike">
                <a:solidFill>
                  <a:srgbClr val="000000"/>
                </a:solidFill>
                <a:latin typeface="Söhne"/>
              </a:rPr>
              <a:t>Equation of logistic regression:</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Equation of straight line:</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inter-regular"/>
              </a:rPr>
              <a:t>In Logistic Regression y can be between 0 and 1 only, so for this let's divide the above equation by (1-y):</a:t>
            </a:r>
            <a:endParaRPr b="0" lang="en-GB" sz="1700" spc="-1" strike="noStrike">
              <a:solidFill>
                <a:srgbClr val="000000"/>
              </a:solidFill>
              <a:latin typeface="Arial"/>
            </a:endParaRPr>
          </a:p>
          <a:p>
            <a:pPr lvl="1" marL="743040" indent="-285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inter-regular"/>
              </a:rPr>
              <a:t>But we need range between -[infinity] to +[infinity], then take logarithm of the equation it will become:</a:t>
            </a:r>
            <a:endParaRPr b="0" lang="en-GB" sz="1700" spc="-1" strike="noStrike">
              <a:solidFill>
                <a:srgbClr val="000000"/>
              </a:solidFill>
              <a:latin typeface="Arial"/>
            </a:endParaRPr>
          </a:p>
          <a:p>
            <a:pPr indent="0">
              <a:lnSpc>
                <a:spcPct val="100000"/>
              </a:lnSpc>
              <a:spcBef>
                <a:spcPts val="340"/>
              </a:spcBef>
              <a:spcAft>
                <a:spcPts val="601"/>
              </a:spcAft>
              <a:buNone/>
              <a:tabLst>
                <a:tab algn="l" pos="0"/>
              </a:tabLst>
            </a:pPr>
            <a:endParaRPr b="0" lang="en-GB" sz="1700" spc="-1" strike="noStrike">
              <a:solidFill>
                <a:srgbClr val="000000"/>
              </a:solidFill>
              <a:latin typeface="Arial"/>
            </a:endParaRPr>
          </a:p>
          <a:p>
            <a:pPr indent="0">
              <a:lnSpc>
                <a:spcPct val="100000"/>
              </a:lnSpc>
              <a:spcBef>
                <a:spcPts val="340"/>
              </a:spcBef>
              <a:spcAft>
                <a:spcPts val="601"/>
              </a:spcAft>
              <a:buNone/>
              <a:tabLst>
                <a:tab algn="l" pos="0"/>
              </a:tabLst>
            </a:pP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49" name="Picture 4" descr=""/>
          <p:cNvPicPr/>
          <p:nvPr/>
        </p:nvPicPr>
        <p:blipFill>
          <a:blip r:embed="rId1"/>
          <a:stretch/>
        </p:blipFill>
        <p:spPr>
          <a:xfrm>
            <a:off x="3717360" y="4132800"/>
            <a:ext cx="2910240" cy="357840"/>
          </a:xfrm>
          <a:prstGeom prst="rect">
            <a:avLst/>
          </a:prstGeom>
          <a:ln w="0">
            <a:noFill/>
          </a:ln>
        </p:spPr>
      </p:pic>
      <p:pic>
        <p:nvPicPr>
          <p:cNvPr id="250" name="Picture 5" descr=""/>
          <p:cNvPicPr/>
          <p:nvPr/>
        </p:nvPicPr>
        <p:blipFill>
          <a:blip r:embed="rId2"/>
          <a:stretch/>
        </p:blipFill>
        <p:spPr>
          <a:xfrm>
            <a:off x="3582720" y="5856120"/>
            <a:ext cx="3786840" cy="47952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677160" y="609480"/>
            <a:ext cx="8596080" cy="6894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52" name="PlaceHolder 2"/>
          <p:cNvSpPr>
            <a:spLocks noGrp="1"/>
          </p:cNvSpPr>
          <p:nvPr>
            <p:ph/>
          </p:nvPr>
        </p:nvSpPr>
        <p:spPr>
          <a:xfrm>
            <a:off x="2090160" y="1299240"/>
            <a:ext cx="8596080" cy="5037480"/>
          </a:xfrm>
          <a:prstGeom prst="rect">
            <a:avLst/>
          </a:prstGeom>
          <a:noFill/>
          <a:ln w="0">
            <a:noFill/>
          </a:ln>
        </p:spPr>
        <p:txBody>
          <a:bodyPr lIns="90000" rIns="90000" tIns="45000" bIns="45000" anchor="ctr">
            <a:normAutofit fontScale="93000"/>
          </a:bodyPr>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marL="286560" indent="-286560">
              <a:lnSpc>
                <a:spcPct val="100000"/>
              </a:lnSpc>
              <a:spcBef>
                <a:spcPts val="340"/>
              </a:spcBef>
              <a:spcAft>
                <a:spcPts val="601"/>
              </a:spcAft>
              <a:buClr>
                <a:srgbClr val="1287c3"/>
              </a:buClr>
              <a:buSzPct val="145000"/>
              <a:buFont typeface="Arial"/>
              <a:buChar char="•"/>
              <a:tabLst>
                <a:tab algn="l" pos="0"/>
              </a:tabLst>
            </a:pPr>
            <a:r>
              <a:rPr b="1" lang="en-US" sz="1700" spc="-1" strike="noStrike">
                <a:solidFill>
                  <a:srgbClr val="000000"/>
                </a:solidFill>
                <a:latin typeface="Söhne"/>
              </a:rPr>
              <a:t>Working of Logistic Regression:</a:t>
            </a:r>
            <a:endParaRPr b="0" lang="en-GB" sz="1700" spc="-1" strike="noStrike">
              <a:solidFill>
                <a:srgbClr val="000000"/>
              </a:solidFill>
              <a:latin typeface="Arial"/>
            </a:endParaRPr>
          </a:p>
          <a:p>
            <a:pPr marL="286560" indent="-286560">
              <a:lnSpc>
                <a:spcPct val="100000"/>
              </a:lnSpc>
              <a:spcBef>
                <a:spcPts val="340"/>
              </a:spcBef>
              <a:spcAft>
                <a:spcPts val="601"/>
              </a:spcAft>
              <a:buClr>
                <a:srgbClr val="1287c3"/>
              </a:buClr>
              <a:buSzPct val="145000"/>
              <a:buFont typeface="Corbel"/>
              <a:buAutoNum type="arabicPeriod"/>
              <a:tabLst>
                <a:tab algn="l" pos="0"/>
              </a:tabLst>
            </a:pPr>
            <a:r>
              <a:rPr b="1" lang="en-US" sz="1700" spc="-1" strike="noStrike">
                <a:solidFill>
                  <a:srgbClr val="000000"/>
                </a:solidFill>
                <a:latin typeface="Söhne"/>
              </a:rPr>
              <a:t>Logistic Function (Sigmoid):</a:t>
            </a:r>
            <a:endParaRPr b="0" lang="en-GB" sz="1700" spc="-1" strike="noStrike">
              <a:solidFill>
                <a:srgbClr val="000000"/>
              </a:solidFill>
              <a:latin typeface="Arial"/>
            </a:endParaRPr>
          </a:p>
          <a:p>
            <a:pPr lvl="1" marL="746280" indent="-286560">
              <a:lnSpc>
                <a:spcPct val="100000"/>
              </a:lnSpc>
              <a:spcBef>
                <a:spcPts val="340"/>
              </a:spcBef>
              <a:spcAft>
                <a:spcPts val="601"/>
              </a:spcAft>
              <a:buClr>
                <a:srgbClr val="1287c3"/>
              </a:buClr>
              <a:buSzPct val="145000"/>
              <a:buFont typeface="Arial"/>
              <a:buChar char="•"/>
              <a:tabLst>
                <a:tab algn="l" pos="0"/>
              </a:tabLst>
            </a:pPr>
            <a:r>
              <a:rPr b="0" lang="en-US" sz="1700" spc="-1" strike="noStrike">
                <a:solidFill>
                  <a:srgbClr val="000000"/>
                </a:solidFill>
                <a:latin typeface="Söhne"/>
              </a:rPr>
              <a:t>Logistic Regression uses the logistic function (sigmoid function) to map any real-valued number to a value between 0 and 1.</a:t>
            </a:r>
            <a:endParaRPr b="0" lang="en-GB" sz="1700" spc="-1" strike="noStrike">
              <a:solidFill>
                <a:srgbClr val="000000"/>
              </a:solidFill>
              <a:latin typeface="Arial"/>
            </a:endParaRPr>
          </a:p>
          <a:p>
            <a:pPr lvl="1" marL="746280" indent="-286560">
              <a:lnSpc>
                <a:spcPct val="100000"/>
              </a:lnSpc>
              <a:spcBef>
                <a:spcPts val="340"/>
              </a:spcBef>
              <a:spcAft>
                <a:spcPts val="601"/>
              </a:spcAft>
              <a:buClr>
                <a:srgbClr val="1287c3"/>
              </a:buClr>
              <a:buSzPct val="145000"/>
              <a:buFont typeface="Arial"/>
              <a:buChar char="•"/>
              <a:tabLst>
                <a:tab algn="l" pos="0"/>
              </a:tabLst>
            </a:pPr>
            <a:r>
              <a:rPr b="0" lang="en-US" sz="1700" spc="-1" strike="noStrike">
                <a:solidFill>
                  <a:srgbClr val="000000"/>
                </a:solidFill>
                <a:latin typeface="Söhne"/>
              </a:rPr>
              <a:t>The sigmoid function is represented as: f(z) = 1 / (1 + exp(-z)), where "z" is the linear combination of the feature values and their corresponding coefficients.</a:t>
            </a:r>
            <a:endParaRPr b="0" lang="en-GB" sz="17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53" name="Picture 13" descr=""/>
          <p:cNvPicPr/>
          <p:nvPr/>
        </p:nvPicPr>
        <p:blipFill>
          <a:blip r:embed="rId1"/>
          <a:stretch/>
        </p:blipFill>
        <p:spPr>
          <a:xfrm>
            <a:off x="3472200" y="1414080"/>
            <a:ext cx="4708800" cy="294840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677160" y="609480"/>
            <a:ext cx="8596080" cy="797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Continued..</a:t>
            </a:r>
            <a:endParaRPr b="0" lang="en-GB" sz="4000" spc="-1" strike="noStrike">
              <a:solidFill>
                <a:srgbClr val="000000"/>
              </a:solidFill>
              <a:latin typeface="Arial"/>
            </a:endParaRPr>
          </a:p>
        </p:txBody>
      </p:sp>
      <p:sp>
        <p:nvSpPr>
          <p:cNvPr id="255" name="PlaceHolder 2"/>
          <p:cNvSpPr>
            <a:spLocks noGrp="1"/>
          </p:cNvSpPr>
          <p:nvPr>
            <p:ph/>
          </p:nvPr>
        </p:nvSpPr>
        <p:spPr>
          <a:xfrm>
            <a:off x="2894040" y="1334160"/>
            <a:ext cx="8596080" cy="4616280"/>
          </a:xfrm>
          <a:prstGeom prst="rect">
            <a:avLst/>
          </a:prstGeom>
          <a:noFill/>
          <a:ln w="0">
            <a:noFill/>
          </a:ln>
        </p:spPr>
        <p:txBody>
          <a:bodyPr lIns="90000" rIns="90000" tIns="45000" bIns="45000" anchor="ctr">
            <a:normAutofit fontScale="97000"/>
          </a:bodyPr>
          <a:p>
            <a:pPr marL="276840" indent="-276840">
              <a:lnSpc>
                <a:spcPct val="100000"/>
              </a:lnSpc>
              <a:spcBef>
                <a:spcPts val="340"/>
              </a:spcBef>
              <a:spcAft>
                <a:spcPts val="601"/>
              </a:spcAft>
              <a:buClr>
                <a:srgbClr val="1287c3"/>
              </a:buClr>
              <a:buSzPct val="145000"/>
              <a:buFont typeface="Corbel"/>
              <a:buAutoNum type="arabicPeriod" startAt="2"/>
            </a:pPr>
            <a:r>
              <a:rPr b="1" lang="en-US" sz="1700" spc="-1" strike="noStrike">
                <a:solidFill>
                  <a:srgbClr val="000000"/>
                </a:solidFill>
                <a:latin typeface="Söhne"/>
              </a:rPr>
              <a:t>Modeling Probabilities:</a:t>
            </a:r>
            <a:endParaRPr b="0" lang="en-GB" sz="1700" spc="-1" strike="noStrike">
              <a:solidFill>
                <a:srgbClr val="000000"/>
              </a:solidFill>
              <a:latin typeface="Arial"/>
            </a:endParaRPr>
          </a:p>
          <a:p>
            <a:pPr lvl="1" marL="720360" indent="-276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In logistic regression, the output is the probability of the target variable belonging to the positive class (class 1).</a:t>
            </a:r>
            <a:endParaRPr b="0" lang="en-GB" sz="1700" spc="-1" strike="noStrike">
              <a:solidFill>
                <a:srgbClr val="000000"/>
              </a:solidFill>
              <a:latin typeface="Arial"/>
            </a:endParaRPr>
          </a:p>
          <a:p>
            <a:pPr lvl="1" marL="720360" indent="-276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The probability is calculated as the output of the sigmoid function applied to the linear combination of the feature values and coefficients.</a:t>
            </a:r>
            <a:endParaRPr b="0" lang="en-GB" sz="1700" spc="-1" strike="noStrike">
              <a:solidFill>
                <a:srgbClr val="000000"/>
              </a:solidFill>
              <a:latin typeface="Arial"/>
            </a:endParaRPr>
          </a:p>
          <a:p>
            <a:pPr marL="276840" indent="-276840">
              <a:lnSpc>
                <a:spcPct val="100000"/>
              </a:lnSpc>
              <a:spcBef>
                <a:spcPts val="340"/>
              </a:spcBef>
              <a:spcAft>
                <a:spcPts val="601"/>
              </a:spcAft>
              <a:buClr>
                <a:srgbClr val="1287c3"/>
              </a:buClr>
              <a:buSzPct val="145000"/>
              <a:buFont typeface="Corbel"/>
              <a:buAutoNum type="arabicPeriod" startAt="2"/>
            </a:pPr>
            <a:r>
              <a:rPr b="1" lang="en-US" sz="1700" spc="-1" strike="noStrike">
                <a:solidFill>
                  <a:srgbClr val="000000"/>
                </a:solidFill>
                <a:latin typeface="Söhne"/>
              </a:rPr>
              <a:t>Decision Boundary:</a:t>
            </a:r>
            <a:endParaRPr b="0" lang="en-GB" sz="1700" spc="-1" strike="noStrike">
              <a:solidFill>
                <a:srgbClr val="000000"/>
              </a:solidFill>
              <a:latin typeface="Arial"/>
            </a:endParaRPr>
          </a:p>
          <a:p>
            <a:pPr lvl="1" marL="720360" indent="-276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To make predictions, a threshold (typically 0.5) is used. If the predicted probability is greater than the threshold, the data point is classified as class 1; otherwise, it is classified as class 0.</a:t>
            </a:r>
            <a:endParaRPr b="0" lang="en-GB" sz="1700" spc="-1" strike="noStrike">
              <a:solidFill>
                <a:srgbClr val="000000"/>
              </a:solidFill>
              <a:latin typeface="Arial"/>
            </a:endParaRPr>
          </a:p>
          <a:p>
            <a:pPr marL="276840" indent="-276840">
              <a:lnSpc>
                <a:spcPct val="100000"/>
              </a:lnSpc>
              <a:spcBef>
                <a:spcPts val="340"/>
              </a:spcBef>
              <a:spcAft>
                <a:spcPts val="601"/>
              </a:spcAft>
              <a:buClr>
                <a:srgbClr val="1287c3"/>
              </a:buClr>
              <a:buSzPct val="145000"/>
              <a:buFont typeface="Corbel"/>
              <a:buAutoNum type="arabicPeriod" startAt="2"/>
            </a:pPr>
            <a:r>
              <a:rPr b="1" lang="en-US" sz="1700" spc="-1" strike="noStrike">
                <a:solidFill>
                  <a:srgbClr val="000000"/>
                </a:solidFill>
                <a:latin typeface="Söhne"/>
              </a:rPr>
              <a:t>Training the Model:</a:t>
            </a:r>
            <a:endParaRPr b="0" lang="en-GB" sz="1700" spc="-1" strike="noStrike">
              <a:solidFill>
                <a:srgbClr val="000000"/>
              </a:solidFill>
              <a:latin typeface="Arial"/>
            </a:endParaRPr>
          </a:p>
          <a:p>
            <a:pPr lvl="1" marL="720360" indent="-276840">
              <a:lnSpc>
                <a:spcPct val="100000"/>
              </a:lnSpc>
              <a:spcBef>
                <a:spcPts val="340"/>
              </a:spcBef>
              <a:spcAft>
                <a:spcPts val="601"/>
              </a:spcAft>
              <a:buClr>
                <a:srgbClr val="1287c3"/>
              </a:buClr>
              <a:buSzPct val="145000"/>
              <a:buFont typeface="Arial"/>
              <a:buChar char="•"/>
            </a:pPr>
            <a:r>
              <a:rPr b="0" lang="en-US" sz="1700" spc="-1" strike="noStrike">
                <a:solidFill>
                  <a:srgbClr val="000000"/>
                </a:solidFill>
                <a:latin typeface="Söhne"/>
              </a:rPr>
              <a:t>The coefficients (weights) of the logistic regression model are determined during the training phase using optimization techniques like maximum likelihood estimation or gradient descent.</a:t>
            </a:r>
            <a:endParaRPr b="0" lang="en-GB" sz="1700" spc="-1" strike="noStrike">
              <a:solidFill>
                <a:srgbClr val="000000"/>
              </a:solidFill>
              <a:latin typeface="Arial"/>
            </a:endParaRPr>
          </a:p>
          <a:p>
            <a:pPr lvl="1" marL="720360" indent="-276840">
              <a:lnSpc>
                <a:spcPct val="100000"/>
              </a:lnSpc>
              <a:spcBef>
                <a:spcPts val="400"/>
              </a:spcBef>
              <a:spcAft>
                <a:spcPts val="601"/>
              </a:spcAft>
              <a:buClr>
                <a:srgbClr val="1287c3"/>
              </a:buClr>
              <a:buSzPct val="145000"/>
              <a:buFont typeface="Arial"/>
              <a:buChar char="•"/>
            </a:pPr>
            <a:r>
              <a:rPr b="0" lang="en-US" sz="1700" spc="-1" strike="noStrike">
                <a:solidFill>
                  <a:srgbClr val="000000"/>
                </a:solidFill>
                <a:latin typeface="Söhne"/>
              </a:rPr>
              <a:t>The objective is to find the optimal coefficients that maximize the likelihood of the observed data given the model</a:t>
            </a:r>
            <a:r>
              <a:rPr b="0" lang="en-US" sz="2000" spc="-1" strike="noStrike">
                <a:solidFill>
                  <a:srgbClr val="000000"/>
                </a:solidFill>
                <a:latin typeface="Söhne"/>
              </a:rPr>
              <a:t>.</a:t>
            </a:r>
            <a:endParaRPr b="0" lang="en-GB" sz="20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2034720" y="609480"/>
            <a:ext cx="8596080" cy="860040"/>
          </a:xfrm>
          <a:prstGeom prst="rect">
            <a:avLst/>
          </a:prstGeom>
          <a:noFill/>
          <a:ln w="0">
            <a:noFill/>
          </a:ln>
        </p:spPr>
        <p:txBody>
          <a:bodyPr lIns="90000" rIns="90000" tIns="45000" bIns="45000" anchor="ctr">
            <a:normAutofit fontScale="79000"/>
          </a:bodyPr>
          <a:p>
            <a:pPr indent="0" algn="ctr">
              <a:lnSpc>
                <a:spcPct val="100000"/>
              </a:lnSpc>
              <a:buNone/>
              <a:tabLst>
                <a:tab algn="l" pos="0"/>
              </a:tabLst>
            </a:pPr>
            <a:r>
              <a:rPr b="0" lang="en-IN" sz="4000" spc="-1" strike="noStrike">
                <a:solidFill>
                  <a:srgbClr val="000000"/>
                </a:solidFill>
                <a:latin typeface="Söhne"/>
              </a:rPr>
              <a:t>Accuracy Comparison for crop name prediction</a:t>
            </a:r>
            <a:endParaRPr b="0" lang="en-GB" sz="4000" spc="-1" strike="noStrike">
              <a:solidFill>
                <a:srgbClr val="000000"/>
              </a:solidFill>
              <a:latin typeface="Arial"/>
            </a:endParaRPr>
          </a:p>
        </p:txBody>
      </p:sp>
      <p:pic>
        <p:nvPicPr>
          <p:cNvPr id="257" name="" descr=""/>
          <p:cNvPicPr/>
          <p:nvPr/>
        </p:nvPicPr>
        <p:blipFill>
          <a:blip r:embed="rId1"/>
          <a:stretch/>
        </p:blipFill>
        <p:spPr>
          <a:xfrm>
            <a:off x="5427720" y="1566720"/>
            <a:ext cx="1624680" cy="488880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2201400" y="609480"/>
            <a:ext cx="8596080" cy="904680"/>
          </a:xfrm>
          <a:prstGeom prst="rect">
            <a:avLst/>
          </a:prstGeom>
          <a:noFill/>
          <a:ln w="0">
            <a:noFill/>
          </a:ln>
        </p:spPr>
        <p:txBody>
          <a:bodyPr lIns="90000" rIns="90000" tIns="45000" bIns="45000" anchor="ctr">
            <a:normAutofit fontScale="81000"/>
          </a:bodyPr>
          <a:p>
            <a:pPr indent="0" algn="ctr">
              <a:lnSpc>
                <a:spcPct val="100000"/>
              </a:lnSpc>
              <a:buNone/>
              <a:tabLst>
                <a:tab algn="l" pos="0"/>
              </a:tabLst>
            </a:pPr>
            <a:r>
              <a:rPr b="0" lang="en-IN" sz="4000" spc="-1" strike="noStrike">
                <a:solidFill>
                  <a:srgbClr val="000000"/>
                </a:solidFill>
                <a:latin typeface="Söhne"/>
              </a:rPr>
              <a:t>Accuracy Comparison for yield prediction</a:t>
            </a:r>
            <a:endParaRPr b="0" lang="en-GB" sz="4000" spc="-1" strike="noStrike">
              <a:solidFill>
                <a:srgbClr val="000000"/>
              </a:solidFill>
              <a:latin typeface="Arial"/>
            </a:endParaRPr>
          </a:p>
        </p:txBody>
      </p:sp>
      <p:pic>
        <p:nvPicPr>
          <p:cNvPr id="259" name="Content Placeholder 7" descr=""/>
          <p:cNvPicPr/>
          <p:nvPr/>
        </p:nvPicPr>
        <p:blipFill>
          <a:blip r:embed="rId1"/>
          <a:stretch/>
        </p:blipFill>
        <p:spPr>
          <a:xfrm>
            <a:off x="2951280" y="2334600"/>
            <a:ext cx="7083720" cy="312336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522440" y="803160"/>
            <a:ext cx="8596080" cy="9406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Output for crop name prediction</a:t>
            </a:r>
            <a:endParaRPr b="0" lang="en-GB" sz="4000" spc="-1" strike="noStrike">
              <a:solidFill>
                <a:srgbClr val="000000"/>
              </a:solidFill>
              <a:latin typeface="Arial"/>
            </a:endParaRPr>
          </a:p>
        </p:txBody>
      </p:sp>
      <p:sp>
        <p:nvSpPr>
          <p:cNvPr id="261" name="PlaceHolder 2"/>
          <p:cNvSpPr>
            <a:spLocks noGrp="1"/>
          </p:cNvSpPr>
          <p:nvPr>
            <p:ph/>
          </p:nvPr>
        </p:nvSpPr>
        <p:spPr>
          <a:xfrm>
            <a:off x="2270520" y="1999800"/>
            <a:ext cx="8596080" cy="4110120"/>
          </a:xfrm>
          <a:prstGeom prst="rect">
            <a:avLst/>
          </a:prstGeom>
          <a:noFill/>
          <a:ln w="0">
            <a:noFill/>
          </a:ln>
        </p:spPr>
        <p:txBody>
          <a:bodyPr lIns="90000" rIns="90000" tIns="45000" bIns="45000" anchor="ctr">
            <a:noAutofit/>
          </a:bodyPr>
          <a:p>
            <a:pPr marL="285840" indent="-285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Model - SVM</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Input attributes are soil’s NPK levels, pH, rainfall, temperature, yield</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r>
              <a:rPr b="0" lang="en-IN" sz="2400" spc="-1" strike="noStrike">
                <a:solidFill>
                  <a:srgbClr val="000000"/>
                </a:solidFill>
                <a:latin typeface="Söhne"/>
              </a:rPr>
              <a:t>                </a:t>
            </a:r>
            <a:r>
              <a:rPr b="0" lang="en-IN" sz="2400" spc="-1" strike="noStrike">
                <a:solidFill>
                  <a:srgbClr val="000000"/>
                </a:solidFill>
                <a:latin typeface="Söhne"/>
              </a:rPr>
              <a:t>input_data=(180,60,90,4.96,689.88,29.04,21.72)</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tabLst>
                <a:tab algn="l" pos="0"/>
              </a:tabLst>
            </a:pPr>
            <a:r>
              <a:rPr b="0" lang="en-IN" sz="2400" spc="-1" strike="noStrike">
                <a:solidFill>
                  <a:srgbClr val="000000"/>
                </a:solidFill>
                <a:latin typeface="Söhne"/>
              </a:rPr>
              <a:t>Output is the suitable crop</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62" name="Picture 4" descr=""/>
          <p:cNvPicPr/>
          <p:nvPr/>
        </p:nvPicPr>
        <p:blipFill>
          <a:blip r:embed="rId1"/>
          <a:stretch/>
        </p:blipFill>
        <p:spPr>
          <a:xfrm>
            <a:off x="4330440" y="5229720"/>
            <a:ext cx="7270200" cy="1455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862280" y="520920"/>
            <a:ext cx="8251200" cy="87768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Introduction</a:t>
            </a:r>
            <a:endParaRPr b="0" lang="en-GB" sz="4000" spc="-1" strike="noStrike">
              <a:solidFill>
                <a:srgbClr val="000000"/>
              </a:solidFill>
              <a:latin typeface="Arial"/>
            </a:endParaRPr>
          </a:p>
        </p:txBody>
      </p:sp>
      <p:sp>
        <p:nvSpPr>
          <p:cNvPr id="146" name="PlaceHolder 2"/>
          <p:cNvSpPr>
            <a:spLocks noGrp="1"/>
          </p:cNvSpPr>
          <p:nvPr>
            <p:ph/>
          </p:nvPr>
        </p:nvSpPr>
        <p:spPr>
          <a:xfrm>
            <a:off x="2313000" y="1730160"/>
            <a:ext cx="8596080" cy="4310280"/>
          </a:xfrm>
          <a:prstGeom prst="rect">
            <a:avLst/>
          </a:prstGeom>
          <a:noFill/>
          <a:ln w="0">
            <a:noFill/>
          </a:ln>
        </p:spPr>
        <p:txBody>
          <a:bodyPr lIns="90000" rIns="90000" tIns="45000" bIns="45000" anchor="ctr">
            <a:normAutofit fontScale="67000"/>
          </a:bodyPr>
          <a:p>
            <a:pPr marL="272880" indent="-2728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Agriculture forms the backbone of India's economy, providing employment to a significant portion of its population and ensuring food security for the nation. With a vast and diverse agricultural landscape, India faces the dual challenge of feeding a growing population while ensuring sustainable and efficient agricultural practices. However, unpredictable weather patterns, changing climatic conditions, and fluctuating market demands make crop planning and management a complex task for farmers.</a:t>
            </a:r>
            <a:endParaRPr b="0" lang="en-GB" sz="2400" spc="-1" strike="noStrike">
              <a:solidFill>
                <a:srgbClr val="000000"/>
              </a:solidFill>
              <a:latin typeface="Arial"/>
            </a:endParaRPr>
          </a:p>
          <a:p>
            <a:pPr marL="272880" indent="-2728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In recent years, advancements in technology have opened up new avenues to tackle these challenges and optimize agricultural practices. One such promising approach is the utilization of machine learning techniques for predicting crop outcomes. By harnessing the power of data and artificial intelligence, we can revolutionize the way agriculture is practiced in India.</a:t>
            </a:r>
            <a:endParaRPr b="0" lang="en-GB" sz="2400" spc="-1" strike="noStrike">
              <a:solidFill>
                <a:srgbClr val="000000"/>
              </a:solidFill>
              <a:latin typeface="Arial"/>
            </a:endParaRPr>
          </a:p>
          <a:p>
            <a:pPr marL="272880" indent="-27288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Ultimately, the objective of our project is to provide valuable insights into crop prediction and yield estimation, empowering farmers to make informed decisions and enhance their agricultural practices. By bridging the gap between technology and agriculture, we aspire to contribute to the growth, sustainability, and resilience of India's agricultural sector. Through our research and findings, we hope to play a part in shaping the future of agriculture, benefiting farmers and the nation as a whole.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677160" y="609480"/>
            <a:ext cx="8596080" cy="99432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Output for yield prediction</a:t>
            </a:r>
            <a:endParaRPr b="0" lang="en-GB" sz="4000" spc="-1" strike="noStrike">
              <a:solidFill>
                <a:srgbClr val="000000"/>
              </a:solidFill>
              <a:latin typeface="Arial"/>
            </a:endParaRPr>
          </a:p>
        </p:txBody>
      </p:sp>
      <p:sp>
        <p:nvSpPr>
          <p:cNvPr id="264" name="PlaceHolder 2"/>
          <p:cNvSpPr>
            <a:spLocks noGrp="1"/>
          </p:cNvSpPr>
          <p:nvPr>
            <p:ph/>
          </p:nvPr>
        </p:nvSpPr>
        <p:spPr>
          <a:xfrm>
            <a:off x="2796840" y="1521360"/>
            <a:ext cx="8596080" cy="4283640"/>
          </a:xfrm>
          <a:prstGeom prst="rect">
            <a:avLst/>
          </a:prstGeom>
          <a:noFill/>
          <a:ln w="0">
            <a:noFill/>
          </a:ln>
        </p:spPr>
        <p:txBody>
          <a:bodyPr lIns="90000" rIns="90000" tIns="45000" bIns="45000" anchor="ctr">
            <a:noAutofit/>
          </a:bodyPr>
          <a:p>
            <a:pPr marL="285840" indent="-285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Model – Decision Tree</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Input attributes are Cost of cultivation, Cost of Production, crop name, state name</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input_data=(10593.15,16528.68,2172.46,1,0,0,0,0,0,0,0,0,0,0,0,0,0,0,0,0,0,0,0,0,1,0)</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Output is the yield :</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pic>
        <p:nvPicPr>
          <p:cNvPr id="265" name="Picture 4" descr=""/>
          <p:cNvPicPr/>
          <p:nvPr/>
        </p:nvPicPr>
        <p:blipFill>
          <a:blip r:embed="rId1"/>
          <a:stretch/>
        </p:blipFill>
        <p:spPr>
          <a:xfrm>
            <a:off x="5748120" y="4560840"/>
            <a:ext cx="6220800" cy="218592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677160" y="609480"/>
            <a:ext cx="8596080" cy="84204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Conclusion</a:t>
            </a:r>
            <a:endParaRPr b="0" lang="en-GB" sz="4000" spc="-1" strike="noStrike">
              <a:solidFill>
                <a:srgbClr val="000000"/>
              </a:solidFill>
              <a:latin typeface="Arial"/>
            </a:endParaRPr>
          </a:p>
        </p:txBody>
      </p:sp>
      <p:sp>
        <p:nvSpPr>
          <p:cNvPr id="267" name="PlaceHolder 2"/>
          <p:cNvSpPr>
            <a:spLocks noGrp="1"/>
          </p:cNvSpPr>
          <p:nvPr>
            <p:ph/>
          </p:nvPr>
        </p:nvSpPr>
        <p:spPr>
          <a:xfrm>
            <a:off x="677160" y="1613520"/>
            <a:ext cx="8596080" cy="4426920"/>
          </a:xfrm>
          <a:prstGeom prst="rect">
            <a:avLst/>
          </a:prstGeom>
          <a:noFill/>
          <a:ln w="0">
            <a:noFill/>
          </a:ln>
        </p:spPr>
        <p:txBody>
          <a:bodyPr lIns="90000" rIns="90000" tIns="45000" bIns="45000" anchor="ctr">
            <a:normAutofit fontScale="76000"/>
          </a:bodyPr>
          <a:p>
            <a:pPr marL="255240" indent="-2552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This project aimed to predict agricultural crop and yields in India using machine learning techniques. The significance of this project lies in its potential to contribute to sustainable agriculture practices, enhance food security, and assist policymakers and farmers in making informed decisions.</a:t>
            </a:r>
            <a:endParaRPr b="0" lang="en-GB" sz="2400" spc="-1" strike="noStrike">
              <a:solidFill>
                <a:srgbClr val="000000"/>
              </a:solidFill>
              <a:latin typeface="Arial"/>
            </a:endParaRPr>
          </a:p>
          <a:p>
            <a:pPr marL="255240" indent="-2552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The dataset for crop prediction consisted of several features, out of which I selected the required feature for the model , then performed Exploratory Data Analysis (Data Preprocessing and Data Visualization) and did the feature scaling on the training data. Further, I applied several algorithms for training and testing and based on their accuracy, I selected SVM for the crop prediction which gave 96% accuracy and Decision Tree for yield prediction which gave 91% accuracy.</a:t>
            </a:r>
            <a:endParaRPr b="0" lang="en-GB" sz="2400" spc="-1" strike="noStrike">
              <a:solidFill>
                <a:srgbClr val="000000"/>
              </a:solidFill>
              <a:latin typeface="Arial"/>
            </a:endParaRPr>
          </a:p>
          <a:p>
            <a:pPr marL="255240" indent="-2552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The results demonstrated that our model could make reasonably accurate predictions of crops and yields for various regions in India.</a:t>
            </a:r>
            <a:endParaRPr b="0" lang="en-GB" sz="2400" spc="-1" strike="noStrike">
              <a:solidFill>
                <a:srgbClr val="000000"/>
              </a:solidFill>
              <a:latin typeface="Arial"/>
            </a:endParaRPr>
          </a:p>
          <a:p>
            <a:pPr marL="255240" indent="-2552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The journey of predicting agriculture crop and yields in India using machine learning has been both challenging and rewarding.</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677160" y="609480"/>
            <a:ext cx="8596080" cy="96732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References</a:t>
            </a:r>
            <a:endParaRPr b="0" lang="en-GB" sz="4000" spc="-1" strike="noStrike">
              <a:solidFill>
                <a:srgbClr val="000000"/>
              </a:solidFill>
              <a:latin typeface="Arial"/>
            </a:endParaRPr>
          </a:p>
        </p:txBody>
      </p:sp>
      <p:sp>
        <p:nvSpPr>
          <p:cNvPr id="269" name=""/>
          <p:cNvSpPr/>
          <p:nvPr/>
        </p:nvSpPr>
        <p:spPr>
          <a:xfrm>
            <a:off x="1105200" y="2113920"/>
            <a:ext cx="11086560" cy="299808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spcAft>
                <a:spcPts val="700"/>
              </a:spcAft>
            </a:pPr>
            <a:r>
              <a:rPr b="0" lang="en-GB" sz="1200" spc="-1" strike="noStrike">
                <a:solidFill>
                  <a:srgbClr val="000000"/>
                </a:solidFill>
                <a:latin typeface="TimesNewRomanPSMT"/>
              </a:rPr>
              <a:t>1.(2018). Singh, R., Sajwan, S., and Aggarwal. A Review of Machine Learning Methods for Crop Yield Prediction. 181(34), 16–20, International Journal of Computer Applications.</a:t>
            </a:r>
            <a:endParaRPr b="0" lang="en-GB" sz="1200" spc="-1" strike="noStrike">
              <a:solidFill>
                <a:srgbClr val="000000"/>
              </a:solidFill>
              <a:latin typeface="Arial"/>
            </a:endParaRPr>
          </a:p>
          <a:p>
            <a:pPr algn="just">
              <a:lnSpc>
                <a:spcPct val="115000"/>
              </a:lnSpc>
              <a:spcAft>
                <a:spcPts val="700"/>
              </a:spcAft>
            </a:pPr>
            <a:r>
              <a:rPr b="0" lang="en-GB" sz="1200" spc="-1" strike="noStrike">
                <a:solidFill>
                  <a:srgbClr val="000000"/>
                </a:solidFill>
                <a:latin typeface="TimesNewRomanPSMT"/>
              </a:rPr>
              <a:t>2.A. Jaiswal and V. Deora (2019). Crop Yield Prediction Under Climate Change: Simulation-Based Methods and Machine Learning Models. IEEE Access, 7(3), 33615–33625.</a:t>
            </a:r>
            <a:endParaRPr b="0" lang="en-GB" sz="1200" spc="-1" strike="noStrike">
              <a:solidFill>
                <a:srgbClr val="000000"/>
              </a:solidFill>
              <a:latin typeface="Arial"/>
            </a:endParaRPr>
          </a:p>
          <a:p>
            <a:pPr algn="just">
              <a:lnSpc>
                <a:spcPct val="115000"/>
              </a:lnSpc>
              <a:spcAft>
                <a:spcPts val="700"/>
              </a:spcAft>
            </a:pPr>
            <a:r>
              <a:rPr b="0" lang="en-GB" sz="1200" spc="-1" strike="noStrike">
                <a:solidFill>
                  <a:srgbClr val="000000"/>
                </a:solidFill>
                <a:latin typeface="TimesNewRomanPSMT"/>
              </a:rPr>
              <a:t>3.S. Sharma and G. Bhatia (2019). A Review of Machine Learning Methods for Predicting Crop Yield. Computer Science: An International Journal of Emerging Trends &amp; Technology, 8(4), 352-355.</a:t>
            </a:r>
            <a:endParaRPr b="0" lang="en-GB" sz="1200" spc="-1" strike="noStrike">
              <a:solidFill>
                <a:srgbClr val="000000"/>
              </a:solidFill>
              <a:latin typeface="Arial"/>
            </a:endParaRPr>
          </a:p>
          <a:p>
            <a:pPr algn="just">
              <a:lnSpc>
                <a:spcPct val="115000"/>
              </a:lnSpc>
              <a:spcAft>
                <a:spcPts val="700"/>
              </a:spcAft>
            </a:pPr>
            <a:r>
              <a:rPr b="0" lang="en-GB" sz="1200" spc="-1" strike="noStrike">
                <a:solidFill>
                  <a:srgbClr val="000000"/>
                </a:solidFill>
                <a:latin typeface="TimesNewRomanPSMT"/>
              </a:rPr>
              <a:t>4.(2017) Agarwal, A., and Saxena, A. A comparative study of crop yield prediction using machine learning. 168(8), 18–22, International Journal of Computer Applications.</a:t>
            </a:r>
            <a:endParaRPr b="0" lang="en-GB" sz="1200" spc="-1" strike="noStrike">
              <a:solidFill>
                <a:srgbClr val="000000"/>
              </a:solidFill>
              <a:latin typeface="Arial"/>
            </a:endParaRPr>
          </a:p>
          <a:p>
            <a:pPr algn="just">
              <a:lnSpc>
                <a:spcPct val="115000"/>
              </a:lnSpc>
              <a:spcAft>
                <a:spcPts val="700"/>
              </a:spcAft>
            </a:pPr>
            <a:r>
              <a:rPr b="0" lang="en-GB" sz="1200" spc="-1" strike="noStrike">
                <a:solidFill>
                  <a:srgbClr val="000000"/>
                </a:solidFill>
                <a:latin typeface="TimesNewRomanPSMT"/>
              </a:rPr>
              <a:t>5Government of India, Ministry of Agriculture and Farmers Welfare (2021). Agriculture, Cooperation, and Farmers Welfare Department. from https://agricoop.nic.in/ retrieved.</a:t>
            </a:r>
            <a:endParaRPr b="0" lang="en-GB" sz="1200" spc="-1" strike="noStrike">
              <a:solidFill>
                <a:srgbClr val="000000"/>
              </a:solidFill>
              <a:latin typeface="Arial"/>
            </a:endParaRPr>
          </a:p>
          <a:p>
            <a:pPr algn="just">
              <a:lnSpc>
                <a:spcPct val="115000"/>
              </a:lnSpc>
              <a:spcAft>
                <a:spcPts val="700"/>
              </a:spcAft>
            </a:pPr>
            <a:r>
              <a:rPr b="0" lang="en-GB" sz="1200" spc="-1" strike="noStrike">
                <a:solidFill>
                  <a:srgbClr val="000000"/>
                </a:solidFill>
                <a:latin typeface="TimesNewRomanPSMT"/>
              </a:rPr>
              <a:t>6.A. Gupta, P. N. Reddy, and others (2020). A Comprehensive Review of Machine Learning for Crop Yield Prediction. (Pp. 140–145) in 2020 International Conference on Sustainable Energy and Green Technology (SEGT). IEEE.</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484280" y="685800"/>
            <a:ext cx="10018080" cy="175176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IN" sz="4000" spc="-1" strike="noStrike">
                <a:solidFill>
                  <a:srgbClr val="000000"/>
                </a:solidFill>
                <a:latin typeface="Söhne"/>
              </a:rPr>
              <a:t>Existing System</a:t>
            </a:r>
            <a:r>
              <a:rPr b="0" lang="en-IN" sz="4000" spc="-1" strike="noStrike">
                <a:solidFill>
                  <a:srgbClr val="000000"/>
                </a:solidFill>
                <a:latin typeface="Söhne"/>
              </a:rPr>
              <a:t>	</a:t>
            </a:r>
            <a:endParaRPr b="0" lang="en-GB" sz="4000" spc="-1" strike="noStrike">
              <a:solidFill>
                <a:srgbClr val="000000"/>
              </a:solidFill>
              <a:latin typeface="Arial"/>
            </a:endParaRPr>
          </a:p>
        </p:txBody>
      </p:sp>
      <p:sp>
        <p:nvSpPr>
          <p:cNvPr id="148" name="PlaceHolder 2"/>
          <p:cNvSpPr>
            <a:spLocks noGrp="1"/>
          </p:cNvSpPr>
          <p:nvPr>
            <p:ph/>
          </p:nvPr>
        </p:nvSpPr>
        <p:spPr>
          <a:xfrm>
            <a:off x="1484280" y="2666880"/>
            <a:ext cx="10018080" cy="3123360"/>
          </a:xfrm>
          <a:prstGeom prst="rect">
            <a:avLst/>
          </a:prstGeom>
          <a:noFill/>
          <a:ln w="0">
            <a:noFill/>
          </a:ln>
        </p:spPr>
        <p:txBody>
          <a:bodyPr lIns="90000" rIns="90000" tIns="45000" bIns="45000" anchor="ctr">
            <a:normAutofit fontScale="97000"/>
          </a:bodyPr>
          <a:p>
            <a:pPr marL="276840" indent="-276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There is a huge diversity in season and rainfall in India, due to which farmers face much difficulty in crops production and management. They are not able to cultivate the right crop based on the weather conditions and soil conditions and moreover, they fail to produce the desired amount of yield without proper information.</a:t>
            </a:r>
            <a:endParaRPr b="0" lang="en-GB" sz="2400" spc="-1" strike="noStrike">
              <a:solidFill>
                <a:srgbClr val="000000"/>
              </a:solidFill>
              <a:latin typeface="Arial"/>
            </a:endParaRPr>
          </a:p>
          <a:p>
            <a:pPr marL="276840" indent="-276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Therefore, assessment of suitable crops to be cultivated is necessary.</a:t>
            </a:r>
            <a:endParaRPr b="0" lang="en-GB" sz="2400" spc="-1" strike="noStrike">
              <a:solidFill>
                <a:srgbClr val="000000"/>
              </a:solidFill>
              <a:latin typeface="Arial"/>
            </a:endParaRPr>
          </a:p>
          <a:p>
            <a:pPr marL="276840" indent="-276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Farmers or cultivators need proper assistant for crop cultivation and production.</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2873160" y="609480"/>
            <a:ext cx="8596080" cy="80604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Disadvantages of Existing System</a:t>
            </a:r>
            <a:r>
              <a:rPr b="0" lang="en-IN" sz="4000" spc="-1" strike="noStrike">
                <a:solidFill>
                  <a:srgbClr val="000000"/>
                </a:solidFill>
                <a:latin typeface="Corbel"/>
              </a:rPr>
              <a:t>	</a:t>
            </a:r>
            <a:endParaRPr b="0" lang="en-GB" sz="4000" spc="-1" strike="noStrike">
              <a:solidFill>
                <a:srgbClr val="000000"/>
              </a:solidFill>
              <a:latin typeface="Arial"/>
            </a:endParaRPr>
          </a:p>
        </p:txBody>
      </p:sp>
      <p:sp>
        <p:nvSpPr>
          <p:cNvPr id="150" name="PlaceHolder 2"/>
          <p:cNvSpPr>
            <a:spLocks noGrp="1"/>
          </p:cNvSpPr>
          <p:nvPr>
            <p:ph/>
          </p:nvPr>
        </p:nvSpPr>
        <p:spPr>
          <a:xfrm>
            <a:off x="3020400" y="1604520"/>
            <a:ext cx="8596080" cy="5037480"/>
          </a:xfrm>
          <a:prstGeom prst="rect">
            <a:avLst/>
          </a:prstGeom>
          <a:noFill/>
          <a:ln w="0">
            <a:noFill/>
          </a:ln>
        </p:spPr>
        <p:txBody>
          <a:bodyPr lIns="90000" rIns="90000" tIns="45000" bIns="45000" anchor="ctr">
            <a:normAutofit fontScale="79000"/>
          </a:bodyPr>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Farmers may lack accurate information about suitable crops for their specific regions and environmental conditions. This can lead to suboptimal crop choices, resulting in reduced crop yields and economic losses.</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Climate change and unpredictable weather patterns are becoming more prevalent. Without crop prediction, farmers may face increased vulnerability to extreme weather events, leading to crop failure and food insecurity.</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Inaccurate crop planning can lead to excessive input expenses, affecting the overall profitability of farming operations. Farmers may spend more on inputs without corresponding increases in crop yields.</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Inadequate crop planning may encourage the cultivation of water-intensive or environmentally harmful crops in regions unsuitable for such practices. This can lead to the depletion of natural resources and long-term ecological damage.</a:t>
            </a:r>
            <a:endParaRPr b="0" lang="en-GB" sz="2400" spc="-1" strike="noStrike">
              <a:solidFill>
                <a:srgbClr val="000000"/>
              </a:solidFill>
              <a:latin typeface="Arial"/>
            </a:endParaRPr>
          </a:p>
          <a:p>
            <a:pPr marL="264960" indent="-26496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As agricultural conditions evolve, farmers need to adapt their practices accordingly. A predictive system helps them anticipate and adjust to changing circumstances, enhancing their resilience.</a:t>
            </a:r>
            <a:endParaRPr b="0" lang="en-GB" sz="2400" spc="-1" strike="noStrike">
              <a:solidFill>
                <a:srgbClr val="000000"/>
              </a:solidFill>
              <a:latin typeface="Arial"/>
            </a:endParaRPr>
          </a:p>
          <a:p>
            <a:pPr indent="0">
              <a:lnSpc>
                <a:spcPct val="100000"/>
              </a:lnSpc>
              <a:spcBef>
                <a:spcPts val="479"/>
              </a:spcBef>
              <a:spcAft>
                <a:spcPts val="601"/>
              </a:spcAft>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729fcf"/>
            </a:gs>
            <a:gs pos="100000">
              <a:srgbClr val="ffd7d7"/>
            </a:gs>
          </a:gsLst>
          <a:lin ang="5400000"/>
        </a:grad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1355040" y="-156240"/>
            <a:ext cx="8596080" cy="806040"/>
          </a:xfrm>
          <a:prstGeom prst="rect">
            <a:avLst/>
          </a:prstGeom>
          <a:noFill/>
          <a:ln w="0">
            <a:noFill/>
          </a:ln>
        </p:spPr>
        <p:txBody>
          <a:bodyPr lIns="0" rIns="0" tIns="0" bIns="0" anchor="ctr">
            <a:noAutofit/>
          </a:bodyPr>
          <a:p>
            <a:pPr indent="0" algn="ctr">
              <a:lnSpc>
                <a:spcPct val="100000"/>
              </a:lnSpc>
              <a:buNone/>
              <a:tabLst>
                <a:tab algn="l" pos="0"/>
              </a:tabLst>
            </a:pPr>
            <a:r>
              <a:rPr b="0" lang="en-IN" sz="4000" spc="-1" strike="noStrike">
                <a:solidFill>
                  <a:srgbClr val="000000"/>
                </a:solidFill>
                <a:latin typeface="Söhne"/>
              </a:rPr>
              <a:t>Proposed System</a:t>
            </a:r>
            <a:endParaRPr b="0" lang="en-GB" sz="4000" spc="-1" strike="noStrike">
              <a:solidFill>
                <a:srgbClr val="000000"/>
              </a:solidFill>
              <a:latin typeface="Arial"/>
            </a:endParaRPr>
          </a:p>
        </p:txBody>
      </p:sp>
      <p:sp>
        <p:nvSpPr>
          <p:cNvPr id="152" name="PlaceHolder 2"/>
          <p:cNvSpPr>
            <a:spLocks noGrp="1"/>
          </p:cNvSpPr>
          <p:nvPr>
            <p:ph/>
          </p:nvPr>
        </p:nvSpPr>
        <p:spPr>
          <a:xfrm rot="27600">
            <a:off x="387720" y="1188000"/>
            <a:ext cx="11498760" cy="4865760"/>
          </a:xfrm>
          <a:prstGeom prst="rect">
            <a:avLst/>
          </a:prstGeom>
          <a:noFill/>
          <a:ln w="0">
            <a:noFill/>
          </a:ln>
        </p:spPr>
        <p:txBody>
          <a:bodyPr lIns="0" rIns="0" tIns="0" bIns="0" anchor="ctr">
            <a:noAutofit/>
          </a:bodyPr>
          <a:p>
            <a:pPr marL="285840" indent="-2858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The proposed data-driven predictive system for crop selection in Indian agriculture holds the potential to transform traditional farming practices. By harnessing the power of advanced technologies and machine learning, this system aims to improve agricultural productivity, sustainability, and economic outcomes for farmers across India.</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The proposed model predict the suitable crop based on state,cost of cultivation,cost of production,rainfall, temperature, pH value, soil’s NPK level and yield .</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IN" sz="2400" spc="-1" strike="noStrike">
                <a:solidFill>
                  <a:srgbClr val="000000"/>
                </a:solidFill>
                <a:latin typeface="Söhne"/>
              </a:rPr>
              <a:t>The second proposed model predict the yield based on the cost of cultivation , cost of production and state name.</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The working of the system starts with the collection of data and selecting the important attributes. Then the required data is preprocessed into the required format. The data is then divided into two parts training and testing data. The algorithms are applied and the model is trained using the training data. The accuracy of the system is obtained by testing the system using the testing data.</a:t>
            </a:r>
            <a:endParaRPr b="0" lang="en-GB" sz="2400" spc="-1" strike="noStrike">
              <a:solidFill>
                <a:srgbClr val="000000"/>
              </a:solidFill>
              <a:latin typeface="Arial"/>
            </a:endParaRPr>
          </a:p>
          <a:p>
            <a:pPr marL="285840" indent="-285840">
              <a:lnSpc>
                <a:spcPct val="100000"/>
              </a:lnSpc>
              <a:spcBef>
                <a:spcPts val="479"/>
              </a:spcBef>
              <a:spcAft>
                <a:spcPts val="601"/>
              </a:spcAft>
              <a:buClr>
                <a:srgbClr val="1287c3"/>
              </a:buClr>
              <a:buSzPct val="145000"/>
              <a:buFont typeface="Arial"/>
              <a:buChar char="•"/>
            </a:pPr>
            <a:r>
              <a:rPr b="0" lang="en-US" sz="2400" spc="-1" strike="noStrike">
                <a:solidFill>
                  <a:srgbClr val="000000"/>
                </a:solidFill>
                <a:latin typeface="Söhne"/>
              </a:rPr>
              <a:t>Support Vector Machine and Decision Tree Algorithms are used.</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2062440" y="609480"/>
            <a:ext cx="8596080" cy="77904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IN" sz="4000" spc="-1" strike="noStrike">
                <a:solidFill>
                  <a:srgbClr val="000000"/>
                </a:solidFill>
                <a:latin typeface="Söhne"/>
              </a:rPr>
              <a:t>Advantages of Proposed System</a:t>
            </a:r>
            <a:endParaRPr b="0" lang="en-GB" sz="4000" spc="-1" strike="noStrike">
              <a:solidFill>
                <a:srgbClr val="000000"/>
              </a:solidFill>
              <a:latin typeface="Arial"/>
            </a:endParaRPr>
          </a:p>
        </p:txBody>
      </p:sp>
      <p:sp>
        <p:nvSpPr>
          <p:cNvPr id="154" name="PlaceHolder 2"/>
          <p:cNvSpPr>
            <a:spLocks noGrp="1"/>
          </p:cNvSpPr>
          <p:nvPr>
            <p:ph/>
          </p:nvPr>
        </p:nvSpPr>
        <p:spPr>
          <a:xfrm>
            <a:off x="2269080" y="1716480"/>
            <a:ext cx="8596080" cy="4220640"/>
          </a:xfrm>
          <a:prstGeom prst="rect">
            <a:avLst/>
          </a:prstGeom>
          <a:noFill/>
          <a:ln w="0">
            <a:noFill/>
          </a:ln>
        </p:spPr>
        <p:txBody>
          <a:bodyPr lIns="90000" rIns="90000" tIns="45000" bIns="45000" anchor="ctr">
            <a:normAutofit fontScale="85000"/>
          </a:bodyPr>
          <a:p>
            <a:pPr marL="262080" indent="-2620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Söhne"/>
              </a:rPr>
              <a:t>Improved Crop Selection:</a:t>
            </a:r>
            <a:r>
              <a:rPr b="0" lang="en-US" sz="2400" spc="-1" strike="noStrike">
                <a:solidFill>
                  <a:srgbClr val="d1d5db"/>
                </a:solidFill>
                <a:latin typeface="Söhne"/>
              </a:rPr>
              <a:t> </a:t>
            </a:r>
            <a:r>
              <a:rPr b="0" lang="en-US" sz="2400" spc="-1" strike="noStrike">
                <a:solidFill>
                  <a:srgbClr val="000000"/>
                </a:solidFill>
                <a:latin typeface="Söhne"/>
              </a:rPr>
              <a:t>Farmers will receive data-driven crop recommendations tailored to their specific geographic location and soil conditions, leading to enhanced crop selection and improved yields.</a:t>
            </a:r>
            <a:endParaRPr b="0" lang="en-GB" sz="2400" spc="-1" strike="noStrike">
              <a:solidFill>
                <a:srgbClr val="000000"/>
              </a:solidFill>
              <a:latin typeface="Arial"/>
            </a:endParaRPr>
          </a:p>
          <a:p>
            <a:pPr marL="262080" indent="-2620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Söhne"/>
              </a:rPr>
              <a:t>Resilience to Climate Change:</a:t>
            </a:r>
            <a:r>
              <a:rPr b="0" lang="en-US" sz="2400" spc="-1" strike="noStrike">
                <a:solidFill>
                  <a:srgbClr val="d1d5db"/>
                </a:solidFill>
                <a:latin typeface="Söhne"/>
              </a:rPr>
              <a:t> </a:t>
            </a:r>
            <a:r>
              <a:rPr b="0" lang="en-US" sz="2400" spc="-1" strike="noStrike">
                <a:solidFill>
                  <a:srgbClr val="000000"/>
                </a:solidFill>
                <a:latin typeface="Söhne"/>
              </a:rPr>
              <a:t>The predictive system will help farmers adapt to changing climate patterns by suggesting suitable crops that are more resilient to environmental fluctuations.</a:t>
            </a:r>
            <a:endParaRPr b="0" lang="en-GB" sz="2400" spc="-1" strike="noStrike">
              <a:solidFill>
                <a:srgbClr val="000000"/>
              </a:solidFill>
              <a:latin typeface="Arial"/>
            </a:endParaRPr>
          </a:p>
          <a:p>
            <a:pPr marL="262080" indent="-2620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Söhne"/>
              </a:rPr>
              <a:t>Data-Driven Decision-Making:</a:t>
            </a:r>
            <a:r>
              <a:rPr b="0" lang="en-US" sz="2400" spc="-1" strike="noStrike">
                <a:solidFill>
                  <a:srgbClr val="d1d5db"/>
                </a:solidFill>
                <a:latin typeface="Söhne"/>
              </a:rPr>
              <a:t> </a:t>
            </a:r>
            <a:r>
              <a:rPr b="0" lang="en-US" sz="2400" spc="-1" strike="noStrike">
                <a:solidFill>
                  <a:srgbClr val="000000"/>
                </a:solidFill>
                <a:latin typeface="Söhne"/>
              </a:rPr>
              <a:t>Farmers will have access to valuable data-driven insights, empowering them to make informed decisions and adopt modern agricultural practices.</a:t>
            </a:r>
            <a:endParaRPr b="0" lang="en-GB" sz="2400" spc="-1" strike="noStrike">
              <a:solidFill>
                <a:srgbClr val="000000"/>
              </a:solidFill>
              <a:latin typeface="Arial"/>
            </a:endParaRPr>
          </a:p>
          <a:p>
            <a:pPr marL="262080" indent="-262080">
              <a:lnSpc>
                <a:spcPct val="100000"/>
              </a:lnSpc>
              <a:spcBef>
                <a:spcPts val="479"/>
              </a:spcBef>
              <a:spcAft>
                <a:spcPts val="601"/>
              </a:spcAft>
              <a:buClr>
                <a:srgbClr val="1287c3"/>
              </a:buClr>
              <a:buSzPct val="145000"/>
              <a:buFont typeface="Arial"/>
              <a:buChar char="•"/>
            </a:pPr>
            <a:r>
              <a:rPr b="1" lang="en-US" sz="2400" spc="-1" strike="noStrike">
                <a:solidFill>
                  <a:srgbClr val="000000"/>
                </a:solidFill>
                <a:latin typeface="Söhne"/>
              </a:rPr>
              <a:t>Market Planning and Profitability:</a:t>
            </a:r>
            <a:r>
              <a:rPr b="0" lang="en-US" sz="2400" spc="-1" strike="noStrike">
                <a:solidFill>
                  <a:srgbClr val="d1d5db"/>
                </a:solidFill>
                <a:latin typeface="Söhne"/>
              </a:rPr>
              <a:t> </a:t>
            </a:r>
            <a:r>
              <a:rPr b="0" lang="en-US" sz="2400" spc="-1" strike="noStrike">
                <a:solidFill>
                  <a:srgbClr val="000000"/>
                </a:solidFill>
                <a:latin typeface="Söhne"/>
              </a:rPr>
              <a:t>By aligning crop selection with market demand, farmers can plan their agricultural activities better, leading to improved profitability</a:t>
            </a:r>
            <a:r>
              <a:rPr b="0" lang="en-US" sz="2400" spc="-1" strike="noStrike">
                <a:solidFill>
                  <a:srgbClr val="d1d5db"/>
                </a:solidFill>
                <a:latin typeface="Söhne"/>
              </a:rPr>
              <a:t>.</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Parallax</Template>
  <TotalTime>1117</TotalTime>
  <Application>LibreOffice/7.5.1.2$MacOSX_X86_64 LibreOffice_project/fcbaee479e84c6cd81291587d2ee68cba099e129</Application>
  <AppVersion>15.0000</AppVersion>
  <Words>4431</Words>
  <Paragraphs>298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2023-07-19T13:40:41Z</dcterms:created>
  <dc:creator>pratyush kishan</dc:creator>
  <dc:description/>
  <dc:language>en-GB</dc:language>
  <cp:lastModifiedBy/>
  <dcterms:modified xsi:type="dcterms:W3CDTF">2023-07-22T12:13:47Z</dcterms:modified>
  <cp:revision>152</cp:revision>
  <dc:subject/>
  <dc:title>Project Report on “Prediction of Agriculture Crop in India”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52</vt:i4>
  </property>
</Properties>
</file>