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077B06-0CDC-4032-9216-DD960C1B1A2D}">
  <a:tblStyle styleId="{B9077B06-0CDC-4032-9216-DD960C1B1A2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b="off" i="off"/>
      <a:tcStyle>
        <a:tcBdr/>
        <a:fill>
          <a:solidFill>
            <a:srgbClr val="E0E0E0"/>
          </a:solidFill>
        </a:fill>
      </a:tcStyle>
    </a:band1H>
    <a:band2H>
      <a:tcTxStyle b="off" i="off"/>
      <a:tcStyle>
        <a:tcBdr/>
      </a:tcStyle>
    </a:band2H>
    <a:band1V>
      <a:tcTxStyle b="off" i="off"/>
      <a:tcStyle>
        <a:tcBdr/>
        <a:fill>
          <a:solidFill>
            <a:srgbClr val="E0E0E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e9405ada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gd8e9405ada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8e9405ada_2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d8e9405ada_2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8e9405ada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d8e9405ada_2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8e9405ada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d8e9405ada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8e9405ada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d8e9405ada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8e9405ada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gd8e9405ada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e9405ada_2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gd8e9405ada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8e9405ada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d8e9405ada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8e9405ada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d8e9405ada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8e9405ada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d8e9405ada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8e9405ada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d8e9405ada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525" cy="2052675"/>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525" cy="792675"/>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28650" y="273844"/>
            <a:ext cx="7886700" cy="9942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61" name="Google Shape;61;p15"/>
          <p:cNvSpPr txBox="1">
            <a:spLocks noGrp="1"/>
          </p:cNvSpPr>
          <p:nvPr>
            <p:ph type="dt" idx="10"/>
          </p:nvPr>
        </p:nvSpPr>
        <p:spPr>
          <a:xfrm>
            <a:off x="628650" y="4767263"/>
            <a:ext cx="2057400" cy="273825"/>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2" name="Google Shape;62;p15"/>
          <p:cNvSpPr txBox="1">
            <a:spLocks noGrp="1"/>
          </p:cNvSpPr>
          <p:nvPr>
            <p:ph type="ftr" idx="11"/>
          </p:nvPr>
        </p:nvSpPr>
        <p:spPr>
          <a:xfrm>
            <a:off x="3028950" y="4767263"/>
            <a:ext cx="3086100" cy="273825"/>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3" name="Google Shape;63;p15"/>
          <p:cNvSpPr txBox="1">
            <a:spLocks noGrp="1"/>
          </p:cNvSpPr>
          <p:nvPr>
            <p:ph type="sldNum" idx="12"/>
          </p:nvPr>
        </p:nvSpPr>
        <p:spPr>
          <a:xfrm>
            <a:off x="6457950" y="4767263"/>
            <a:ext cx="2057400" cy="2738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311700" y="2150850"/>
            <a:ext cx="8520525" cy="841725"/>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6" name="Google Shape;66;p16"/>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445025"/>
            <a:ext cx="8520525" cy="57262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17"/>
          <p:cNvSpPr txBox="1">
            <a:spLocks noGrp="1"/>
          </p:cNvSpPr>
          <p:nvPr>
            <p:ph type="body" idx="1"/>
          </p:nvPr>
        </p:nvSpPr>
        <p:spPr>
          <a:xfrm>
            <a:off x="311700" y="1152475"/>
            <a:ext cx="8520525"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0" name="Google Shape;70;p17"/>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525" cy="57262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8"/>
          <p:cNvSpPr txBox="1">
            <a:spLocks noGrp="1"/>
          </p:cNvSpPr>
          <p:nvPr>
            <p:ph type="body" idx="1"/>
          </p:nvPr>
        </p:nvSpPr>
        <p:spPr>
          <a:xfrm>
            <a:off x="311700" y="1152475"/>
            <a:ext cx="3999825"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4" name="Google Shape;74;p18"/>
          <p:cNvSpPr txBox="1">
            <a:spLocks noGrp="1"/>
          </p:cNvSpPr>
          <p:nvPr>
            <p:ph type="body" idx="2"/>
          </p:nvPr>
        </p:nvSpPr>
        <p:spPr>
          <a:xfrm>
            <a:off x="4832400" y="1152475"/>
            <a:ext cx="3999825"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5" name="Google Shape;75;p18"/>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445025"/>
            <a:ext cx="8520525" cy="57262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8" name="Google Shape;78;p19"/>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311700" y="555600"/>
            <a:ext cx="2808000" cy="755775"/>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1" name="Google Shape;81;p20"/>
          <p:cNvSpPr txBox="1">
            <a:spLocks noGrp="1"/>
          </p:cNvSpPr>
          <p:nvPr>
            <p:ph type="body" idx="1"/>
          </p:nvPr>
        </p:nvSpPr>
        <p:spPr>
          <a:xfrm>
            <a:off x="311700" y="1389600"/>
            <a:ext cx="2808000" cy="317947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2" name="Google Shape;82;p20"/>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490250" y="450150"/>
            <a:ext cx="6367725" cy="40907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5" name="Google Shape;85;p21"/>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8" name="Google Shape;88;p22"/>
          <p:cNvSpPr txBox="1">
            <a:spLocks noGrp="1"/>
          </p:cNvSpPr>
          <p:nvPr>
            <p:ph type="title"/>
          </p:nvPr>
        </p:nvSpPr>
        <p:spPr>
          <a:xfrm>
            <a:off x="265500" y="1233175"/>
            <a:ext cx="4045275"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9" name="Google Shape;89;p22"/>
          <p:cNvSpPr txBox="1">
            <a:spLocks noGrp="1"/>
          </p:cNvSpPr>
          <p:nvPr>
            <p:ph type="subTitle" idx="1"/>
          </p:nvPr>
        </p:nvSpPr>
        <p:spPr>
          <a:xfrm>
            <a:off x="265500" y="2803075"/>
            <a:ext cx="4045275" cy="1235025"/>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0" name="Google Shape;90;p22"/>
          <p:cNvSpPr txBox="1">
            <a:spLocks noGrp="1"/>
          </p:cNvSpPr>
          <p:nvPr>
            <p:ph type="body" idx="2"/>
          </p:nvPr>
        </p:nvSpPr>
        <p:spPr>
          <a:xfrm>
            <a:off x="4939500" y="724075"/>
            <a:ext cx="3836925" cy="3695175"/>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1" name="Google Shape;91;p22"/>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3"/>
          <p:cNvSpPr txBox="1">
            <a:spLocks noGrp="1"/>
          </p:cNvSpPr>
          <p:nvPr>
            <p:ph type="body" idx="1"/>
          </p:nvPr>
        </p:nvSpPr>
        <p:spPr>
          <a:xfrm>
            <a:off x="311700" y="4230575"/>
            <a:ext cx="5998725" cy="605025"/>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4" name="Google Shape;94;p23"/>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4"/>
          <p:cNvSpPr txBox="1">
            <a:spLocks noGrp="1"/>
          </p:cNvSpPr>
          <p:nvPr>
            <p:ph type="title" hasCustomPrompt="1"/>
          </p:nvPr>
        </p:nvSpPr>
        <p:spPr>
          <a:xfrm>
            <a:off x="311700" y="1106125"/>
            <a:ext cx="8520525" cy="1963575"/>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24"/>
          <p:cNvSpPr txBox="1">
            <a:spLocks noGrp="1"/>
          </p:cNvSpPr>
          <p:nvPr>
            <p:ph type="body" idx="1"/>
          </p:nvPr>
        </p:nvSpPr>
        <p:spPr>
          <a:xfrm>
            <a:off x="311700" y="3152225"/>
            <a:ext cx="8520525" cy="1300725"/>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8" name="Google Shape;98;p24"/>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5"/>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525" cy="57262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525"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6"/>
            <a:ext cx="548775"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26"/>
          <p:cNvSpPr txBox="1">
            <a:spLocks noGrp="1"/>
          </p:cNvSpPr>
          <p:nvPr>
            <p:ph type="ctrTitle"/>
          </p:nvPr>
        </p:nvSpPr>
        <p:spPr>
          <a:xfrm>
            <a:off x="311708" y="744575"/>
            <a:ext cx="8520525" cy="2052675"/>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rgbClr val="000000"/>
              </a:buClr>
              <a:buSzPts val="3600"/>
              <a:buFont typeface="Times New Roman"/>
              <a:buNone/>
            </a:pPr>
            <a:r>
              <a:rPr lang="en" sz="3600" b="0" i="0" u="none" strike="noStrike">
                <a:solidFill>
                  <a:srgbClr val="000000"/>
                </a:solidFill>
                <a:latin typeface="Times New Roman"/>
                <a:ea typeface="Times New Roman"/>
                <a:cs typeface="Times New Roman"/>
                <a:sym typeface="Times New Roman"/>
              </a:rPr>
              <a:t>INTEGRITY CHECKER</a:t>
            </a:r>
            <a:endParaRPr sz="3600"/>
          </a:p>
        </p:txBody>
      </p:sp>
      <p:sp>
        <p:nvSpPr>
          <p:cNvPr id="106" name="Google Shape;106;p26"/>
          <p:cNvSpPr txBox="1">
            <a:spLocks noGrp="1"/>
          </p:cNvSpPr>
          <p:nvPr>
            <p:ph type="subTitle" idx="1"/>
          </p:nvPr>
        </p:nvSpPr>
        <p:spPr>
          <a:xfrm>
            <a:off x="311700" y="2834125"/>
            <a:ext cx="8520525" cy="792675"/>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dk1"/>
              </a:buClr>
              <a:buSzPts val="1800"/>
              <a:buNone/>
            </a:pP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5"/>
          <p:cNvSpPr txBox="1">
            <a:spLocks noGrp="1"/>
          </p:cNvSpPr>
          <p:nvPr>
            <p:ph type="title"/>
          </p:nvPr>
        </p:nvSpPr>
        <p:spPr>
          <a:xfrm>
            <a:off x="628650" y="273844"/>
            <a:ext cx="7886700" cy="99427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sz="2400" dirty="0">
                <a:latin typeface="Times New Roman" panose="02020603050405020304" pitchFamily="18" charset="0"/>
                <a:ea typeface="Roboto"/>
                <a:cs typeface="Times New Roman" panose="02020603050405020304" pitchFamily="18" charset="0"/>
                <a:sym typeface="Roboto"/>
              </a:rPr>
              <a:t>Output Screenshots</a:t>
            </a:r>
            <a:endParaRPr sz="2400" dirty="0">
              <a:latin typeface="Times New Roman" panose="02020603050405020304" pitchFamily="18" charset="0"/>
              <a:ea typeface="Roboto"/>
              <a:cs typeface="Times New Roman" panose="02020603050405020304" pitchFamily="18" charset="0"/>
              <a:sym typeface="Roboto"/>
            </a:endParaRPr>
          </a:p>
        </p:txBody>
      </p:sp>
      <p:sp>
        <p:nvSpPr>
          <p:cNvPr id="161" name="Google Shape;161;p3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1600"/>
              </a:spcAft>
              <a:buSzPts val="1400"/>
              <a:buNone/>
            </a:pPr>
            <a:endParaRPr sz="1100"/>
          </a:p>
        </p:txBody>
      </p:sp>
      <p:pic>
        <p:nvPicPr>
          <p:cNvPr id="162" name="Google Shape;162;p35"/>
          <p:cNvPicPr preferRelativeResize="0"/>
          <p:nvPr/>
        </p:nvPicPr>
        <p:blipFill rotWithShape="1">
          <a:blip r:embed="rId3">
            <a:alphaModFix/>
          </a:blip>
          <a:srcRect/>
          <a:stretch/>
        </p:blipFill>
        <p:spPr>
          <a:xfrm>
            <a:off x="628650" y="1369219"/>
            <a:ext cx="8064188" cy="1389276"/>
          </a:xfrm>
          <a:prstGeom prst="rect">
            <a:avLst/>
          </a:prstGeom>
          <a:noFill/>
          <a:ln>
            <a:noFill/>
          </a:ln>
        </p:spPr>
      </p:pic>
      <p:pic>
        <p:nvPicPr>
          <p:cNvPr id="163" name="Google Shape;163;p35"/>
          <p:cNvPicPr preferRelativeResize="0"/>
          <p:nvPr/>
        </p:nvPicPr>
        <p:blipFill rotWithShape="1">
          <a:blip r:embed="rId4">
            <a:alphaModFix/>
          </a:blip>
          <a:srcRect/>
          <a:stretch/>
        </p:blipFill>
        <p:spPr>
          <a:xfrm>
            <a:off x="628650" y="2953500"/>
            <a:ext cx="7886700" cy="13928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6"/>
          <p:cNvSpPr txBox="1">
            <a:spLocks noGrp="1"/>
          </p:cNvSpPr>
          <p:nvPr>
            <p:ph type="title"/>
          </p:nvPr>
        </p:nvSpPr>
        <p:spPr>
          <a:xfrm>
            <a:off x="311700" y="2150850"/>
            <a:ext cx="8520525" cy="84172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8000" dirty="0">
                <a:latin typeface="Times New Roman" panose="02020603050405020304" pitchFamily="18" charset="0"/>
                <a:cs typeface="Times New Roman" panose="02020603050405020304" pitchFamily="18" charset="0"/>
              </a:rPr>
              <a:t>Thank You</a:t>
            </a:r>
            <a:endParaRPr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800"/>
              <a:buFont typeface="Calibri"/>
              <a:buNone/>
            </a:pPr>
            <a:r>
              <a:rPr lang="en" sz="1800"/>
              <a:t>TEAM MEMBERS AND THEIR CONTRIBUTION:</a:t>
            </a:r>
            <a:endParaRPr sz="1800"/>
          </a:p>
        </p:txBody>
      </p:sp>
      <p:graphicFrame>
        <p:nvGraphicFramePr>
          <p:cNvPr id="112" name="Google Shape;112;p27"/>
          <p:cNvGraphicFramePr/>
          <p:nvPr>
            <p:extLst>
              <p:ext uri="{D42A27DB-BD31-4B8C-83A1-F6EECF244321}">
                <p14:modId xmlns:p14="http://schemas.microsoft.com/office/powerpoint/2010/main" val="1338300019"/>
              </p:ext>
            </p:extLst>
          </p:nvPr>
        </p:nvGraphicFramePr>
        <p:xfrm>
          <a:off x="628650" y="1369219"/>
          <a:ext cx="7886700" cy="2219600"/>
        </p:xfrm>
        <a:graphic>
          <a:graphicData uri="http://schemas.openxmlformats.org/drawingml/2006/table">
            <a:tbl>
              <a:tblPr firstRow="1" bandRow="1">
                <a:noFill/>
                <a:tableStyleId>{B9077B06-0CDC-4032-9216-DD960C1B1A2D}</a:tableStyleId>
              </a:tblPr>
              <a:tblGrid>
                <a:gridCol w="689787">
                  <a:extLst>
                    <a:ext uri="{9D8B030D-6E8A-4147-A177-3AD203B41FA5}">
                      <a16:colId xmlns:a16="http://schemas.microsoft.com/office/drawing/2014/main" val="20000"/>
                    </a:ext>
                  </a:extLst>
                </a:gridCol>
                <a:gridCol w="4568013">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5549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S.NO</a:t>
                      </a:r>
                      <a:endParaRPr sz="1400" u="none" strike="noStrike" cap="none" dirty="0"/>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NAME</a:t>
                      </a:r>
                      <a:endParaRPr sz="1400" u="none" strike="noStrike" cap="none" dirty="0"/>
                    </a:p>
                  </a:txBody>
                  <a:tcPr marL="68600" marR="68600" marT="34300" marB="34300"/>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t>REGISTRATION NUMBER</a:t>
                      </a: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68600" marR="68600" marT="34300" marB="34300"/>
                </a:tc>
                <a:extLst>
                  <a:ext uri="{0D108BD9-81ED-4DB2-BD59-A6C34878D82A}">
                    <a16:rowId xmlns:a16="http://schemas.microsoft.com/office/drawing/2014/main" val="10000"/>
                  </a:ext>
                </a:extLst>
              </a:tr>
              <a:tr h="554900">
                <a:tc>
                  <a:txBody>
                    <a:bodyPr/>
                    <a:lstStyle/>
                    <a:p>
                      <a:pPr marL="0" marR="0" lvl="0" indent="0" algn="ctr" rtl="0">
                        <a:lnSpc>
                          <a:spcPct val="100000"/>
                        </a:lnSpc>
                        <a:spcBef>
                          <a:spcPts val="0"/>
                        </a:spcBef>
                        <a:spcAft>
                          <a:spcPts val="0"/>
                        </a:spcAft>
                        <a:buClr>
                          <a:schemeClr val="dk1"/>
                        </a:buClr>
                        <a:buSzPts val="1400"/>
                        <a:buFont typeface="Arial"/>
                        <a:buNone/>
                      </a:pPr>
                      <a:r>
                        <a:rPr lang="en-US" sz="1400" u="none" strike="noStrike" cap="none" dirty="0"/>
                        <a:t>1)</a:t>
                      </a:r>
                      <a:endParaRPr sz="1400" u="none" strike="noStrike" cap="none" dirty="0"/>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Yakkala Tarun Sai</a:t>
                      </a:r>
                      <a:endParaRPr sz="1400" u="none" strike="noStrike" cap="none" dirty="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Arial"/>
                        <a:buNone/>
                      </a:pPr>
                      <a:r>
                        <a:rPr lang="en" sz="1400" u="none" strike="noStrike" cap="none" dirty="0"/>
                        <a:t>AP18110010469</a:t>
                      </a:r>
                      <a:endParaRPr sz="1400" u="none" strike="noStrike" cap="none" dirty="0"/>
                    </a:p>
                  </a:txBody>
                  <a:tcPr marL="68600" marR="68600" marT="34300" marB="34300"/>
                </a:tc>
                <a:extLst>
                  <a:ext uri="{0D108BD9-81ED-4DB2-BD59-A6C34878D82A}">
                    <a16:rowId xmlns:a16="http://schemas.microsoft.com/office/drawing/2014/main" val="10001"/>
                  </a:ext>
                </a:extLst>
              </a:tr>
              <a:tr h="554900">
                <a:tc>
                  <a:txBody>
                    <a:bodyPr/>
                    <a:lstStyle/>
                    <a:p>
                      <a:pPr marL="0" marR="0" lvl="0" indent="0" algn="ctr" rtl="0">
                        <a:lnSpc>
                          <a:spcPct val="100000"/>
                        </a:lnSpc>
                        <a:spcBef>
                          <a:spcPts val="0"/>
                        </a:spcBef>
                        <a:spcAft>
                          <a:spcPts val="0"/>
                        </a:spcAft>
                        <a:buClr>
                          <a:schemeClr val="dk1"/>
                        </a:buClr>
                        <a:buSzPts val="1400"/>
                        <a:buFont typeface="Arial"/>
                        <a:buNone/>
                      </a:pPr>
                      <a:r>
                        <a:rPr lang="en-US" sz="1400" u="none" strike="noStrike" cap="none" dirty="0"/>
                        <a:t>2)</a:t>
                      </a:r>
                      <a:endParaRPr sz="1400" u="none" strike="noStrike" cap="none" dirty="0"/>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B.V.S.Neeraj</a:t>
                      </a:r>
                      <a:endParaRPr sz="1400" u="none" strike="noStrike" cap="none" dirty="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Arial"/>
                        <a:buNone/>
                      </a:pPr>
                      <a:r>
                        <a:rPr lang="en" sz="1400" u="none" strike="noStrike" cap="none" dirty="0"/>
                        <a:t>AP18110010474</a:t>
                      </a:r>
                      <a:endParaRPr sz="1400" u="none" strike="noStrike" cap="none" dirty="0"/>
                    </a:p>
                  </a:txBody>
                  <a:tcPr marL="68600" marR="68600" marT="34300" marB="34300"/>
                </a:tc>
                <a:extLst>
                  <a:ext uri="{0D108BD9-81ED-4DB2-BD59-A6C34878D82A}">
                    <a16:rowId xmlns:a16="http://schemas.microsoft.com/office/drawing/2014/main" val="10002"/>
                  </a:ext>
                </a:extLst>
              </a:tr>
              <a:tr h="554900">
                <a:tc>
                  <a:txBody>
                    <a:bodyPr/>
                    <a:lstStyle/>
                    <a:p>
                      <a:pPr marL="0" marR="0" lvl="0" indent="0" algn="ctr" rtl="0">
                        <a:lnSpc>
                          <a:spcPct val="100000"/>
                        </a:lnSpc>
                        <a:spcBef>
                          <a:spcPts val="0"/>
                        </a:spcBef>
                        <a:spcAft>
                          <a:spcPts val="0"/>
                        </a:spcAft>
                        <a:buClr>
                          <a:schemeClr val="dk1"/>
                        </a:buClr>
                        <a:buSzPts val="1400"/>
                        <a:buFont typeface="Arial"/>
                        <a:buNone/>
                      </a:pPr>
                      <a:r>
                        <a:rPr lang="en-US" sz="1400" u="none" strike="noStrike" cap="none" dirty="0"/>
                        <a:t>3)</a:t>
                      </a:r>
                      <a:endParaRPr sz="1400" u="none" strike="noStrike" cap="none" dirty="0"/>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M.Sri Krishna Kumar</a:t>
                      </a:r>
                      <a:endParaRPr sz="1400" u="none" strike="noStrike" cap="none" dirty="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Arial"/>
                        <a:buNone/>
                      </a:pPr>
                      <a:r>
                        <a:rPr lang="en" sz="1400" u="none" strike="noStrike" cap="none" dirty="0"/>
                        <a:t>AP18110010506</a:t>
                      </a:r>
                      <a:endParaRPr sz="1400" u="none" strike="noStrike" cap="none" dirty="0"/>
                    </a:p>
                  </a:txBody>
                  <a:tcPr marL="68600" marR="68600" marT="34300" marB="34300"/>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59438" y="0"/>
            <a:ext cx="7886700" cy="6624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1600" dirty="0">
                <a:latin typeface="Times New Roman" panose="02020603050405020304" pitchFamily="18" charset="0"/>
                <a:cs typeface="Times New Roman" panose="02020603050405020304" pitchFamily="18" charset="0"/>
              </a:rPr>
              <a:t>INTRODUCTION:</a:t>
            </a:r>
            <a:endParaRPr sz="1600" dirty="0">
              <a:latin typeface="Times New Roman" panose="02020603050405020304" pitchFamily="18" charset="0"/>
              <a:cs typeface="Times New Roman" panose="02020603050405020304" pitchFamily="18" charset="0"/>
            </a:endParaRPr>
          </a:p>
        </p:txBody>
      </p:sp>
      <p:sp>
        <p:nvSpPr>
          <p:cNvPr id="118" name="Google Shape;118;p28"/>
          <p:cNvSpPr txBox="1">
            <a:spLocks noGrp="1"/>
          </p:cNvSpPr>
          <p:nvPr>
            <p:ph type="body" idx="1"/>
          </p:nvPr>
        </p:nvSpPr>
        <p:spPr>
          <a:xfrm>
            <a:off x="0" y="517500"/>
            <a:ext cx="9144000" cy="4626000"/>
          </a:xfrm>
          <a:prstGeom prst="rect">
            <a:avLst/>
          </a:prstGeom>
          <a:noFill/>
          <a:ln>
            <a:noFill/>
          </a:ln>
        </p:spPr>
        <p:txBody>
          <a:bodyPr spcFirstLastPara="1" wrap="square" lIns="68575" tIns="34275" rIns="68575" bIns="34275" anchor="t" anchorCtr="0">
            <a:noAutofit/>
          </a:bodyPr>
          <a:lstStyle/>
          <a:p>
            <a:pPr marL="342900" lvl="0" indent="-254000" algn="l" rtl="0">
              <a:lnSpc>
                <a:spcPct val="80000"/>
              </a:lnSpc>
              <a:spcBef>
                <a:spcPts val="800"/>
              </a:spcBef>
              <a:spcAft>
                <a:spcPts val="0"/>
              </a:spcAft>
              <a:buSzPts val="1400"/>
              <a:buChar char="●"/>
            </a:pPr>
            <a:r>
              <a:rPr lang="en" sz="1500" dirty="0">
                <a:solidFill>
                  <a:schemeClr val="tx1"/>
                </a:solidFill>
                <a:latin typeface="Times New Roman" panose="02020603050405020304" pitchFamily="18" charset="0"/>
                <a:cs typeface="Times New Roman" panose="02020603050405020304" pitchFamily="18" charset="0"/>
              </a:rPr>
              <a:t>Integrity checker can be formally defined, as, if person-A is sending a message to person-B, then there </a:t>
            </a:r>
            <a:endParaRPr sz="1500" dirty="0">
              <a:solidFill>
                <a:schemeClr val="tx1"/>
              </a:solidFill>
              <a:latin typeface="Times New Roman" panose="02020603050405020304" pitchFamily="18" charset="0"/>
              <a:cs typeface="Times New Roman" panose="02020603050405020304" pitchFamily="18" charset="0"/>
            </a:endParaRPr>
          </a:p>
          <a:p>
            <a:pPr marL="342900" lvl="0" indent="0" algn="l" rtl="0">
              <a:lnSpc>
                <a:spcPct val="80000"/>
              </a:lnSpc>
              <a:spcBef>
                <a:spcPts val="800"/>
              </a:spcBef>
              <a:spcAft>
                <a:spcPts val="0"/>
              </a:spcAft>
              <a:buSzPts val="1400"/>
              <a:buNone/>
            </a:pPr>
            <a:r>
              <a:rPr lang="en" sz="1500" dirty="0">
                <a:solidFill>
                  <a:schemeClr val="tx1"/>
                </a:solidFill>
                <a:latin typeface="Times New Roman" panose="02020603050405020304" pitchFamily="18" charset="0"/>
                <a:cs typeface="Times New Roman" panose="02020603050405020304" pitchFamily="18" charset="0"/>
              </a:rPr>
              <a:t>shouldn’t be any kind of  third person’s view or access is not allowed. So we basically involve three </a:t>
            </a:r>
            <a:endParaRPr sz="1500" dirty="0">
              <a:solidFill>
                <a:schemeClr val="tx1"/>
              </a:solidFill>
              <a:latin typeface="Times New Roman" panose="02020603050405020304" pitchFamily="18" charset="0"/>
              <a:cs typeface="Times New Roman" panose="02020603050405020304" pitchFamily="18" charset="0"/>
            </a:endParaRPr>
          </a:p>
          <a:p>
            <a:pPr marL="342900" lvl="0" indent="0" algn="l" rtl="0">
              <a:lnSpc>
                <a:spcPct val="80000"/>
              </a:lnSpc>
              <a:spcBef>
                <a:spcPts val="800"/>
              </a:spcBef>
              <a:spcAft>
                <a:spcPts val="0"/>
              </a:spcAft>
              <a:buSzPts val="1400"/>
              <a:buNone/>
            </a:pPr>
            <a:r>
              <a:rPr lang="en" sz="1500" dirty="0">
                <a:solidFill>
                  <a:schemeClr val="tx1"/>
                </a:solidFill>
                <a:latin typeface="Times New Roman" panose="02020603050405020304" pitchFamily="18" charset="0"/>
                <a:cs typeface="Times New Roman" panose="02020603050405020304" pitchFamily="18" charset="0"/>
              </a:rPr>
              <a:t>main triads </a:t>
            </a:r>
            <a:endParaRPr sz="1500" dirty="0">
              <a:solidFill>
                <a:schemeClr val="tx1"/>
              </a:solidFill>
              <a:latin typeface="Times New Roman" panose="02020603050405020304" pitchFamily="18" charset="0"/>
              <a:cs typeface="Times New Roman" panose="02020603050405020304" pitchFamily="18" charset="0"/>
            </a:endParaRPr>
          </a:p>
          <a:p>
            <a:pPr marL="342900" lvl="0" indent="0" algn="l" rtl="0">
              <a:lnSpc>
                <a:spcPct val="80000"/>
              </a:lnSpc>
              <a:spcBef>
                <a:spcPts val="800"/>
              </a:spcBef>
              <a:spcAft>
                <a:spcPts val="0"/>
              </a:spcAft>
              <a:buSzPts val="1400"/>
              <a:buNone/>
            </a:pPr>
            <a:r>
              <a:rPr lang="en" sz="1500" dirty="0">
                <a:solidFill>
                  <a:schemeClr val="tx1"/>
                </a:solidFill>
                <a:latin typeface="Times New Roman" panose="02020603050405020304" pitchFamily="18" charset="0"/>
                <a:cs typeface="Times New Roman" panose="02020603050405020304" pitchFamily="18" charset="0"/>
              </a:rPr>
              <a:t>i.e,Integrity,Authenticity,confidentiality.</a:t>
            </a:r>
            <a:endParaRPr sz="1500" dirty="0">
              <a:solidFill>
                <a:schemeClr val="tx1"/>
              </a:solidFill>
              <a:latin typeface="Times New Roman" panose="02020603050405020304" pitchFamily="18" charset="0"/>
              <a:cs typeface="Times New Roman" panose="02020603050405020304" pitchFamily="18" charset="0"/>
            </a:endParaRPr>
          </a:p>
          <a:p>
            <a:pPr marL="342900" lvl="0" indent="-254000" algn="l" rtl="0">
              <a:lnSpc>
                <a:spcPct val="80000"/>
              </a:lnSpc>
              <a:spcBef>
                <a:spcPts val="800"/>
              </a:spcBef>
              <a:spcAft>
                <a:spcPts val="0"/>
              </a:spcAft>
              <a:buSzPts val="1400"/>
              <a:buChar char="●"/>
            </a:pPr>
            <a:r>
              <a:rPr lang="en" sz="1500" dirty="0">
                <a:solidFill>
                  <a:schemeClr val="tx1"/>
                </a:solidFill>
                <a:latin typeface="Times New Roman" panose="02020603050405020304" pitchFamily="18" charset="0"/>
                <a:cs typeface="Times New Roman" panose="02020603050405020304" pitchFamily="18" charset="0"/>
              </a:rPr>
              <a:t>   Authenticity and integrity are used for message authenticity and confidentiality is also maintained in the project so that the third person is not allowed to view our messages or information.</a:t>
            </a:r>
            <a:endParaRPr sz="1500" dirty="0">
              <a:solidFill>
                <a:schemeClr val="tx1"/>
              </a:solidFill>
              <a:latin typeface="Times New Roman" panose="02020603050405020304" pitchFamily="18" charset="0"/>
              <a:cs typeface="Times New Roman" panose="02020603050405020304" pitchFamily="18" charset="0"/>
            </a:endParaRPr>
          </a:p>
          <a:p>
            <a:pPr marL="0" lvl="0" indent="0" algn="l" rtl="0">
              <a:lnSpc>
                <a:spcPct val="80000"/>
              </a:lnSpc>
              <a:spcBef>
                <a:spcPts val="800"/>
              </a:spcBef>
              <a:spcAft>
                <a:spcPts val="0"/>
              </a:spcAft>
              <a:buSzPts val="1400"/>
              <a:buNone/>
            </a:pPr>
            <a:endParaRPr sz="1500" dirty="0">
              <a:latin typeface="Times New Roman" panose="02020603050405020304" pitchFamily="18" charset="0"/>
              <a:cs typeface="Times New Roman" panose="02020603050405020304" pitchFamily="18" charset="0"/>
            </a:endParaRPr>
          </a:p>
          <a:p>
            <a:pPr marL="342900" lvl="0" indent="-254000" algn="l" rtl="0">
              <a:lnSpc>
                <a:spcPct val="80000"/>
              </a:lnSpc>
              <a:spcBef>
                <a:spcPts val="800"/>
              </a:spcBef>
              <a:spcAft>
                <a:spcPts val="0"/>
              </a:spcAft>
              <a:buSzPts val="1400"/>
              <a:buChar char="●"/>
            </a:pPr>
            <a:r>
              <a:rPr lang="en" sz="1500" dirty="0">
                <a:latin typeface="Times New Roman" panose="02020603050405020304" pitchFamily="18" charset="0"/>
                <a:cs typeface="Times New Roman" panose="02020603050405020304" pitchFamily="18" charset="0"/>
              </a:rPr>
              <a:t>  </a:t>
            </a:r>
            <a:r>
              <a:rPr lang="en" sz="1500" dirty="0">
                <a:solidFill>
                  <a:schemeClr val="dk1"/>
                </a:solidFill>
                <a:latin typeface="Times New Roman" panose="02020603050405020304" pitchFamily="18" charset="0"/>
                <a:cs typeface="Times New Roman" panose="02020603050405020304" pitchFamily="18" charset="0"/>
              </a:rPr>
              <a:t>Our project “Integrity Checker” targets in developing a chat system with data integrity and sender </a:t>
            </a:r>
            <a:endParaRPr sz="1500" dirty="0">
              <a:solidFill>
                <a:schemeClr val="dk1"/>
              </a:solidFill>
              <a:latin typeface="Times New Roman" panose="02020603050405020304" pitchFamily="18" charset="0"/>
              <a:cs typeface="Times New Roman" panose="02020603050405020304" pitchFamily="18" charset="0"/>
            </a:endParaRPr>
          </a:p>
          <a:p>
            <a:pPr marL="342900" lvl="0" indent="0" algn="l" rtl="0">
              <a:lnSpc>
                <a:spcPct val="80000"/>
              </a:lnSpc>
              <a:spcBef>
                <a:spcPts val="800"/>
              </a:spcBef>
              <a:spcAft>
                <a:spcPts val="0"/>
              </a:spcAft>
              <a:buSzPts val="1400"/>
              <a:buNone/>
            </a:pPr>
            <a:r>
              <a:rPr lang="en" sz="1500" dirty="0">
                <a:solidFill>
                  <a:schemeClr val="dk1"/>
                </a:solidFill>
                <a:latin typeface="Times New Roman" panose="02020603050405020304" pitchFamily="18" charset="0"/>
                <a:cs typeface="Times New Roman" panose="02020603050405020304" pitchFamily="18" charset="0"/>
              </a:rPr>
              <a:t>   identification validation.</a:t>
            </a:r>
            <a:endParaRPr sz="15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80000"/>
              </a:lnSpc>
              <a:spcBef>
                <a:spcPts val="800"/>
              </a:spcBef>
              <a:spcAft>
                <a:spcPts val="0"/>
              </a:spcAft>
              <a:buSzPts val="1400"/>
              <a:buNone/>
            </a:pPr>
            <a:endParaRPr sz="1500" dirty="0">
              <a:solidFill>
                <a:schemeClr val="dk1"/>
              </a:solidFill>
              <a:latin typeface="Times New Roman" panose="02020603050405020304" pitchFamily="18" charset="0"/>
              <a:cs typeface="Times New Roman" panose="02020603050405020304" pitchFamily="18" charset="0"/>
            </a:endParaRPr>
          </a:p>
          <a:p>
            <a:pPr marL="342900" lvl="0" indent="-254000" algn="l" rtl="0">
              <a:lnSpc>
                <a:spcPct val="150000"/>
              </a:lnSpc>
              <a:spcBef>
                <a:spcPts val="0"/>
              </a:spcBef>
              <a:spcAft>
                <a:spcPts val="0"/>
              </a:spcAft>
              <a:buClr>
                <a:schemeClr val="dk1"/>
              </a:buClr>
              <a:buSzPts val="1400"/>
              <a:buChar char="●"/>
            </a:pPr>
            <a:r>
              <a:rPr lang="en" sz="1500" dirty="0">
                <a:solidFill>
                  <a:schemeClr val="dk1"/>
                </a:solidFill>
                <a:latin typeface="Times New Roman" panose="02020603050405020304" pitchFamily="18" charset="0"/>
                <a:cs typeface="Times New Roman" panose="02020603050405020304" pitchFamily="18" charset="0"/>
              </a:rPr>
              <a:t>   We used different cryptographic techniques and algorithms in this project to show valid output.This is a chat system in which message is passed between the sender and receiver.The process between this </a:t>
            </a:r>
            <a:endParaRPr sz="1500" dirty="0">
              <a:solidFill>
                <a:schemeClr val="dk1"/>
              </a:solidFill>
              <a:latin typeface="Times New Roman" panose="02020603050405020304" pitchFamily="18" charset="0"/>
              <a:cs typeface="Times New Roman" panose="02020603050405020304" pitchFamily="18" charset="0"/>
            </a:endParaRPr>
          </a:p>
          <a:p>
            <a:pPr marL="342900" lvl="0" indent="0" algn="l" rtl="0">
              <a:lnSpc>
                <a:spcPct val="150000"/>
              </a:lnSpc>
              <a:spcBef>
                <a:spcPts val="0"/>
              </a:spcBef>
              <a:spcAft>
                <a:spcPts val="0"/>
              </a:spcAft>
              <a:buSzPts val="1400"/>
              <a:buNone/>
            </a:pPr>
            <a:r>
              <a:rPr lang="en" sz="1500" dirty="0">
                <a:solidFill>
                  <a:schemeClr val="dk1"/>
                </a:solidFill>
                <a:latin typeface="Times New Roman" panose="02020603050405020304" pitchFamily="18" charset="0"/>
                <a:cs typeface="Times New Roman" panose="02020603050405020304" pitchFamily="18" charset="0"/>
              </a:rPr>
              <a:t>    sending and receiving is being created and monitored in this project.</a:t>
            </a:r>
            <a:endParaRPr sz="1500" dirty="0">
              <a:solidFill>
                <a:schemeClr val="dk1"/>
              </a:solidFill>
              <a:latin typeface="Times New Roman" panose="02020603050405020304" pitchFamily="18" charset="0"/>
              <a:cs typeface="Times New Roman" panose="02020603050405020304" pitchFamily="18" charset="0"/>
            </a:endParaRPr>
          </a:p>
          <a:p>
            <a:pPr marL="342900" lvl="0" indent="-254000" algn="l" rtl="0">
              <a:lnSpc>
                <a:spcPct val="150000"/>
              </a:lnSpc>
              <a:spcBef>
                <a:spcPts val="0"/>
              </a:spcBef>
              <a:spcAft>
                <a:spcPts val="0"/>
              </a:spcAft>
              <a:buClr>
                <a:schemeClr val="dk1"/>
              </a:buClr>
              <a:buSzPts val="1400"/>
              <a:buChar char="●"/>
            </a:pPr>
            <a:r>
              <a:rPr lang="en" sz="1500" dirty="0">
                <a:solidFill>
                  <a:schemeClr val="dk1"/>
                </a:solidFill>
                <a:latin typeface="Times New Roman" panose="02020603050405020304" pitchFamily="18" charset="0"/>
                <a:cs typeface="Times New Roman" panose="02020603050405020304" pitchFamily="18" charset="0"/>
              </a:rPr>
              <a:t>   By implementation of this project all the CIA(confidentiality , integrity and authentication)triads can be </a:t>
            </a:r>
            <a:endParaRPr sz="1500" dirty="0">
              <a:solidFill>
                <a:schemeClr val="dk1"/>
              </a:solidFill>
              <a:latin typeface="Times New Roman" panose="02020603050405020304" pitchFamily="18" charset="0"/>
              <a:cs typeface="Times New Roman" panose="02020603050405020304" pitchFamily="18" charset="0"/>
            </a:endParaRPr>
          </a:p>
          <a:p>
            <a:pPr marL="342900" lvl="0" indent="0" algn="l" rtl="0">
              <a:lnSpc>
                <a:spcPct val="150000"/>
              </a:lnSpc>
              <a:spcBef>
                <a:spcPts val="0"/>
              </a:spcBef>
              <a:spcAft>
                <a:spcPts val="0"/>
              </a:spcAft>
              <a:buSzPts val="1400"/>
              <a:buNone/>
            </a:pPr>
            <a:r>
              <a:rPr lang="en" sz="1500" dirty="0">
                <a:solidFill>
                  <a:schemeClr val="dk1"/>
                </a:solidFill>
                <a:latin typeface="Times New Roman" panose="02020603050405020304" pitchFamily="18" charset="0"/>
                <a:cs typeface="Times New Roman" panose="02020603050405020304" pitchFamily="18" charset="0"/>
              </a:rPr>
              <a:t>     maintained.</a:t>
            </a:r>
            <a:endParaRPr sz="15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Clr>
                <a:schemeClr val="dk1"/>
              </a:buClr>
              <a:buSzPts val="800"/>
              <a:buNone/>
            </a:pPr>
            <a:endParaRPr sz="1500" b="1" dirty="0">
              <a:solidFill>
                <a:schemeClr val="dk1"/>
              </a:solidFill>
              <a:latin typeface="Times New Roman" panose="02020603050405020304" pitchFamily="18" charset="0"/>
              <a:cs typeface="Times New Roman" panose="02020603050405020304" pitchFamily="18" charset="0"/>
            </a:endParaRPr>
          </a:p>
          <a:p>
            <a:pPr marL="139700" lvl="0" indent="0" algn="l" rtl="0">
              <a:lnSpc>
                <a:spcPct val="80000"/>
              </a:lnSpc>
              <a:spcBef>
                <a:spcPts val="800"/>
              </a:spcBef>
              <a:spcAft>
                <a:spcPts val="1600"/>
              </a:spcAft>
              <a:buClr>
                <a:schemeClr val="dk1"/>
              </a:buClr>
              <a:buSzPts val="2100"/>
              <a:buNone/>
            </a:pPr>
            <a:endParaRPr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1600" dirty="0">
                <a:latin typeface="Times New Roman" panose="02020603050405020304" pitchFamily="18" charset="0"/>
                <a:cs typeface="Times New Roman" panose="02020603050405020304" pitchFamily="18" charset="0"/>
              </a:rPr>
              <a:t>WORKING:</a:t>
            </a:r>
            <a:endParaRPr sz="1600" dirty="0">
              <a:latin typeface="Times New Roman" panose="02020603050405020304" pitchFamily="18" charset="0"/>
              <a:cs typeface="Times New Roman" panose="02020603050405020304" pitchFamily="18" charset="0"/>
            </a:endParaRPr>
          </a:p>
        </p:txBody>
      </p:sp>
      <p:sp>
        <p:nvSpPr>
          <p:cNvPr id="124" name="Google Shape;124;p29"/>
          <p:cNvSpPr txBox="1">
            <a:spLocks noGrp="1"/>
          </p:cNvSpPr>
          <p:nvPr>
            <p:ph type="body" idx="1"/>
          </p:nvPr>
        </p:nvSpPr>
        <p:spPr>
          <a:xfrm>
            <a:off x="564356" y="985837"/>
            <a:ext cx="7950994" cy="3950494"/>
          </a:xfrm>
          <a:prstGeom prst="rect">
            <a:avLst/>
          </a:prstGeom>
          <a:noFill/>
          <a:ln>
            <a:noFill/>
          </a:ln>
        </p:spPr>
        <p:txBody>
          <a:bodyPr spcFirstLastPara="1" wrap="square" lIns="68575" tIns="34275" rIns="68575" bIns="34275" anchor="t" anchorCtr="0">
            <a:noAutofit/>
          </a:bodyPr>
          <a:lstStyle/>
          <a:p>
            <a:pPr marL="177800" lvl="0" indent="-177800" algn="l" rtl="0">
              <a:lnSpc>
                <a:spcPct val="90000"/>
              </a:lnSpc>
              <a:spcBef>
                <a:spcPts val="800"/>
              </a:spcBef>
              <a:spcAft>
                <a:spcPts val="1600"/>
              </a:spcAft>
              <a:buClr>
                <a:srgbClr val="000000"/>
              </a:buClr>
              <a:buSzPts val="1400"/>
              <a:buChar char="●"/>
            </a:pPr>
            <a:endParaRPr sz="1100"/>
          </a:p>
        </p:txBody>
      </p:sp>
      <p:pic>
        <p:nvPicPr>
          <p:cNvPr id="125" name="Google Shape;125;p29"/>
          <p:cNvPicPr preferRelativeResize="0"/>
          <p:nvPr/>
        </p:nvPicPr>
        <p:blipFill rotWithShape="1">
          <a:blip r:embed="rId3">
            <a:alphaModFix/>
          </a:blip>
          <a:srcRect/>
          <a:stretch/>
        </p:blipFill>
        <p:spPr>
          <a:xfrm>
            <a:off x="1104169" y="1076888"/>
            <a:ext cx="6848681" cy="38594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body" idx="1"/>
          </p:nvPr>
        </p:nvSpPr>
        <p:spPr>
          <a:xfrm>
            <a:off x="0" y="0"/>
            <a:ext cx="9042975" cy="5073750"/>
          </a:xfrm>
          <a:prstGeom prst="rect">
            <a:avLst/>
          </a:prstGeom>
          <a:noFill/>
          <a:ln>
            <a:noFill/>
          </a:ln>
        </p:spPr>
        <p:txBody>
          <a:bodyPr spcFirstLastPara="1" wrap="square" lIns="68575" tIns="34275" rIns="68575" bIns="34275" anchor="t" anchorCtr="0">
            <a:noAutofit/>
          </a:bodyPr>
          <a:lstStyle/>
          <a:p>
            <a:pPr marL="285750" lvl="0" indent="-285750" algn="l" rtl="0">
              <a:lnSpc>
                <a:spcPct val="150000"/>
              </a:lnSpc>
              <a:spcBef>
                <a:spcPts val="0"/>
              </a:spcBef>
              <a:spcAft>
                <a:spcPts val="0"/>
              </a:spcAft>
              <a:buSzPts val="2600"/>
              <a:buFont typeface="Arial" panose="020B0604020202020204" pitchFamily="34" charset="0"/>
              <a:buChar char="•"/>
            </a:pPr>
            <a:r>
              <a:rPr lang="en" sz="1500" dirty="0">
                <a:solidFill>
                  <a:schemeClr val="dk1"/>
                </a:solidFill>
                <a:latin typeface="Times New Roman" panose="02020603050405020304" pitchFamily="18" charset="0"/>
                <a:cs typeface="Times New Roman" panose="02020603050405020304" pitchFamily="18" charset="0"/>
              </a:rPr>
              <a:t>This application deals with a Source and Destination, i.e, here Source refers to sender and Destination refers to receiver, when message is sent from sender to receiver then the message will goes through the hash function, and the generated output undergoes RSA encryption using the private key of the sender. </a:t>
            </a:r>
            <a:endParaRPr sz="1500" dirty="0">
              <a:solidFill>
                <a:schemeClr val="dk1"/>
              </a:solidFill>
              <a:latin typeface="Times New Roman" panose="02020603050405020304" pitchFamily="18" charset="0"/>
              <a:cs typeface="Times New Roman" panose="02020603050405020304" pitchFamily="18" charset="0"/>
            </a:endParaRPr>
          </a:p>
          <a:p>
            <a:pPr marL="285750" indent="-285750">
              <a:lnSpc>
                <a:spcPct val="150000"/>
              </a:lnSpc>
              <a:spcBef>
                <a:spcPts val="0"/>
              </a:spcBef>
              <a:buSzPts val="2600"/>
              <a:buFont typeface="Arial" panose="020B0604020202020204" pitchFamily="34" charset="0"/>
              <a:buChar char="•"/>
            </a:pPr>
            <a:r>
              <a:rPr lang="en" sz="1500" dirty="0">
                <a:solidFill>
                  <a:schemeClr val="dk1"/>
                </a:solidFill>
                <a:latin typeface="Times New Roman" panose="02020603050405020304" pitchFamily="18" charset="0"/>
                <a:cs typeface="Times New Roman" panose="02020603050405020304" pitchFamily="18" charset="0"/>
              </a:rPr>
              <a:t>Then in the next step the original message given as input is appended with the output generated from the RSA encryption. </a:t>
            </a:r>
            <a:endParaRPr sz="1500" dirty="0">
              <a:solidFill>
                <a:schemeClr val="dk1"/>
              </a:solidFill>
              <a:latin typeface="Times New Roman" panose="02020603050405020304" pitchFamily="18" charset="0"/>
              <a:cs typeface="Times New Roman" panose="02020603050405020304" pitchFamily="18" charset="0"/>
            </a:endParaRPr>
          </a:p>
          <a:p>
            <a:pPr marL="285750" indent="-285750">
              <a:lnSpc>
                <a:spcPct val="150000"/>
              </a:lnSpc>
              <a:spcBef>
                <a:spcPts val="0"/>
              </a:spcBef>
              <a:buSzPts val="2600"/>
              <a:buFont typeface="Arial" panose="020B0604020202020204" pitchFamily="34" charset="0"/>
              <a:buChar char="•"/>
            </a:pPr>
            <a:r>
              <a:rPr lang="en" sz="1500" dirty="0">
                <a:solidFill>
                  <a:schemeClr val="dk1"/>
                </a:solidFill>
                <a:latin typeface="Times New Roman" panose="02020603050405020304" pitchFamily="18" charset="0"/>
                <a:cs typeface="Times New Roman" panose="02020603050405020304" pitchFamily="18" charset="0"/>
              </a:rPr>
              <a:t>After appending the output will be encrypted using the AES algorithm. By using TCP/IP Server and Client system message will be transferred to the receiver then the sent message will be decrypted using AES algorithm then we get the decrypted output that will be divided into two parts. </a:t>
            </a:r>
            <a:endParaRPr sz="1500" dirty="0">
              <a:solidFill>
                <a:schemeClr val="dk1"/>
              </a:solidFill>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SzPts val="2600"/>
              <a:buFont typeface="Arial" panose="020B0604020202020204" pitchFamily="34" charset="0"/>
              <a:buChar char="•"/>
            </a:pPr>
            <a:r>
              <a:rPr lang="en" sz="1500" dirty="0">
                <a:solidFill>
                  <a:schemeClr val="dk1"/>
                </a:solidFill>
                <a:latin typeface="Times New Roman" panose="02020603050405020304" pitchFamily="18" charset="0"/>
                <a:cs typeface="Times New Roman" panose="02020603050405020304" pitchFamily="18" charset="0"/>
              </a:rPr>
              <a:t>The first part which is the original message is sent into the hash function and the rest half part undergoes RSA decryption using a public key. Both the generated outputs i.e, the output generated from RSA decryption and the output generated from the hash function are compared. </a:t>
            </a:r>
            <a:endParaRPr sz="1500" dirty="0">
              <a:solidFill>
                <a:schemeClr val="dk1"/>
              </a:solidFill>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SzPts val="2600"/>
              <a:buFont typeface="Arial" panose="020B0604020202020204" pitchFamily="34" charset="0"/>
              <a:buChar char="•"/>
            </a:pPr>
            <a:r>
              <a:rPr lang="en" sz="1500" dirty="0">
                <a:solidFill>
                  <a:schemeClr val="dk1"/>
                </a:solidFill>
                <a:latin typeface="Times New Roman" panose="02020603050405020304" pitchFamily="18" charset="0"/>
                <a:cs typeface="Times New Roman" panose="02020603050405020304" pitchFamily="18" charset="0"/>
              </a:rPr>
              <a:t>If both the outputs are the same then we say that the integrity is maintained.</a:t>
            </a:r>
            <a:endParaRPr sz="1500" dirty="0">
              <a:solidFill>
                <a:schemeClr val="dk1"/>
              </a:solidFill>
              <a:latin typeface="Times New Roman" panose="02020603050405020304" pitchFamily="18" charset="0"/>
              <a:cs typeface="Times New Roman" panose="02020603050405020304" pitchFamily="18" charset="0"/>
            </a:endParaRPr>
          </a:p>
          <a:p>
            <a:pPr marL="25400" lvl="0" indent="0" algn="l" rtl="0">
              <a:lnSpc>
                <a:spcPct val="90000"/>
              </a:lnSpc>
              <a:spcBef>
                <a:spcPts val="0"/>
              </a:spcBef>
              <a:spcAft>
                <a:spcPts val="1600"/>
              </a:spcAft>
              <a:buSzPts val="1800"/>
              <a:buNone/>
            </a:pPr>
            <a:endParaRPr sz="2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1"/>
          <p:cNvSpPr txBox="1">
            <a:spLocks noGrp="1"/>
          </p:cNvSpPr>
          <p:nvPr>
            <p:ph type="title"/>
          </p:nvPr>
        </p:nvSpPr>
        <p:spPr>
          <a:xfrm>
            <a:off x="628650" y="273844"/>
            <a:ext cx="7886700" cy="994275"/>
          </a:xfrm>
          <a:prstGeom prst="rect">
            <a:avLst/>
          </a:prstGeom>
          <a:noFill/>
          <a:ln>
            <a:noFill/>
          </a:ln>
        </p:spPr>
        <p:txBody>
          <a:bodyPr spcFirstLastPara="1" wrap="square" lIns="68575" tIns="34275" rIns="68575" bIns="34275" anchor="ctr" anchorCtr="0">
            <a:noAutofit/>
          </a:bodyPr>
          <a:lstStyle/>
          <a:p>
            <a:pPr marL="0" lvl="0" indent="0" algn="l" rtl="0">
              <a:lnSpc>
                <a:spcPct val="150000"/>
              </a:lnSpc>
              <a:spcBef>
                <a:spcPts val="0"/>
              </a:spcBef>
              <a:spcAft>
                <a:spcPts val="0"/>
              </a:spcAft>
              <a:buClr>
                <a:schemeClr val="dk1"/>
              </a:buClr>
              <a:buSzPts val="800"/>
              <a:buFont typeface="Arial"/>
              <a:buNone/>
            </a:pPr>
            <a:r>
              <a:rPr lang="en" dirty="0">
                <a:latin typeface="Times New Roman" panose="02020603050405020304" pitchFamily="18" charset="0"/>
                <a:ea typeface="Roboto Mono"/>
                <a:cs typeface="Times New Roman" panose="02020603050405020304" pitchFamily="18" charset="0"/>
                <a:sym typeface="Roboto Mono"/>
              </a:rPr>
              <a:t>PROPOSED SYSTEM:</a:t>
            </a:r>
            <a:endParaRPr dirty="0">
              <a:latin typeface="Times New Roman" panose="02020603050405020304" pitchFamily="18" charset="0"/>
              <a:ea typeface="Roboto Mono"/>
              <a:cs typeface="Times New Roman" panose="02020603050405020304" pitchFamily="18" charset="0"/>
              <a:sym typeface="Roboto Mono"/>
            </a:endParaRPr>
          </a:p>
        </p:txBody>
      </p:sp>
      <p:sp>
        <p:nvSpPr>
          <p:cNvPr id="136" name="Google Shape;136;p3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800"/>
              <a:buFont typeface="Arial"/>
              <a:buNone/>
            </a:pPr>
            <a:r>
              <a:rPr lang="en" sz="2300" dirty="0">
                <a:solidFill>
                  <a:schemeClr val="dk1"/>
                </a:solidFill>
                <a:latin typeface="Times New Roman" panose="02020603050405020304" pitchFamily="18" charset="0"/>
                <a:cs typeface="Times New Roman" panose="02020603050405020304" pitchFamily="18" charset="0"/>
              </a:rPr>
              <a:t>This project is implemented using python(3.7 and above)</a:t>
            </a:r>
            <a:endParaRPr sz="23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22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2300" u="sng" dirty="0">
                <a:solidFill>
                  <a:schemeClr val="dk1"/>
                </a:solidFill>
                <a:latin typeface="Times New Roman" panose="02020603050405020304" pitchFamily="18" charset="0"/>
                <a:cs typeface="Times New Roman" panose="02020603050405020304" pitchFamily="18" charset="0"/>
              </a:rPr>
              <a:t>Inbuilt Libraries used in project</a:t>
            </a:r>
            <a:r>
              <a:rPr lang="en" sz="2300" dirty="0">
                <a:solidFill>
                  <a:schemeClr val="dk1"/>
                </a:solidFill>
                <a:latin typeface="Times New Roman" panose="02020603050405020304" pitchFamily="18" charset="0"/>
                <a:cs typeface="Times New Roman" panose="02020603050405020304" pitchFamily="18" charset="0"/>
              </a:rPr>
              <a:t>: socket</a:t>
            </a:r>
            <a:endParaRPr sz="2300" dirty="0">
              <a:solidFill>
                <a:schemeClr val="dk1"/>
              </a:solidFill>
              <a:latin typeface="Times New Roman" panose="02020603050405020304" pitchFamily="18" charset="0"/>
              <a:cs typeface="Times New Roman" panose="02020603050405020304" pitchFamily="18" charset="0"/>
            </a:endParaRPr>
          </a:p>
          <a:p>
            <a:pPr marL="1371600" lvl="0" indent="342900" algn="l" rtl="0">
              <a:lnSpc>
                <a:spcPct val="115000"/>
              </a:lnSpc>
              <a:spcBef>
                <a:spcPts val="0"/>
              </a:spcBef>
              <a:spcAft>
                <a:spcPts val="0"/>
              </a:spcAft>
              <a:buClr>
                <a:schemeClr val="dk1"/>
              </a:buClr>
              <a:buSzPts val="800"/>
              <a:buFont typeface="Arial"/>
              <a:buNone/>
            </a:pPr>
            <a:r>
              <a:rPr lang="en" sz="2300" dirty="0">
                <a:solidFill>
                  <a:schemeClr val="dk1"/>
                </a:solidFill>
                <a:latin typeface="Times New Roman" panose="02020603050405020304" pitchFamily="18" charset="0"/>
                <a:cs typeface="Times New Roman" panose="02020603050405020304" pitchFamily="18" charset="0"/>
              </a:rPr>
              <a:t>                              Crypto</a:t>
            </a:r>
            <a:endParaRPr sz="2300" dirty="0">
              <a:solidFill>
                <a:schemeClr val="dk1"/>
              </a:solidFill>
              <a:latin typeface="Times New Roman" panose="02020603050405020304" pitchFamily="18" charset="0"/>
              <a:cs typeface="Times New Roman" panose="02020603050405020304" pitchFamily="18" charset="0"/>
            </a:endParaRPr>
          </a:p>
          <a:p>
            <a:pPr marL="1371600" lvl="0" indent="342900" algn="l" rtl="0">
              <a:lnSpc>
                <a:spcPct val="115000"/>
              </a:lnSpc>
              <a:spcBef>
                <a:spcPts val="0"/>
              </a:spcBef>
              <a:spcAft>
                <a:spcPts val="0"/>
              </a:spcAft>
              <a:buClr>
                <a:schemeClr val="dk1"/>
              </a:buClr>
              <a:buSzPts val="800"/>
              <a:buFont typeface="Arial"/>
              <a:buNone/>
            </a:pPr>
            <a:r>
              <a:rPr lang="en" sz="2300" dirty="0">
                <a:solidFill>
                  <a:schemeClr val="dk1"/>
                </a:solidFill>
                <a:latin typeface="Times New Roman" panose="02020603050405020304" pitchFamily="18" charset="0"/>
                <a:cs typeface="Times New Roman" panose="02020603050405020304" pitchFamily="18" charset="0"/>
              </a:rPr>
              <a:t>                              hashlib</a:t>
            </a:r>
            <a:endParaRPr sz="2300" dirty="0">
              <a:solidFill>
                <a:schemeClr val="dk1"/>
              </a:solidFill>
              <a:latin typeface="Times New Roman" panose="02020603050405020304" pitchFamily="18" charset="0"/>
              <a:cs typeface="Times New Roman" panose="02020603050405020304" pitchFamily="18" charset="0"/>
            </a:endParaRPr>
          </a:p>
          <a:p>
            <a:pPr marL="1371600" lvl="0" indent="342900" algn="l" rtl="0">
              <a:lnSpc>
                <a:spcPct val="115000"/>
              </a:lnSpc>
              <a:spcBef>
                <a:spcPts val="0"/>
              </a:spcBef>
              <a:spcAft>
                <a:spcPts val="0"/>
              </a:spcAft>
              <a:buClr>
                <a:schemeClr val="dk1"/>
              </a:buClr>
              <a:buSzPts val="800"/>
              <a:buFont typeface="Arial"/>
              <a:buNone/>
            </a:pPr>
            <a:r>
              <a:rPr lang="en" sz="2300" dirty="0">
                <a:solidFill>
                  <a:schemeClr val="dk1"/>
                </a:solidFill>
                <a:latin typeface="Times New Roman" panose="02020603050405020304" pitchFamily="18" charset="0"/>
                <a:cs typeface="Times New Roman" panose="02020603050405020304" pitchFamily="18" charset="0"/>
              </a:rPr>
              <a:t>                              binascii</a:t>
            </a:r>
            <a:endParaRPr sz="2300" dirty="0">
              <a:solidFill>
                <a:schemeClr val="dk1"/>
              </a:solidFill>
              <a:latin typeface="Times New Roman" panose="02020603050405020304" pitchFamily="18" charset="0"/>
              <a:cs typeface="Times New Roman" panose="02020603050405020304" pitchFamily="18" charset="0"/>
            </a:endParaRPr>
          </a:p>
          <a:p>
            <a:pPr marL="1714500" lvl="0" indent="0" algn="l" rtl="0">
              <a:lnSpc>
                <a:spcPct val="115000"/>
              </a:lnSpc>
              <a:spcBef>
                <a:spcPts val="0"/>
              </a:spcBef>
              <a:spcAft>
                <a:spcPts val="0"/>
              </a:spcAft>
              <a:buClr>
                <a:schemeClr val="dk1"/>
              </a:buClr>
              <a:buSzPts val="800"/>
              <a:buFont typeface="Arial"/>
              <a:buNone/>
            </a:pPr>
            <a:r>
              <a:rPr lang="en" sz="2300" dirty="0">
                <a:solidFill>
                  <a:schemeClr val="dk1"/>
                </a:solidFill>
                <a:latin typeface="Times New Roman" panose="02020603050405020304" pitchFamily="18" charset="0"/>
                <a:cs typeface="Times New Roman" panose="02020603050405020304" pitchFamily="18" charset="0"/>
              </a:rPr>
              <a:t>                              base64</a:t>
            </a:r>
            <a:endParaRPr sz="23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1600"/>
              </a:spcAft>
              <a:buSzPts val="1400"/>
              <a:buNone/>
            </a:pP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2"/>
          <p:cNvSpPr txBox="1">
            <a:spLocks noGrp="1"/>
          </p:cNvSpPr>
          <p:nvPr>
            <p:ph type="title"/>
          </p:nvPr>
        </p:nvSpPr>
        <p:spPr>
          <a:xfrm>
            <a:off x="628650" y="283894"/>
            <a:ext cx="7886700" cy="99427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sz="1600" dirty="0">
                <a:latin typeface="Times New Roman" panose="02020603050405020304" pitchFamily="18" charset="0"/>
                <a:ea typeface="Roboto Mono"/>
                <a:cs typeface="Times New Roman" panose="02020603050405020304" pitchFamily="18" charset="0"/>
                <a:sym typeface="Roboto Mono"/>
              </a:rPr>
              <a:t>Algorithm(Without TCP/IP)</a:t>
            </a:r>
            <a:endParaRPr sz="1600" dirty="0">
              <a:latin typeface="Times New Roman" panose="02020603050405020304" pitchFamily="18" charset="0"/>
              <a:ea typeface="Roboto Mono"/>
              <a:cs typeface="Times New Roman" panose="02020603050405020304" pitchFamily="18" charset="0"/>
              <a:sym typeface="Roboto Mono"/>
            </a:endParaRPr>
          </a:p>
        </p:txBody>
      </p:sp>
      <p:sp>
        <p:nvSpPr>
          <p:cNvPr id="142" name="Google Shape;142;p32"/>
          <p:cNvSpPr txBox="1">
            <a:spLocks noGrp="1"/>
          </p:cNvSpPr>
          <p:nvPr>
            <p:ph type="body" idx="1"/>
          </p:nvPr>
        </p:nvSpPr>
        <p:spPr>
          <a:xfrm>
            <a:off x="628650" y="1369219"/>
            <a:ext cx="7886700" cy="4103004"/>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STEP-1:  Take the input/Plain Text from the User.</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STEP-2:  Implement Different Cryptographic Algorithms for Encryption of the Plain Text</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 Implement Hash Function on the Plain Text given by the user.</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ii) Implementation of RSA Encryption is done on the output generated from the hash function.</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iii) RSA Encryption is implemented on the output of Hash function and the output of the  RSA Encryption is appended to the original input/Plain Text.</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 Output of the RSA Encryption is appended to the original input/Plain Text=Cipher Text***</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STEP-3:  Implement the Decryption process of the above mentioned Cryptographic Algorithms in the following order:</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 AES Decryption is implemented on the Cipher Text.</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ii) After AES Decryption we get original message/Plain Text appended with the output generated from the RSA Encryption as output.</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iii) Implement hash function on the original message/Plain Text which is generated after the AES Decryption.---&gt; 1</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iv) Implement RSA Decryption on the RSA encrypted hash value of the input message  from the output generated by AES Decryption---&gt;2</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STEP-4: Compare both 1 and 2 and:</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if there are equal:</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Successful implementation </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else:</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Error in the code.</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1600"/>
              </a:spcAft>
              <a:buSzPts val="1400"/>
              <a:buNone/>
            </a:pP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3"/>
          <p:cNvSpPr txBox="1">
            <a:spLocks noGrp="1"/>
          </p:cNvSpPr>
          <p:nvPr>
            <p:ph type="title"/>
          </p:nvPr>
        </p:nvSpPr>
        <p:spPr>
          <a:xfrm>
            <a:off x="628650" y="273844"/>
            <a:ext cx="7886700" cy="99427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800"/>
              <a:buFont typeface="Arial"/>
              <a:buNone/>
            </a:pPr>
            <a:r>
              <a:rPr lang="en" sz="1600" dirty="0">
                <a:latin typeface="Times New Roman" panose="02020603050405020304" pitchFamily="18" charset="0"/>
                <a:ea typeface="Roboto Mono"/>
                <a:cs typeface="Times New Roman" panose="02020603050405020304" pitchFamily="18" charset="0"/>
                <a:sym typeface="Roboto Mono"/>
              </a:rPr>
              <a:t>Algorithm(With TCP/IP)</a:t>
            </a:r>
            <a:endParaRPr sz="1600" dirty="0">
              <a:latin typeface="Times New Roman" panose="02020603050405020304" pitchFamily="18" charset="0"/>
              <a:cs typeface="Times New Roman" panose="02020603050405020304" pitchFamily="18" charset="0"/>
            </a:endParaRPr>
          </a:p>
        </p:txBody>
      </p:sp>
      <p:sp>
        <p:nvSpPr>
          <p:cNvPr id="148" name="Google Shape;148;p33"/>
          <p:cNvSpPr txBox="1">
            <a:spLocks noGrp="1"/>
          </p:cNvSpPr>
          <p:nvPr>
            <p:ph type="body" idx="1"/>
          </p:nvPr>
        </p:nvSpPr>
        <p:spPr>
          <a:xfrm>
            <a:off x="628650" y="928577"/>
            <a:ext cx="7886700" cy="404746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STEP-1: Take the input/Plain Text from the User</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STEP-2: Implement Different Cryptographic Algorithms for Encryption of the Plain Text</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 Implement Hash Function on the Plain Text given by the user.</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ii) Implementation of RSA Encryption is done on the output generated from the hash function.</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iii) RSA Encryption is implemented on the output of Hash function and the output of the RSA Encryption is appended to the original input/Plain Text.</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 Output of the RSA Encryption is appended to the original input/Plain Text=Cipher Text***</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STEP-3: Using TCP\IP protocol we send the message from one device to another device.</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STEP-4: Implement the Decryption process of the above mentioned Cryptographic Algorithms in the following order:</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 AES Decryption is implemented on the output of the TCP\IP protocol.</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ii) After AES Decryption we get original message/Plain Text appended with the output generated from the RSA Encryption as output.</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iii) Implement hash function on the original message/Plain Text which is generated after the AES Decryption.---&gt; 1</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iv) Implement RSA Decryption on the RSA encrypted hash value of the input message  from the output generated by AES Decryption---&gt;2</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STEP-5: Compare both 1 and 2 and:</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if there are equal:</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Successful implementation </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else:</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800"/>
              <a:buFont typeface="Arial"/>
              <a:buNone/>
            </a:pPr>
            <a:r>
              <a:rPr lang="en" sz="1000" dirty="0">
                <a:solidFill>
                  <a:schemeClr val="dk1"/>
                </a:solidFill>
                <a:latin typeface="Times New Roman" panose="02020603050405020304" pitchFamily="18" charset="0"/>
                <a:cs typeface="Times New Roman" panose="02020603050405020304" pitchFamily="18" charset="0"/>
              </a:rPr>
              <a:t>                     Error in the code.</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1600"/>
              </a:spcAft>
              <a:buSzPts val="1400"/>
              <a:buNone/>
            </a:pPr>
            <a:endParaRPr sz="1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4"/>
          <p:cNvSpPr txBox="1">
            <a:spLocks noGrp="1"/>
          </p:cNvSpPr>
          <p:nvPr>
            <p:ph type="title"/>
          </p:nvPr>
        </p:nvSpPr>
        <p:spPr>
          <a:xfrm>
            <a:off x="278672" y="0"/>
            <a:ext cx="7886700" cy="99427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sz="1600" dirty="0">
                <a:latin typeface="Times New Roman" panose="02020603050405020304" pitchFamily="18" charset="0"/>
                <a:ea typeface="Roboto Mono"/>
                <a:cs typeface="Times New Roman" panose="02020603050405020304" pitchFamily="18" charset="0"/>
                <a:sym typeface="Roboto Mono"/>
              </a:rPr>
              <a:t>Performance Analysis</a:t>
            </a:r>
            <a:endParaRPr sz="1600" dirty="0">
              <a:latin typeface="Times New Roman" panose="02020603050405020304" pitchFamily="18" charset="0"/>
              <a:ea typeface="Roboto Mono"/>
              <a:cs typeface="Times New Roman" panose="02020603050405020304" pitchFamily="18" charset="0"/>
              <a:sym typeface="Roboto Mono"/>
            </a:endParaRPr>
          </a:p>
        </p:txBody>
      </p:sp>
      <p:sp>
        <p:nvSpPr>
          <p:cNvPr id="154" name="Google Shape;154;p34"/>
          <p:cNvSpPr txBox="1">
            <a:spLocks noGrp="1"/>
          </p:cNvSpPr>
          <p:nvPr>
            <p:ph type="body" idx="1"/>
          </p:nvPr>
        </p:nvSpPr>
        <p:spPr>
          <a:xfrm>
            <a:off x="628650" y="753450"/>
            <a:ext cx="7886700" cy="3879225"/>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1600"/>
              </a:spcAft>
              <a:buSzPts val="1400"/>
              <a:buNone/>
            </a:pPr>
            <a:endParaRPr sz="1100"/>
          </a:p>
        </p:txBody>
      </p:sp>
      <p:pic>
        <p:nvPicPr>
          <p:cNvPr id="155" name="Google Shape;155;p34"/>
          <p:cNvPicPr preferRelativeResize="0"/>
          <p:nvPr/>
        </p:nvPicPr>
        <p:blipFill rotWithShape="1">
          <a:blip r:embed="rId3">
            <a:alphaModFix/>
          </a:blip>
          <a:srcRect l="12741" r="12222" b="9379"/>
          <a:stretch/>
        </p:blipFill>
        <p:spPr>
          <a:xfrm>
            <a:off x="0" y="753450"/>
            <a:ext cx="9144000" cy="4390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958</Words>
  <Application>Microsoft Office PowerPoint</Application>
  <PresentationFormat>On-screen Show (16:9)</PresentationFormat>
  <Paragraphs>87</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Calibri</vt:lpstr>
      <vt:lpstr>Times New Roman</vt:lpstr>
      <vt:lpstr>Arial</vt:lpstr>
      <vt:lpstr>Simple Light</vt:lpstr>
      <vt:lpstr>Simple Light</vt:lpstr>
      <vt:lpstr>INTEGRITY CHECKER</vt:lpstr>
      <vt:lpstr>TEAM MEMBERS AND THEIR CONTRIBUTION:</vt:lpstr>
      <vt:lpstr>INTRODUCTION:</vt:lpstr>
      <vt:lpstr>WORKING:</vt:lpstr>
      <vt:lpstr>PowerPoint Presentation</vt:lpstr>
      <vt:lpstr>PROPOSED SYSTEM:</vt:lpstr>
      <vt:lpstr>Algorithm(Without TCP/IP)</vt:lpstr>
      <vt:lpstr>Algorithm(With TCP/IP)</vt:lpstr>
      <vt:lpstr>Performance Analysis</vt:lpstr>
      <vt:lpstr>Output 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INTEGRITY CHECKER</dc:title>
  <cp:lastModifiedBy>KRISHNA KUMAR</cp:lastModifiedBy>
  <cp:revision>5</cp:revision>
  <dcterms:modified xsi:type="dcterms:W3CDTF">2021-05-11T12:27:48Z</dcterms:modified>
</cp:coreProperties>
</file>