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77" r:id="rId3"/>
    <p:sldId id="276" r:id="rId4"/>
    <p:sldId id="270" r:id="rId5"/>
    <p:sldId id="280" r:id="rId6"/>
    <p:sldId id="281" r:id="rId7"/>
    <p:sldId id="282" r:id="rId8"/>
    <p:sldId id="263" r:id="rId9"/>
    <p:sldId id="271" r:id="rId10"/>
    <p:sldId id="272" r:id="rId11"/>
    <p:sldId id="274" r:id="rId12"/>
    <p:sldId id="275" r:id="rId13"/>
    <p:sldId id="266" r:id="rId14"/>
    <p:sldId id="279" r:id="rId15"/>
    <p:sldId id="268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C778B-75D2-498B-9BCA-0C49E1A41C24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C5906-E9EC-4ADC-86D6-1BE87359A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64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391fb243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391fb243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26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9391fb243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09391fb243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97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94a09ad3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94a09ad3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9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94a09ad3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94a09ad3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962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94a09ad3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94a09ad3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29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94a09ad3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94a09ad3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31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9391fb243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09391fb243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46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2517-2148-461A-9BB4-360ED65F422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0AE4-BCD8-4F07-AB81-53B723B1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94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2517-2148-461A-9BB4-360ED65F422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0AE4-BCD8-4F07-AB81-53B723B1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80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2517-2148-461A-9BB4-360ED65F422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0AE4-BCD8-4F07-AB81-53B723B1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24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303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2517-2148-461A-9BB4-360ED65F422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0AE4-BCD8-4F07-AB81-53B723B1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28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2517-2148-461A-9BB4-360ED65F422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0AE4-BCD8-4F07-AB81-53B723B1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26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2517-2148-461A-9BB4-360ED65F422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0AE4-BCD8-4F07-AB81-53B723B1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7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2517-2148-461A-9BB4-360ED65F422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0AE4-BCD8-4F07-AB81-53B723B1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55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2517-2148-461A-9BB4-360ED65F422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0AE4-BCD8-4F07-AB81-53B723B1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73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2517-2148-461A-9BB4-360ED65F422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0AE4-BCD8-4F07-AB81-53B723B1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19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2517-2148-461A-9BB4-360ED65F422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0AE4-BCD8-4F07-AB81-53B723B1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5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2517-2148-461A-9BB4-360ED65F422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0AE4-BCD8-4F07-AB81-53B723B1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85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C2517-2148-461A-9BB4-360ED65F4229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E0AE4-BCD8-4F07-AB81-53B723B1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57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17599"/>
            <a:ext cx="8991600" cy="26010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International Conference on Intelligent </a:t>
            </a:r>
            <a:r>
              <a:rPr lang="en-IN" sz="3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Computing, </a:t>
            </a:r>
            <a:r>
              <a:rPr lang="en-IN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Instrumentation and Control Technologies (ICICICT</a:t>
            </a:r>
            <a:r>
              <a:rPr lang="en-IN" sz="3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- 2022</a:t>
            </a:r>
            <a:br>
              <a:rPr lang="en-IN" sz="3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AND LIGHTWEIGHT DATA SHARING MECHANISM FOR MEDICAL </a:t>
            </a:r>
            <a:r>
              <a:rPr lang="en-US" sz="31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9748" y="3801755"/>
            <a:ext cx="10454179" cy="2246745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Authors:                                                                                                                              Presented By:</a:t>
            </a:r>
          </a:p>
          <a:p>
            <a:pPr algn="l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Tarun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Yakkala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Sri Krishna Kumar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Modekurty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Krishna Kumar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Modekurty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Neeraj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Boggarapu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Amit Kumar Mandal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655781"/>
            <a:ext cx="1780309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 : 518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6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</a:t>
            </a:r>
            <a:r>
              <a:rPr lang="en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Compression and Image Quality Metrics: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None/>
            </a:pPr>
            <a:r>
              <a:rPr lang="e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considered size </a:t>
            </a:r>
            <a:r>
              <a:rPr lang="en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26 KB</a:t>
            </a:r>
          </a:p>
          <a:p>
            <a:pPr marL="0" indent="0">
              <a:buNone/>
            </a:pPr>
            <a:endParaRPr lang="en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None/>
            </a:pP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None/>
            </a:pP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66034"/>
              </p:ext>
            </p:extLst>
          </p:nvPr>
        </p:nvGraphicFramePr>
        <p:xfrm>
          <a:off x="415600" y="2623435"/>
          <a:ext cx="5791236" cy="16611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81927">
                  <a:extLst>
                    <a:ext uri="{9D8B030D-6E8A-4147-A177-3AD203B41FA5}">
                      <a16:colId xmlns:a16="http://schemas.microsoft.com/office/drawing/2014/main" val="707740497"/>
                    </a:ext>
                  </a:extLst>
                </a:gridCol>
                <a:gridCol w="2595418">
                  <a:extLst>
                    <a:ext uri="{9D8B030D-6E8A-4147-A177-3AD203B41FA5}">
                      <a16:colId xmlns:a16="http://schemas.microsoft.com/office/drawing/2014/main" val="1517401380"/>
                    </a:ext>
                  </a:extLst>
                </a:gridCol>
                <a:gridCol w="2613891">
                  <a:extLst>
                    <a:ext uri="{9D8B030D-6E8A-4147-A177-3AD203B41FA5}">
                      <a16:colId xmlns:a16="http://schemas.microsoft.com/office/drawing/2014/main" val="3475676138"/>
                    </a:ext>
                  </a:extLst>
                </a:gridCol>
              </a:tblGrid>
              <a:tr h="553720">
                <a:tc>
                  <a:txBody>
                    <a:bodyPr/>
                    <a:lstStyle/>
                    <a:p>
                      <a:pPr marL="85725" marR="7937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5885" marR="8953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Compression Mechanism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3980" marR="8699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 Observed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93745692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85725" marR="7937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5885" marR="8953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PIL Compression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3980" marR="8699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KB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0968209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85725" marR="7937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5885" marR="8953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OpenCV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Compression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3980" marR="8699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KB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618432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08413"/>
              </p:ext>
            </p:extLst>
          </p:nvPr>
        </p:nvGraphicFramePr>
        <p:xfrm>
          <a:off x="415600" y="4559364"/>
          <a:ext cx="5782000" cy="16587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4582">
                  <a:extLst>
                    <a:ext uri="{9D8B030D-6E8A-4147-A177-3AD203B41FA5}">
                      <a16:colId xmlns:a16="http://schemas.microsoft.com/office/drawing/2014/main" val="3487199827"/>
                    </a:ext>
                  </a:extLst>
                </a:gridCol>
                <a:gridCol w="1126836">
                  <a:extLst>
                    <a:ext uri="{9D8B030D-6E8A-4147-A177-3AD203B41FA5}">
                      <a16:colId xmlns:a16="http://schemas.microsoft.com/office/drawing/2014/main" val="2485313749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3122979064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8503247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8480145"/>
                    </a:ext>
                  </a:extLst>
                </a:gridCol>
              </a:tblGrid>
              <a:tr h="403013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Compression Mechanism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Quality Metrics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68720"/>
                  </a:ext>
                </a:extLst>
              </a:tr>
              <a:tr h="40301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PSNR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SSIM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extLst>
                  <a:ext uri="{0D108BD9-81ED-4DB2-BD59-A6C34878D82A}">
                    <a16:rowId xmlns:a16="http://schemas.microsoft.com/office/drawing/2014/main" val="3149927019"/>
                  </a:ext>
                </a:extLst>
              </a:tr>
              <a:tr h="403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PIL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36.46071705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20.43225826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4.520205555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0.9494908679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extLst>
                  <a:ext uri="{0D108BD9-81ED-4DB2-BD59-A6C34878D82A}">
                    <a16:rowId xmlns:a16="http://schemas.microsoft.com/office/drawing/2014/main" val="1701189024"/>
                  </a:ext>
                </a:extLst>
              </a:tr>
              <a:tr h="403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OpenCV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36.4106395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20.65387187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4.544653108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0.949293001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extLst>
                  <a:ext uri="{0D108BD9-81ED-4DB2-BD59-A6C34878D82A}">
                    <a16:rowId xmlns:a16="http://schemas.microsoft.com/office/drawing/2014/main" val="1792561066"/>
                  </a:ext>
                </a:extLst>
              </a:tr>
            </a:tbl>
          </a:graphicData>
        </a:graphic>
      </p:graphicFrame>
      <p:pic>
        <p:nvPicPr>
          <p:cNvPr id="6" name="image4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3549" y="2623434"/>
            <a:ext cx="4461191" cy="359472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724073" y="2558473"/>
            <a:ext cx="9236" cy="3659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7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5"/>
          <p:cNvSpPr txBox="1">
            <a:spLocks noGrp="1"/>
          </p:cNvSpPr>
          <p:nvPr>
            <p:ph type="body" idx="1"/>
          </p:nvPr>
        </p:nvSpPr>
        <p:spPr>
          <a:xfrm>
            <a:off x="341708" y="114870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Consumption During File Transmission</a:t>
            </a:r>
          </a:p>
          <a:p>
            <a:pPr marL="0" indent="0"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232332"/>
              </p:ext>
            </p:extLst>
          </p:nvPr>
        </p:nvGraphicFramePr>
        <p:xfrm>
          <a:off x="415600" y="2484582"/>
          <a:ext cx="5295783" cy="24288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88800">
                  <a:extLst>
                    <a:ext uri="{9D8B030D-6E8A-4147-A177-3AD203B41FA5}">
                      <a16:colId xmlns:a16="http://schemas.microsoft.com/office/drawing/2014/main" val="612922344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632142098"/>
                    </a:ext>
                  </a:extLst>
                </a:gridCol>
                <a:gridCol w="1911928">
                  <a:extLst>
                    <a:ext uri="{9D8B030D-6E8A-4147-A177-3AD203B41FA5}">
                      <a16:colId xmlns:a16="http://schemas.microsoft.com/office/drawing/2014/main" val="2708861885"/>
                    </a:ext>
                  </a:extLst>
                </a:gridCol>
              </a:tblGrid>
              <a:tr h="5831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Name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 Compression</a:t>
                      </a:r>
                      <a:endParaRPr lang="en-IN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Compression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extLst>
                  <a:ext uri="{0D108BD9-81ED-4DB2-BD59-A6C34878D82A}">
                    <a16:rowId xmlns:a16="http://schemas.microsoft.com/office/drawing/2014/main" val="48872871"/>
                  </a:ext>
                </a:extLst>
              </a:tr>
              <a:tr h="4030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Arrhythmia[20]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0.1658093568 J\bit 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67" marR="33867" marT="33867" marB="3386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0.0520767456 J\bit 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67" marR="33867" marT="33867" marB="33867" anchor="b"/>
                </a:tc>
                <a:extLst>
                  <a:ext uri="{0D108BD9-81ED-4DB2-BD59-A6C34878D82A}">
                    <a16:rowId xmlns:a16="http://schemas.microsoft.com/office/drawing/2014/main" val="1823769424"/>
                  </a:ext>
                </a:extLst>
              </a:tr>
              <a:tr h="4030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Cancer[21]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0.0213417684 J\bit 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67" marR="33867" marT="33867" marB="3386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0.0056641056 J\bit </a:t>
                      </a:r>
                      <a:endParaRPr lang="en-IN" sz="15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67" marR="33867" marT="33867" marB="33867" anchor="b"/>
                </a:tc>
                <a:extLst>
                  <a:ext uri="{0D108BD9-81ED-4DB2-BD59-A6C34878D82A}">
                    <a16:rowId xmlns:a16="http://schemas.microsoft.com/office/drawing/2014/main" val="1449813939"/>
                  </a:ext>
                </a:extLst>
              </a:tr>
              <a:tr h="4030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Diabetes[22]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0.0098500608 J\bit 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67" marR="33867" marT="33867" marB="3386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0.0046749312 J\bit 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67" marR="33867" marT="33867" marB="33867" anchor="b"/>
                </a:tc>
                <a:extLst>
                  <a:ext uri="{0D108BD9-81ED-4DB2-BD59-A6C34878D82A}">
                    <a16:rowId xmlns:a16="http://schemas.microsoft.com/office/drawing/2014/main" val="620071456"/>
                  </a:ext>
                </a:extLst>
              </a:tr>
              <a:tr h="636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Remdesivir</a:t>
                      </a: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0.0103594776 J\bit 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67" marR="33867" marT="33867" marB="33867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0.005166312 J\bit 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67" marR="33867" marT="33867" marB="33867" anchor="b"/>
                </a:tc>
                <a:extLst>
                  <a:ext uri="{0D108BD9-81ED-4DB2-BD59-A6C34878D82A}">
                    <a16:rowId xmlns:a16="http://schemas.microsoft.com/office/drawing/2014/main" val="2264897625"/>
                  </a:ext>
                </a:extLst>
              </a:tr>
            </a:tbl>
          </a:graphicData>
        </a:graphic>
      </p:graphicFrame>
      <p:pic>
        <p:nvPicPr>
          <p:cNvPr id="8" name="image5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0727" y="2225997"/>
            <a:ext cx="5015347" cy="339894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6096000" y="2105891"/>
            <a:ext cx="0" cy="3251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title"/>
          </p:nvPr>
        </p:nvSpPr>
        <p:spPr>
          <a:xfrm>
            <a:off x="415600" y="47407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5"/>
          <p:cNvSpPr txBox="1">
            <a:spLocks noGrp="1"/>
          </p:cNvSpPr>
          <p:nvPr>
            <p:ph type="body" idx="1"/>
          </p:nvPr>
        </p:nvSpPr>
        <p:spPr>
          <a:xfrm>
            <a:off x="341708" y="1148706"/>
            <a:ext cx="11360800" cy="459631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File Transmission Time                                                         CPU Utilization vs Memory Utilization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600" y="1237673"/>
            <a:ext cx="4738291" cy="3898131"/>
          </a:xfrm>
          <a:prstGeom prst="rect">
            <a:avLst/>
          </a:prstGeom>
        </p:spPr>
      </p:pic>
      <p:pic>
        <p:nvPicPr>
          <p:cNvPr id="7" name="image6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3007" y="1237673"/>
            <a:ext cx="6229501" cy="388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 has been made to give the reader an insight into a methodology for data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resource-constrained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which is secure and lightweight.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the goal of secure communication among the communicating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phases, namely: registration and authentication were performed in the devised mechanism.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both the phases was primarily based on the semi-grouping nature of 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Chebyshev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Polynomial.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diversified data compression mechanism had been performed to find an optimal mechanism to ease the computation on 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65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BAN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Simulating the protocol in tools such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AVIPSA.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of the proposed 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large scale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5181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Idris MYIB,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Noor R, et al. Review on security of internet of things authentication mechanism. IEEE Access. 2019;7:151054- 151089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Akhbarifar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Javadi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H.H.S.,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Rahmani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A.M. et al. A secure remote health monitoring model for early disease diagnosis in cloud-based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Ubiquit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(2020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Jacob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Ziv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universal LZ77 compression algorithm is essentially optimal for individual finite-length N-blocks. IEEE Transaction Inf. Theory, 55, 5 (May 2009),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1941–1944.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El-hajj, M.;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Fadlallah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Chamoun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Serhrouchni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 Survey of Internet of Things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Authentication Schemes. Sensors 2019, 19, 1141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M. Al-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Kadhim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H. S. Al-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Raweshidy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”Energy Efficient Data Compression in Cloud Based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in IEEE Sensors Journal, vol. 21, no. 10, pp. 12212-12219, 15 May15, 2021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J.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-H.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”A Hybrid Data Compression Scheme for Power Reduction in Wireless Sensors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in IEEE Transactions on Biomedical Circuits and Systems, vol. 11, no. 2, pp. 245-254, April 2017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R. K. Chaudhary and K. Chatterjee, ”An Efficient Lightweight Cryptographic Technique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E-healthcare System,” 2020 7th International Conference on Signal Processing and Integrated Networks (SPIN), 2020, pp. 991-995.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Saraiva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DAF,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Leithardt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VRQ, de Paula D, Sales Mendes A, Gonzalez ´ GV, Crocker P. PRISEC: Comparison of Symmetric Key Algorithms for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Devices. Sensors (Basel). 2019;19(19):4312. Published 2019 Oct 5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Hamza, R., Yan, Z., Muhammad, K.,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Bellavista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Titouna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(2020, July). A privacy-preserving cryptosystem for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E-healthcare.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Sciences, 527, 493-510.</a:t>
            </a:r>
          </a:p>
        </p:txBody>
      </p:sp>
    </p:spTree>
    <p:extLst>
      <p:ext uri="{BB962C8B-B14F-4D97-AF65-F5344CB8AC3E}">
        <p14:creationId xmlns:p14="http://schemas.microsoft.com/office/powerpoint/2010/main" val="20695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/>
        </p:nvSpPr>
        <p:spPr>
          <a:xfrm>
            <a:off x="590000" y="2792800"/>
            <a:ext cx="11012000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rgbClr val="000000"/>
              </a:buClr>
              <a:buSzPts val="5000"/>
            </a:pPr>
            <a:r>
              <a:rPr lang="en" sz="6667" dirty="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667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58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15066" algn="just">
              <a:lnSpc>
                <a:spcPct val="95000"/>
              </a:lnSpc>
              <a:buClr>
                <a:schemeClr val="dk1"/>
              </a:buClr>
              <a:buSzPts val="1303"/>
              <a:buFont typeface="Times New Roman"/>
              <a:buChar char="●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15066" algn="just">
              <a:lnSpc>
                <a:spcPct val="95000"/>
              </a:lnSpc>
              <a:buClr>
                <a:schemeClr val="dk1"/>
              </a:buClr>
              <a:buSzPts val="1303"/>
              <a:buFont typeface="Times New Roman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medical sciences has enhanced patient care in the healthcare sector by facilitating monitoring,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telemonitoring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 widespread utilization telemedicine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415066" algn="just">
              <a:lnSpc>
                <a:spcPct val="95000"/>
              </a:lnSpc>
              <a:buClr>
                <a:schemeClr val="dk1"/>
              </a:buClr>
              <a:buSzPts val="1303"/>
              <a:buFont typeface="Times New Roman"/>
              <a:buChar char="●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15066" algn="just">
              <a:lnSpc>
                <a:spcPct val="95000"/>
              </a:lnSpc>
              <a:buClr>
                <a:schemeClr val="dk1"/>
              </a:buClr>
              <a:buSzPts val="1303"/>
              <a:buFont typeface="Times New Roman"/>
              <a:buChar char="●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healthcare sector has a numerous advantages, including lower costs, better illness management, the ability to receive prompt assistance when needed, and more.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15066" algn="just">
              <a:lnSpc>
                <a:spcPct val="95000"/>
              </a:lnSpc>
              <a:buClr>
                <a:schemeClr val="dk1"/>
              </a:buClr>
              <a:buSzPts val="1303"/>
              <a:buFont typeface="Times New Roman"/>
              <a:buChar char="●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15066" algn="just">
              <a:lnSpc>
                <a:spcPct val="95000"/>
              </a:lnSpc>
              <a:buClr>
                <a:schemeClr val="dk1"/>
              </a:buClr>
              <a:buSzPts val="1303"/>
              <a:buFont typeface="Times New Roman"/>
              <a:buChar char="●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few examples 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healthcare sector are Blood Pressure Monitors, Glucose Level Monitors,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Electrocardiogram (ECG) Monitors, and so 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519" indent="0" algn="just">
              <a:lnSpc>
                <a:spcPct val="95000"/>
              </a:lnSpc>
              <a:buClr>
                <a:schemeClr val="dk1"/>
              </a:buClr>
              <a:buSzPts val="1303"/>
              <a:buNone/>
            </a:pPr>
            <a:endParaRPr lang="en"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indent="-415066" algn="just">
              <a:lnSpc>
                <a:spcPct val="95000"/>
              </a:lnSpc>
              <a:buClr>
                <a:schemeClr val="dk1"/>
              </a:buClr>
              <a:buSzPts val="1303"/>
              <a:buFont typeface="Times New Roman"/>
              <a:buChar char="●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medical-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network, the most critical considerations are security and privacy where users authenticate themselves by transmitting messages to sensors and Fog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devices. </a:t>
            </a:r>
          </a:p>
          <a:p>
            <a:pPr marL="194729" indent="0" algn="just">
              <a:lnSpc>
                <a:spcPct val="100000"/>
              </a:lnSpc>
              <a:buClr>
                <a:schemeClr val="dk1"/>
              </a:buClr>
              <a:buSzPts val="130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14856" algn="just">
              <a:lnSpc>
                <a:spcPct val="100000"/>
              </a:lnSpc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medical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data that is being captured can be of a variety of formats like streams, high-resolution images, graphs, charts, tables,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 algn="just">
              <a:lnSpc>
                <a:spcPct val="95000"/>
              </a:lnSpc>
              <a:buSzPts val="1018"/>
              <a:buNone/>
            </a:pPr>
            <a:endParaRPr sz="1736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lnSpc>
                <a:spcPct val="95000"/>
              </a:lnSpc>
              <a:buSzPts val="1018"/>
              <a:buNone/>
            </a:pPr>
            <a:endParaRPr sz="1603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82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48087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spcBef>
                <a:spcPts val="1600"/>
              </a:spcBef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healthcare sector has engaged in substantial research in terms of technological advancement in an effort to provide the patients with efficient and secure services. </a:t>
            </a:r>
          </a:p>
          <a:p>
            <a:pPr marL="0" indent="0" algn="just">
              <a:spcBef>
                <a:spcPts val="1600"/>
              </a:spcBef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information such as heartbeat readings, pulse readings, electrocardiogram (ECG) readings, and so on would be captured and transmitted in an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healthcare system.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that data sharing over the internet entails the patients’ privacy, therefore, it is necessary to ensure that data is transmitted securely so that an adversary cannot tamper with 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16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limited power, processing power, and memory it is very difficult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to transmit a large chunk of data over a network by ensuring its security and privacy.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6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proposed scheme is intended towards establishing and maintaining a secure and lightweight communication channel among the communicating entities, namely: Smart healthcare devices and Edge/</a:t>
            </a:r>
            <a:r>
              <a:rPr lang="en-US" dirty="0" err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FoG</a:t>
            </a: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Devices. </a:t>
            </a:r>
          </a:p>
          <a:p>
            <a:pPr marL="0" lvl="0" indent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three phases in the devised mechanism, namely: Registration, Authentication, Data Compression.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8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methodology is implemented on the concept of modified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Chebyshev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Polynomial.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 literature that has been studied, it exemplifies the fact that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Chebyshev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 and hard to break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= (2xTp−1(x) − Tp−2(x))%K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(x)=1%K and 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x%K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value of p is a large prime number, K is a large integer and x∈ [−∞, ∞].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99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establishment of session key happens at the Authentication Phase of the proposed methodology.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session would be established at both the Smart Healthcare device end and Edge/Fog device end.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SessionKey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H(N ∥ </a:t>
            </a:r>
            <a:r>
              <a:rPr lang="en-IN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Krs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N represents a Nonce and the value of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computed using the modified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Chebyshev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Polynomial.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4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36" y="1551709"/>
            <a:ext cx="5283199" cy="49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326861"/>
            <a:ext cx="4768273" cy="4351338"/>
          </a:xfrm>
          <a:prstGeom prst="rect">
            <a:avLst/>
          </a:prstGeom>
        </p:spPr>
      </p:pic>
      <p:pic>
        <p:nvPicPr>
          <p:cNvPr id="5" name="image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5545" y="1854777"/>
            <a:ext cx="4421910" cy="3823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964" y="5678198"/>
            <a:ext cx="4304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HandShake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Duration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7273" y="5678198"/>
            <a:ext cx="4110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Algorithms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8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415600" y="21069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xfrm>
            <a:off x="415600" y="974299"/>
            <a:ext cx="11360800" cy="540901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Compression</a:t>
            </a:r>
            <a:r>
              <a:rPr lang="en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indent="0">
              <a:buNone/>
            </a:pPr>
            <a:endParaRPr lang="e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None/>
            </a:pPr>
            <a:endParaRPr lang="en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723"/>
              </p:ext>
            </p:extLst>
          </p:nvPr>
        </p:nvGraphicFramePr>
        <p:xfrm>
          <a:off x="1921165" y="1608664"/>
          <a:ext cx="7924800" cy="49445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4024135564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151779326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1920975333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71919533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070743382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Compression Mechanism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 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 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Observed 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 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extLst>
                  <a:ext uri="{0D108BD9-81ED-4DB2-BD59-A6C34878D82A}">
                    <a16:rowId xmlns:a16="http://schemas.microsoft.com/office/drawing/2014/main" val="1014787100"/>
                  </a:ext>
                </a:extLst>
              </a:tr>
              <a:tr h="372533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Huffman Coding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t"/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Arrhythmia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404KB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1.19MB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O(nlogn)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extLst>
                  <a:ext uri="{0D108BD9-81ED-4DB2-BD59-A6C34878D82A}">
                    <a16:rowId xmlns:a16="http://schemas.microsoft.com/office/drawing/2014/main" val="2283673399"/>
                  </a:ext>
                </a:extLst>
              </a:tr>
              <a:tr h="37253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52KB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272KB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240823"/>
                  </a:ext>
                </a:extLst>
              </a:tr>
              <a:tr h="92794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24KB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79KB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9035"/>
                  </a:ext>
                </a:extLst>
              </a:tr>
              <a:tr h="372533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Pure LZW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Arrhythmia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404KB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330KB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extLst>
                  <a:ext uri="{0D108BD9-81ED-4DB2-BD59-A6C34878D82A}">
                    <a16:rowId xmlns:a16="http://schemas.microsoft.com/office/drawing/2014/main" val="1684279876"/>
                  </a:ext>
                </a:extLst>
              </a:tr>
              <a:tr h="37253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52KB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52KB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99504"/>
                  </a:ext>
                </a:extLst>
              </a:tr>
              <a:tr h="37253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24KB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34KB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98938"/>
                  </a:ext>
                </a:extLst>
              </a:tr>
              <a:tr h="372533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LZ77 + Huffman Coding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Arrhythmia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404KB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127KB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IN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extLst>
                  <a:ext uri="{0D108BD9-81ED-4DB2-BD59-A6C34878D82A}">
                    <a16:rowId xmlns:a16="http://schemas.microsoft.com/office/drawing/2014/main" val="2201671892"/>
                  </a:ext>
                </a:extLst>
              </a:tr>
              <a:tr h="37253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52KB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14KB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64345"/>
                  </a:ext>
                </a:extLst>
              </a:tr>
              <a:tr h="37253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24KB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12KB</a:t>
                      </a:r>
                      <a:endParaRPr lang="en-IN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 marT="84667" marB="84667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45142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21165" y="227406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5538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1080</Words>
  <Application>Microsoft Office PowerPoint</Application>
  <PresentationFormat>Widescreen</PresentationFormat>
  <Paragraphs>162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   Third International Conference on Intelligent Computing, Instrumentation and Control Technologies (ICICICT) - 2022  SECURE AND LIGHTWEIGHT DATA SHARING MECHANISM FOR MEDICAL IoT </vt:lpstr>
      <vt:lpstr>Introduction</vt:lpstr>
      <vt:lpstr>Motivation</vt:lpstr>
      <vt:lpstr>Proposed Model</vt:lpstr>
      <vt:lpstr>Contd.</vt:lpstr>
      <vt:lpstr>Contd.</vt:lpstr>
      <vt:lpstr>Contd.</vt:lpstr>
      <vt:lpstr>Experimental Results</vt:lpstr>
      <vt:lpstr>Contd.</vt:lpstr>
      <vt:lpstr>Contd.</vt:lpstr>
      <vt:lpstr>Contd.</vt:lpstr>
      <vt:lpstr>Contd.</vt:lpstr>
      <vt:lpstr>Conclusion</vt:lpstr>
      <vt:lpstr>Future Works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2022 Third International Conference on Intelligent Computing Instrumentation and Control Technologies (ICICICT)  SECURE AND LIGHTWEIGHT DATA SHARING MECHANISM FOR MEDICAL IoT </dc:title>
  <dc:creator>user</dc:creator>
  <cp:lastModifiedBy>user</cp:lastModifiedBy>
  <cp:revision>34</cp:revision>
  <dcterms:created xsi:type="dcterms:W3CDTF">2022-08-06T14:11:58Z</dcterms:created>
  <dcterms:modified xsi:type="dcterms:W3CDTF">2022-08-09T17:05:31Z</dcterms:modified>
</cp:coreProperties>
</file>