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p:scale>
          <a:sx n="44" d="100"/>
          <a:sy n="44"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6201" cy="76201"/>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5/5/2024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0363810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7155286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1341669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7505712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248489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2764351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8968337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8205491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8069090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9292904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3566172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5186861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1981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446534" y="457200"/>
            <a:ext cx="3703319" cy="94997"/>
          </a:xfrm>
          <a:prstGeom prst="rect"/>
          <a:solidFill>
            <a:srgbClr val="465359"/>
          </a:solidFill>
          <a:ln w="12700" cmpd="sng" cap="flat">
            <a:noFill/>
            <a:prstDash val="solid"/>
            <a:round/>
          </a:ln>
        </p:spPr>
      </p:sp>
      <p:sp>
        <p:nvSpPr>
          <p:cNvPr id="24" name="矩形"/>
          <p:cNvSpPr>
            <a:spLocks/>
          </p:cNvSpPr>
          <p:nvPr/>
        </p:nvSpPr>
        <p:spPr>
          <a:xfrm rot="0">
            <a:off x="8042147" y="453643"/>
            <a:ext cx="3703319" cy="98554"/>
          </a:xfrm>
          <a:prstGeom prst="rect"/>
          <a:solidFill>
            <a:srgbClr val="969FA7"/>
          </a:solidFill>
          <a:ln w="12700" cmpd="sng" cap="flat">
            <a:noFill/>
            <a:prstDash val="solid"/>
            <a:round/>
          </a:ln>
        </p:spPr>
      </p:sp>
      <p:sp>
        <p:nvSpPr>
          <p:cNvPr id="23"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rot="0">
            <a:off x="10485002" y="6437910"/>
            <a:ext cx="1125804" cy="365126"/>
          </a:xfrm>
          <a:prstGeom prst="rect"/>
          <a:noFill/>
          <a:ln w="12700" cmpd="sng" cap="flat">
            <a:noFill/>
            <a:prstDash val="solid"/>
            <a:miter/>
          </a:ln>
        </p:spPr>
      </p:pic>
      <p:sp>
        <p:nvSpPr>
          <p:cNvPr id="16"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17"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noGrp="1"/>
          </p:cNvSpPr>
          <p:nvPr>
            <p:ph type="dt" idx="10"/>
          </p:nvPr>
        </p:nvSpPr>
        <p:spPr>
          <a:xfrm rot="0">
            <a:off x="7605950" y="6423914"/>
            <a:ext cx="2844798"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5/5/2024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noGrp="1"/>
          </p:cNvSpPr>
          <p:nvPr>
            <p:ph type="sldNum"/>
          </p:nvPr>
        </p:nvSpPr>
        <p:spPr>
          <a:xfrm rot="0">
            <a:off x="10558300" y="6423914"/>
            <a:ext cx="105251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49699534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3411204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3649022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5/5/2024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39213893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3"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62"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61"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60"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56"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7"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5/5/2024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8"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59"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27662747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004127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6807790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0426398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9787637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8448325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9416530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3855233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8951008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5/5/2024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447846338"/>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rgbClr val="1481AC"/>
                </a:solidFill>
                <a:latin typeface="Arial" pitchFamily="0" charset="0"/>
                <a:ea typeface="华文中宋" pitchFamily="0" charset="0"/>
                <a:cs typeface="Arial" pitchFamily="0" charset="0"/>
              </a:rPr>
              <a:t>MOVIE RATING</a:t>
            </a:r>
            <a:endParaRPr lang="zh-CN" altLang="en-US" sz="3600" b="1" i="0" u="none" strike="noStrike" kern="1200" cap="all" spc="0" baseline="0">
              <a:solidFill>
                <a:schemeClr val="accent1"/>
              </a:solidFill>
              <a:latin typeface="Arial" pitchFamily="0" charset="0"/>
              <a:ea typeface="华文中宋" pitchFamily="0" charset="0"/>
              <a:cs typeface="Arial" pitchFamily="0"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0" charset="0"/>
                <a:ea typeface="华文中宋" pitchFamily="0" charset="0"/>
                <a:cs typeface="Arial" pitchFamily="0" charset="0"/>
              </a:rPr>
              <a:t>PROJECT</a:t>
            </a:r>
            <a:endParaRPr lang="zh-CN" altLang="en-US" sz="3200" b="1" i="0" u="none" strike="noStrike" kern="1200" cap="none" spc="0" baseline="0">
              <a:solidFill>
                <a:srgbClr val="1481AC"/>
              </a:solidFill>
              <a:latin typeface="Arial" pitchFamily="0" charset="0"/>
              <a:ea typeface="华文中宋" pitchFamily="0" charset="0"/>
              <a:cs typeface="Arial" pitchFamily="0" charset="0"/>
            </a:endParaRPr>
          </a:p>
        </p:txBody>
      </p:sp>
      <p:sp>
        <p:nvSpPr>
          <p:cNvPr id="28" name="矩形"/>
          <p:cNvSpPr>
            <a:spLocks/>
          </p:cNvSpPr>
          <p:nvPr/>
        </p:nvSpPr>
        <p:spPr>
          <a:xfrm rot="0">
            <a:off x="1069274" y="4557790"/>
            <a:ext cx="10043055" cy="9772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0" charset="0"/>
                <a:ea typeface="华文中宋" pitchFamily="0" charset="0"/>
                <a:cs typeface="Arial" pitchFamily="0" charset="0"/>
              </a:rPr>
              <a:t>Presented By:</a:t>
            </a:r>
            <a:endParaRPr lang="en-US" altLang="zh-CN" sz="2000" b="1" i="0" u="none" strike="noStrike" kern="1200" cap="none" spc="0" baseline="0">
              <a:solidFill>
                <a:srgbClr val="1481AC"/>
              </a:solidFill>
              <a:latin typeface="Arial" pitchFamily="0" charset="0"/>
              <a:ea typeface="华文中宋" pitchFamily="0" charset="0"/>
              <a:cs typeface="Arial" pitchFamily="0"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0" charset="0"/>
                <a:ea typeface="华文中宋" pitchFamily="0" charset="0"/>
                <a:cs typeface="Arial" pitchFamily="0" charset="0"/>
              </a:rPr>
              <a:t>1. </a:t>
            </a:r>
            <a:r>
              <a:rPr lang="en-US" altLang="zh-CN" sz="2000" b="1" i="0" u="none" strike="noStrike" kern="1200" cap="none" spc="0" baseline="0">
                <a:solidFill>
                  <a:srgbClr val="1481AC"/>
                </a:solidFill>
                <a:latin typeface="Arial" pitchFamily="0" charset="0"/>
                <a:ea typeface="华文中宋" pitchFamily="0" charset="0"/>
                <a:cs typeface="Arial" pitchFamily="0" charset="0"/>
              </a:rPr>
              <a:t>M.</a:t>
            </a:r>
            <a:r>
              <a:rPr lang="en-US" altLang="zh-CN" sz="2000" b="1" i="0" u="none" strike="noStrike" kern="1200" cap="none" spc="0" baseline="0">
                <a:solidFill>
                  <a:srgbClr val="1481AC"/>
                </a:solidFill>
                <a:latin typeface="Arial" pitchFamily="0" charset="0"/>
                <a:ea typeface="华文中宋" pitchFamily="0" charset="0"/>
                <a:cs typeface="Arial" pitchFamily="0" charset="0"/>
              </a:rPr>
              <a:t>SAIKRISHNA</a:t>
            </a:r>
            <a:r>
              <a:rPr lang="en-US" altLang="zh-CN" sz="2000" b="1" i="0" u="none" strike="noStrike" kern="1200" cap="none" spc="0" baseline="0">
                <a:solidFill>
                  <a:srgbClr val="1481AC"/>
                </a:solidFill>
                <a:latin typeface="Arial" pitchFamily="0" charset="0"/>
                <a:ea typeface="华文中宋" pitchFamily="0" charset="0"/>
                <a:cs typeface="Arial" pitchFamily="0" charset="0"/>
              </a:rPr>
              <a:t> PAAVAI </a:t>
            </a:r>
            <a:r>
              <a:rPr lang="en-US" altLang="zh-CN" sz="2000" b="1" i="0" u="none" strike="noStrike" kern="1200" cap="none" spc="0" baseline="0">
                <a:solidFill>
                  <a:srgbClr val="1481AC"/>
                </a:solidFill>
                <a:latin typeface="Arial" pitchFamily="0" charset="0"/>
                <a:ea typeface="华文中宋" pitchFamily="0" charset="0"/>
                <a:cs typeface="Arial" pitchFamily="0" charset="0"/>
              </a:rPr>
              <a:t>College of Engineering</a:t>
            </a:r>
            <a:r>
              <a:rPr lang="en-US" altLang="zh-CN" sz="2000" b="1" i="0" u="none" strike="noStrike" kern="1200" cap="none" spc="0" baseline="0">
                <a:solidFill>
                  <a:srgbClr val="1481AC"/>
                </a:solidFill>
                <a:latin typeface="Arial" pitchFamily="0" charset="0"/>
                <a:ea typeface="华文中宋" pitchFamily="0" charset="0"/>
                <a:cs typeface="Arial" pitchFamily="0" charset="0"/>
              </a:rPr>
              <a:t>-ELECTRICAL </a:t>
            </a:r>
            <a:r>
              <a:rPr lang="en-US" altLang="zh-CN" sz="2000" b="1" i="0" u="none" strike="noStrike" kern="1200" cap="none" spc="0" baseline="0">
                <a:solidFill>
                  <a:srgbClr val="1481AC"/>
                </a:solidFill>
                <a:latin typeface="Arial" pitchFamily="0" charset="0"/>
                <a:ea typeface="华文中宋" pitchFamily="0" charset="0"/>
                <a:cs typeface="Arial" pitchFamily="0" charset="0"/>
              </a:rPr>
              <a:t>AND ELECTRONICS ENGINEERING</a:t>
            </a:r>
            <a:endParaRPr lang="zh-CN" altLang="en-US" sz="2000" b="1" i="0" u="none" strike="noStrike" kern="1200" cap="none" spc="0" baseline="0">
              <a:solidFill>
                <a:srgbClr val="1481AC"/>
              </a:solidFill>
              <a:latin typeface="Arial" pitchFamily="0" charset="0"/>
              <a:ea typeface="华文中宋" pitchFamily="0" charset="0"/>
              <a:cs typeface="Arial" pitchFamily="0" charset="0"/>
            </a:endParaRPr>
          </a:p>
        </p:txBody>
      </p:sp>
    </p:spTree>
    <p:extLst>
      <p:ext uri="{BB962C8B-B14F-4D97-AF65-F5344CB8AC3E}">
        <p14:creationId xmlns:p14="http://schemas.microsoft.com/office/powerpoint/2010/main" val="176982924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457200" indent="-457200" algn="l">
              <a:lnSpc>
                <a:spcPct val="110000"/>
              </a:lnSpc>
              <a:spcBef>
                <a:spcPct val="20000"/>
              </a:spcBef>
              <a:spcAft>
                <a:spcPts val="600"/>
              </a:spcAft>
              <a:buClr>
                <a:schemeClr val="accent1"/>
              </a:buClr>
              <a:buSzPct val="92000"/>
              <a:buFontTx/>
              <a:buAutoNum type="arabicPeriod"/>
            </a:pPr>
            <a:r>
              <a:rPr lang="en-US" altLang="zh-CN" sz="2000" b="0" i="0" u="none" strike="noStrike" kern="1200" cap="none" spc="0" baseline="0">
                <a:solidFill>
                  <a:srgbClr val="404040"/>
                </a:solidFill>
                <a:latin typeface="Franklin Gothic Book" pitchFamily="0" charset="0"/>
                <a:ea typeface="华文中宋" pitchFamily="0" charset="0"/>
                <a:cs typeface="Lucida Sans"/>
              </a:rPr>
              <a:t>Advanced Recommendation Algorithms.</a:t>
            </a:r>
            <a:endParaRPr lang="en-US" altLang="zh-CN" sz="2000" b="0" i="0" u="none" strike="noStrike" kern="1200" cap="none" spc="0" baseline="0">
              <a:solidFill>
                <a:srgbClr val="404040"/>
              </a:solidFill>
              <a:latin typeface="Franklin Gothic Book" pitchFamily="0" charset="0"/>
              <a:ea typeface="华文中宋" pitchFamily="0" charset="0"/>
              <a:cs typeface="Lucida Sans"/>
            </a:endParaRPr>
          </a:p>
          <a:p>
            <a:pPr marL="457200" indent="-457200" algn="l">
              <a:lnSpc>
                <a:spcPct val="110000"/>
              </a:lnSpc>
              <a:spcBef>
                <a:spcPct val="20000"/>
              </a:spcBef>
              <a:spcAft>
                <a:spcPts val="600"/>
              </a:spcAft>
              <a:buClr>
                <a:schemeClr val="accent1"/>
              </a:buClr>
              <a:buSzPct val="92000"/>
              <a:buFontTx/>
              <a:buAutoNum type="arabicPeriod"/>
            </a:pPr>
            <a:r>
              <a:rPr lang="en-US" altLang="zh-CN" sz="2000" b="0" i="0" u="none" strike="noStrike" kern="1200" cap="none" spc="0" baseline="0">
                <a:solidFill>
                  <a:srgbClr val="404040"/>
                </a:solidFill>
                <a:latin typeface="Franklin Gothic Book" pitchFamily="0" charset="0"/>
                <a:ea typeface="华文中宋" pitchFamily="0" charset="0"/>
                <a:cs typeface="Lucida Sans"/>
              </a:rPr>
              <a:t>User Interaction Features</a:t>
            </a:r>
            <a:endParaRPr lang="en-US" altLang="zh-CN" sz="2000" b="0" i="0" u="none" strike="noStrike" kern="1200" cap="none" spc="0" baseline="0">
              <a:solidFill>
                <a:srgbClr val="404040"/>
              </a:solidFill>
              <a:latin typeface="Franklin Gothic Book" pitchFamily="0" charset="0"/>
              <a:ea typeface="华文中宋" pitchFamily="0" charset="0"/>
              <a:cs typeface="Lucida Sans"/>
            </a:endParaRPr>
          </a:p>
          <a:p>
            <a:pPr marL="457200" indent="-457200" algn="l">
              <a:lnSpc>
                <a:spcPct val="110000"/>
              </a:lnSpc>
              <a:spcBef>
                <a:spcPct val="20000"/>
              </a:spcBef>
              <a:spcAft>
                <a:spcPts val="600"/>
              </a:spcAft>
              <a:buClr>
                <a:schemeClr val="accent1"/>
              </a:buClr>
              <a:buSzPct val="92000"/>
              <a:buFontTx/>
              <a:buAutoNum type="arabicPeriod"/>
            </a:pPr>
            <a:r>
              <a:rPr lang="en-US" altLang="zh-CN" sz="2000" b="0" i="0" u="none" strike="noStrike" kern="1200" cap="none" spc="0" baseline="0">
                <a:solidFill>
                  <a:srgbClr val="404040"/>
                </a:solidFill>
                <a:latin typeface="Franklin Gothic Book" pitchFamily="0" charset="0"/>
                <a:ea typeface="华文中宋" pitchFamily="0" charset="0"/>
                <a:cs typeface="Lucida Sans"/>
              </a:rPr>
              <a:t>Social Integration </a:t>
            </a:r>
            <a:endParaRPr lang="en-US" altLang="zh-CN" sz="2000" b="0" i="0" u="none" strike="noStrike" kern="1200" cap="none" spc="0" baseline="0">
              <a:solidFill>
                <a:srgbClr val="404040"/>
              </a:solidFill>
              <a:latin typeface="Franklin Gothic Book" pitchFamily="0" charset="0"/>
              <a:ea typeface="华文中宋" pitchFamily="0" charset="0"/>
              <a:cs typeface="Lucida Sans"/>
            </a:endParaRPr>
          </a:p>
          <a:p>
            <a:pPr marL="457200" indent="-457200" algn="l">
              <a:lnSpc>
                <a:spcPct val="110000"/>
              </a:lnSpc>
              <a:spcBef>
                <a:spcPct val="20000"/>
              </a:spcBef>
              <a:spcAft>
                <a:spcPts val="600"/>
              </a:spcAft>
              <a:buClr>
                <a:schemeClr val="accent1"/>
              </a:buClr>
              <a:buSzPct val="92000"/>
              <a:buFontTx/>
              <a:buAutoNum type="arabicPeriod"/>
            </a:pPr>
            <a:r>
              <a:rPr lang="en-US" altLang="zh-CN" sz="2000" b="0" i="0" u="none" strike="noStrike" kern="1200" cap="none" spc="0" baseline="0">
                <a:solidFill>
                  <a:srgbClr val="404040"/>
                </a:solidFill>
                <a:latin typeface="Franklin Gothic Book" pitchFamily="0" charset="0"/>
                <a:ea typeface="华文中宋" pitchFamily="0" charset="0"/>
                <a:cs typeface="Lucida Sans"/>
              </a:rPr>
              <a:t>Internationalization</a:t>
            </a:r>
            <a:endParaRPr lang="en-US" altLang="zh-CN" sz="2000" b="0" i="0" u="none" strike="noStrike" kern="1200" cap="none" spc="0" baseline="0">
              <a:solidFill>
                <a:srgbClr val="404040"/>
              </a:solidFill>
              <a:latin typeface="Franklin Gothic Book" pitchFamily="0" charset="0"/>
              <a:ea typeface="华文中宋" pitchFamily="0" charset="0"/>
              <a:cs typeface="Lucida Sans"/>
            </a:endParaRPr>
          </a:p>
          <a:p>
            <a:pPr marL="457200" indent="-457200" algn="l">
              <a:lnSpc>
                <a:spcPct val="110000"/>
              </a:lnSpc>
              <a:spcBef>
                <a:spcPct val="20000"/>
              </a:spcBef>
              <a:spcAft>
                <a:spcPts val="600"/>
              </a:spcAft>
              <a:buClr>
                <a:schemeClr val="accent1"/>
              </a:buClr>
              <a:buSzPct val="92000"/>
              <a:buFontTx/>
              <a:buAutoNum type="arabicPeriod"/>
            </a:pPr>
            <a:r>
              <a:rPr lang="en-US" altLang="zh-CN" sz="2000" b="0" i="0" u="none" strike="noStrike" kern="1200" cap="none" spc="0" baseline="0">
                <a:solidFill>
                  <a:srgbClr val="404040"/>
                </a:solidFill>
                <a:latin typeface="Franklin Gothic Book" pitchFamily="0" charset="0"/>
                <a:ea typeface="华文中宋" pitchFamily="0" charset="0"/>
                <a:cs typeface="Lucida Sans"/>
              </a:rPr>
              <a:t>Monetization Strategies</a:t>
            </a:r>
            <a:endParaRPr lang="en-US" altLang="zh-CN" sz="2000" b="0" i="0" u="none" strike="noStrike" kern="1200" cap="none" spc="0" baseline="0">
              <a:solidFill>
                <a:srgbClr val="404040"/>
              </a:solidFill>
              <a:latin typeface="Franklin Gothic Book" pitchFamily="0" charset="0"/>
              <a:ea typeface="华文中宋" pitchFamily="0" charset="0"/>
              <a:cs typeface="Lucida Sans"/>
            </a:endParaRPr>
          </a:p>
          <a:p>
            <a:pPr marL="457200" indent="-457200" algn="l">
              <a:lnSpc>
                <a:spcPct val="110000"/>
              </a:lnSpc>
              <a:spcBef>
                <a:spcPct val="20000"/>
              </a:spcBef>
              <a:spcAft>
                <a:spcPts val="600"/>
              </a:spcAft>
              <a:buClr>
                <a:schemeClr val="accent1"/>
              </a:buClr>
              <a:buSzPct val="92000"/>
              <a:buFontTx/>
              <a:buAutoNum type="arabicPeriod"/>
            </a:pPr>
            <a:r>
              <a:rPr lang="en-US" altLang="zh-CN" sz="2000" b="0" i="0" u="none" strike="noStrike" kern="1200" cap="none" spc="0" baseline="0">
                <a:solidFill>
                  <a:srgbClr val="404040"/>
                </a:solidFill>
                <a:latin typeface="Franklin Gothic Book" pitchFamily="0" charset="0"/>
                <a:ea typeface="华文中宋" pitchFamily="0" charset="0"/>
                <a:cs typeface="Lucida Sans"/>
              </a:rPr>
              <a:t>Data Analytics and Insights:</a:t>
            </a:r>
            <a:endParaRPr lang="en-US" altLang="zh-CN" sz="2000" b="0" i="0" u="none" strike="noStrike" kern="1200" cap="none" spc="0" baseline="0">
              <a:solidFill>
                <a:srgbClr val="404040"/>
              </a:solidFill>
              <a:latin typeface="Franklin Gothic Book" pitchFamily="0" charset="0"/>
              <a:ea typeface="华文中宋" pitchFamily="0" charset="0"/>
              <a:cs typeface="Lucida Sans"/>
            </a:endParaRPr>
          </a:p>
          <a:p>
            <a:pPr marL="457200" indent="-457200" algn="l">
              <a:lnSpc>
                <a:spcPct val="110000"/>
              </a:lnSpc>
              <a:spcBef>
                <a:spcPct val="20000"/>
              </a:spcBef>
              <a:spcAft>
                <a:spcPts val="600"/>
              </a:spcAft>
              <a:buClr>
                <a:schemeClr val="accent1"/>
              </a:buClr>
              <a:buSzPct val="92000"/>
              <a:buFontTx/>
              <a:buAutoNum type="arabicPeriod"/>
            </a:pPr>
            <a:r>
              <a:rPr lang="en-US" altLang="zh-CN" sz="2000" b="0" i="0" u="none" strike="noStrike" kern="1200" cap="none" spc="0" baseline="0">
                <a:solidFill>
                  <a:srgbClr val="404040"/>
                </a:solidFill>
                <a:latin typeface="Franklin Gothic Book" pitchFamily="0" charset="0"/>
                <a:ea typeface="华文中宋" pitchFamily="0" charset="0"/>
                <a:cs typeface="Lucida Sans"/>
              </a:rPr>
              <a:t>Accessibility Improvements. </a:t>
            </a:r>
            <a:endParaRPr lang="en-US" altLang="zh-CN" sz="2000" b="0" i="0" u="none" strike="noStrike" kern="1200" cap="none" spc="0" baseline="0">
              <a:solidFill>
                <a:srgbClr val="404040"/>
              </a:solidFill>
              <a:latin typeface="Franklin Gothic Book" pitchFamily="0" charset="0"/>
              <a:ea typeface="华文中宋" pitchFamily="0" charset="0"/>
              <a:cs typeface="Lucida Sans"/>
            </a:endParaRPr>
          </a:p>
          <a:p>
            <a:pPr marL="457200" indent="-457200" algn="l">
              <a:lnSpc>
                <a:spcPct val="110000"/>
              </a:lnSpc>
              <a:spcBef>
                <a:spcPct val="20000"/>
              </a:spcBef>
              <a:spcAft>
                <a:spcPts val="600"/>
              </a:spcAft>
              <a:buClr>
                <a:schemeClr val="accent1"/>
              </a:buClr>
              <a:buSzPct val="92000"/>
              <a:buFontTx/>
              <a:buAutoNum type="arabicPeriod"/>
            </a:pPr>
            <a:r>
              <a:rPr lang="en-US" altLang="zh-CN" sz="2000" b="0" i="0" u="none" strike="noStrike" kern="1200" cap="none" spc="0" baseline="0">
                <a:solidFill>
                  <a:srgbClr val="404040"/>
                </a:solidFill>
                <a:latin typeface="Franklin Gothic Book" pitchFamily="0" charset="0"/>
                <a:ea typeface="华文中宋" pitchFamily="0" charset="0"/>
                <a:cs typeface="Lucida Sans"/>
              </a:rPr>
              <a:t>Virtual Reality (VR) Integration</a:t>
            </a: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3"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0" charset="0"/>
                <a:ea typeface="华文中宋" pitchFamily="0" charset="0"/>
                <a:cs typeface="Arial" pitchFamily="0" charset="0"/>
              </a:rPr>
              <a:t>Future scope</a:t>
            </a:r>
            <a:endParaRPr lang="zh-CN" altLang="en-US" sz="3300" b="1" i="0" u="none" strike="noStrike" kern="1200" cap="all" spc="0" baseline="0">
              <a:solidFill>
                <a:schemeClr val="accent1"/>
              </a:solidFill>
              <a:latin typeface="Arial" pitchFamily="0" charset="0"/>
              <a:ea typeface="华文中宋" pitchFamily="0" charset="0"/>
              <a:cs typeface="Arial" pitchFamily="0" charset="0"/>
            </a:endParaRPr>
          </a:p>
        </p:txBody>
      </p:sp>
    </p:spTree>
    <p:extLst>
      <p:ext uri="{BB962C8B-B14F-4D97-AF65-F5344CB8AC3E}">
        <p14:creationId xmlns:p14="http://schemas.microsoft.com/office/powerpoint/2010/main" val="100111255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Franklin Gothic Demi" pitchFamily="0" charset="0"/>
                <a:cs typeface="Arial" pitchFamily="0"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a:rPr>
              <a:t>Movie Lens:</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a:rPr>
              <a:t>IMDb</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a:rPr>
              <a:t>TMDB</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a:rPr>
              <a:t>Kaggle</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2400" b="1"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2400" b="1"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2400" b="1"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41668796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4"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0" charset="0"/>
                <a:ea typeface="华文中宋" pitchFamily="0" charset="0"/>
                <a:cs typeface="Arial" pitchFamily="0" charset="0"/>
              </a:rPr>
              <a:t>THANK YOU</a:t>
            </a:r>
            <a:endParaRPr lang="zh-CN" altLang="en-US" sz="2800" b="1" i="0" u="none" strike="noStrike" kern="1200" cap="all" spc="0" baseline="0">
              <a:solidFill>
                <a:srgbClr val="002060"/>
              </a:solidFill>
              <a:latin typeface="Arial" pitchFamily="0" charset="0"/>
              <a:ea typeface="华文中宋" pitchFamily="0" charset="0"/>
              <a:cs typeface="Arial" pitchFamily="0" charset="0"/>
            </a:endParaRPr>
          </a:p>
        </p:txBody>
      </p:sp>
    </p:spTree>
    <p:extLst>
      <p:ext uri="{BB962C8B-B14F-4D97-AF65-F5344CB8AC3E}">
        <p14:creationId xmlns:p14="http://schemas.microsoft.com/office/powerpoint/2010/main" val="63533207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0" charset="0"/>
                <a:ea typeface="华文中宋" pitchFamily="0" charset="0"/>
                <a:cs typeface="Arial" pitchFamily="0" charset="0"/>
              </a:rPr>
              <a:t>OUTLINE</a:t>
            </a:r>
            <a:endParaRPr lang="zh-CN" altLang="en-US" sz="2800" b="1" i="0" u="none" strike="noStrike" kern="1200" cap="all" spc="0" baseline="0">
              <a:solidFill>
                <a:srgbClr val="002060"/>
              </a:solidFill>
              <a:latin typeface="Arial" pitchFamily="0" charset="0"/>
              <a:ea typeface="华文中宋" pitchFamily="0" charset="0"/>
              <a:cs typeface="Arial" pitchFamily="0" charset="0"/>
            </a:endParaRPr>
          </a:p>
        </p:txBody>
      </p:sp>
      <p:sp>
        <p:nvSpPr>
          <p:cNvPr id="37"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  </a:t>
            </a:r>
            <a:endParaRPr lang="en-US" altLang="zh-CN" sz="1700" b="0" i="0" u="none" strike="noStrike" kern="1200" cap="none" spc="0" baseline="0">
              <a:solidFill>
                <a:srgbClr val="404040"/>
              </a:solidFill>
              <a:latin typeface="Arial" pitchFamily="0" charset="0"/>
              <a:ea typeface="华文中宋"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Problem Statement </a:t>
            </a:r>
            <a:endParaRPr lang="en-US" altLang="zh-CN" sz="2000" b="1" i="0" u="none" strike="noStrike" kern="1200" cap="none" spc="0" baseline="0">
              <a:solidFill>
                <a:srgbClr val="404040"/>
              </a:solidFill>
              <a:latin typeface="Arial" pitchFamily="0" charset="0"/>
              <a:ea typeface="Franklin Gothic Book"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Proposed System/Solution</a:t>
            </a:r>
            <a:endParaRPr lang="en-US" altLang="zh-CN" sz="1700" b="0" i="0" u="none" strike="noStrike" kern="1200" cap="none" spc="0" baseline="0">
              <a:solidFill>
                <a:srgbClr val="404040"/>
              </a:solidFill>
              <a:latin typeface="Arial" pitchFamily="0" charset="0"/>
              <a:ea typeface="华文中宋"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0" charset="0"/>
                <a:ea typeface="Franklin Gothic Book" pitchFamily="0" charset="0"/>
                <a:cs typeface="Franklin Gothic Book" pitchFamily="0" charset="0"/>
              </a:rPr>
              <a:t>Development Approach</a:t>
            </a:r>
            <a:endParaRPr lang="en-US" altLang="zh-CN" sz="1700" b="0" i="0" u="none" strike="noStrike" kern="1200" cap="none" spc="0" baseline="0">
              <a:solidFill>
                <a:srgbClr val="404040"/>
              </a:solidFill>
              <a:latin typeface="Arial" pitchFamily="0"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Result </a:t>
            </a:r>
            <a:endParaRPr lang="en-US" altLang="zh-CN" sz="2000" b="1" i="0" u="none" strike="noStrike" kern="1200" cap="none" spc="0" baseline="0">
              <a:solidFill>
                <a:srgbClr val="404040"/>
              </a:solidFill>
              <a:latin typeface="Arial" pitchFamily="0" charset="0"/>
              <a:ea typeface="Franklin Gothic Book"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Conclusion</a:t>
            </a:r>
            <a:endParaRPr lang="en-US" altLang="zh-CN" sz="1700" b="0" i="0" u="none" strike="noStrike" kern="1200" cap="none" spc="0" baseline="0">
              <a:solidFill>
                <a:srgbClr val="404040"/>
              </a:solidFill>
              <a:latin typeface="Arial" pitchFamily="0" charset="0"/>
              <a:ea typeface="华文中宋"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Future Scope</a:t>
            </a:r>
            <a:endParaRPr lang="en-US" altLang="zh-CN" sz="2000" b="1" i="0" u="none" strike="noStrike" kern="1200" cap="none" spc="0" baseline="0">
              <a:solidFill>
                <a:srgbClr val="404040"/>
              </a:solidFill>
              <a:latin typeface="Arial" pitchFamily="0" charset="0"/>
              <a:ea typeface="Franklin Gothic Book"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References</a:t>
            </a:r>
            <a:endParaRPr lang="en-US" altLang="zh-CN" sz="1700" b="0" i="0" u="none" strike="noStrike" kern="1200" cap="none" spc="0" baseline="0">
              <a:solidFill>
                <a:srgbClr val="404040"/>
              </a:solidFill>
              <a:latin typeface="Arial" pitchFamily="0" charset="0"/>
              <a:ea typeface="华文中宋"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0" charset="0"/>
              <a:ea typeface="华文中宋" pitchFamily="0" charset="0"/>
              <a:cs typeface="Arial" pitchFamily="0" charset="0"/>
            </a:endParaRPr>
          </a:p>
        </p:txBody>
      </p:sp>
    </p:spTree>
    <p:extLst>
      <p:ext uri="{BB962C8B-B14F-4D97-AF65-F5344CB8AC3E}">
        <p14:creationId xmlns:p14="http://schemas.microsoft.com/office/powerpoint/2010/main" val="139111900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华文中宋" pitchFamily="0" charset="0"/>
                <a:cs typeface="Arial" pitchFamily="0"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3600" b="0" i="0" u="none" strike="noStrike" kern="1200" cap="none" spc="0" baseline="0">
                <a:solidFill>
                  <a:srgbClr val="404040"/>
                </a:solidFill>
                <a:latin typeface="Franklin Gothic Book" pitchFamily="0" charset="0"/>
                <a:ea typeface="华文中宋" pitchFamily="0" charset="0"/>
                <a:cs typeface="Lucida Sans"/>
              </a:rPr>
              <a:t>Design and implement a movie rating project that allows users to rate and review movies, as well as discover new films based on their preferences.</a:t>
            </a:r>
            <a:endParaRPr lang="zh-CN" altLang="en-US" sz="36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55554112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华文中宋" pitchFamily="0" charset="0"/>
                <a:cs typeface="Arial" pitchFamily="0"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3600" b="0" i="0" u="none" strike="noStrike" kern="1200" cap="none" spc="0" baseline="0">
                <a:solidFill>
                  <a:srgbClr val="404040"/>
                </a:solidFill>
                <a:latin typeface="Calibri" pitchFamily="0" charset="0"/>
                <a:ea typeface="华文中宋" pitchFamily="0" charset="0"/>
                <a:cs typeface="Calibri" pitchFamily="0" charset="0"/>
              </a:rPr>
              <a:t>The output is a dynamic and interactive platform that enhances users' movie-watching experience by providing a comprehensive database, personalized recommendations, and social interaction features.</a:t>
            </a:r>
            <a:endParaRPr lang="zh-CN" altLang="en-US" sz="4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59147855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Franklin Gothic Demi" pitchFamily="0" charset="0"/>
                <a:cs typeface="Arial" pitchFamily="0"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42900" indent="-342900" algn="l">
              <a:lnSpc>
                <a:spcPct val="110000"/>
              </a:lnSpc>
              <a:spcBef>
                <a:spcPct val="20000"/>
              </a:spcBef>
              <a:spcAft>
                <a:spcPts val="600"/>
              </a:spcAft>
              <a:buClr>
                <a:schemeClr val="accent1"/>
              </a:buClr>
              <a:buSzPct val="92000"/>
              <a:buFontTx/>
              <a:buAutoNum type="arabicPeriod"/>
            </a:pPr>
            <a:r>
              <a:rPr lang="en-US" altLang="zh-CN" sz="1800" b="0" i="0" u="none" strike="noStrike" kern="1200" cap="none" spc="0" baseline="0">
                <a:solidFill>
                  <a:srgbClr val="0F0F0F"/>
                </a:solidFill>
                <a:latin typeface="Franklin Gothic Book" pitchFamily="0" charset="0"/>
                <a:ea typeface="华文中宋" pitchFamily="0" charset="0"/>
                <a:cs typeface="Lucida Sans"/>
              </a:rPr>
              <a:t>Requirement Analysis:   - Understand the project goals, features, and user expectations.   - Gather detailed requirements through discussions with stakeholders.</a:t>
            </a:r>
            <a:endParaRPr lang="en-US" altLang="zh-CN" sz="1800" b="0" i="0" u="none" strike="noStrike" kern="1200" cap="none" spc="0" baseline="0">
              <a:solidFill>
                <a:srgbClr val="0F0F0F"/>
              </a:solidFill>
              <a:latin typeface="Franklin Gothic Book" pitchFamily="0" charset="0"/>
              <a:ea typeface="华文中宋" pitchFamily="0" charset="0"/>
              <a:cs typeface="Lucida Sans"/>
            </a:endParaRPr>
          </a:p>
          <a:p>
            <a:pPr marL="342900" indent="-342900" algn="l">
              <a:lnSpc>
                <a:spcPct val="110000"/>
              </a:lnSpc>
              <a:spcBef>
                <a:spcPct val="20000"/>
              </a:spcBef>
              <a:spcAft>
                <a:spcPts val="600"/>
              </a:spcAft>
              <a:buClr>
                <a:schemeClr val="accent1"/>
              </a:buClr>
              <a:buSzPct val="92000"/>
              <a:buFontTx/>
              <a:buAutoNum type="arabicPeriod"/>
            </a:pPr>
            <a:r>
              <a:rPr lang="en-US" altLang="zh-CN" sz="1800" b="0" i="0" u="none" strike="noStrike" kern="1200" cap="none" spc="0" baseline="0">
                <a:solidFill>
                  <a:srgbClr val="0F0F0F"/>
                </a:solidFill>
                <a:latin typeface="Franklin Gothic Book" pitchFamily="0" charset="0"/>
                <a:ea typeface="华文中宋" pitchFamily="0" charset="0"/>
                <a:cs typeface="Lucida Sans"/>
              </a:rPr>
              <a:t> Database Design: - Design a relational database schema to store movie details, user information, ratings, reviews, and other relevant data.   - Normalize the database to minimize redundancy and ensure data integrity.</a:t>
            </a:r>
            <a:endParaRPr lang="en-US" altLang="zh-CN" sz="1800" b="0" i="0" u="none" strike="noStrike" kern="1200" cap="none" spc="0" baseline="0">
              <a:solidFill>
                <a:srgbClr val="0F0F0F"/>
              </a:solidFill>
              <a:latin typeface="Franklin Gothic Book" pitchFamily="0" charset="0"/>
              <a:ea typeface="华文中宋" pitchFamily="0" charset="0"/>
              <a:cs typeface="Lucida Sans"/>
            </a:endParaRPr>
          </a:p>
          <a:p>
            <a:pPr marL="342900" indent="-342900" algn="l">
              <a:lnSpc>
                <a:spcPct val="110000"/>
              </a:lnSpc>
              <a:spcBef>
                <a:spcPct val="20000"/>
              </a:spcBef>
              <a:spcAft>
                <a:spcPts val="600"/>
              </a:spcAft>
              <a:buClr>
                <a:schemeClr val="accent1"/>
              </a:buClr>
              <a:buSzPct val="92000"/>
              <a:buFontTx/>
              <a:buAutoNum type="arabicPeriod"/>
            </a:pPr>
            <a:r>
              <a:rPr lang="en-US" altLang="zh-CN" sz="1800" b="0" i="0" u="none" strike="noStrike" kern="1200" cap="none" spc="0" baseline="0">
                <a:solidFill>
                  <a:srgbClr val="0F0F0F"/>
                </a:solidFill>
                <a:latin typeface="Franklin Gothic Book" pitchFamily="0" charset="0"/>
                <a:ea typeface="华文中宋" pitchFamily="0" charset="0"/>
                <a:cs typeface="Lucida Sans"/>
              </a:rPr>
              <a:t> Backend Development:  - Choose a suitable backend technology stack (e.g., Node.js, Python/</a:t>
            </a:r>
            <a:r>
              <a:rPr lang="en-US" altLang="zh-CN" sz="1800" b="0" i="0" u="none" strike="noStrike" kern="1200" cap="none" spc="0" baseline="0">
                <a:solidFill>
                  <a:srgbClr val="0F0F0F"/>
                </a:solidFill>
                <a:latin typeface="Franklin Gothic Book" pitchFamily="0" charset="0"/>
                <a:ea typeface="华文中宋" pitchFamily="0" charset="0"/>
                <a:cs typeface="Lucida Sans"/>
              </a:rPr>
              <a:t>Django</a:t>
            </a:r>
            <a:r>
              <a:rPr lang="en-US" altLang="zh-CN" sz="1800" b="0" i="0" u="none" strike="noStrike" kern="1200" cap="none" spc="0" baseline="0">
                <a:solidFill>
                  <a:srgbClr val="0F0F0F"/>
                </a:solidFill>
                <a:latin typeface="Franklin Gothic Book" pitchFamily="0" charset="0"/>
                <a:ea typeface="华文中宋" pitchFamily="0" charset="0"/>
                <a:cs typeface="Lucida Sans"/>
              </a:rPr>
              <a:t>, Ruby on Rails) based on project requirements and team expertise.   - Develop REST </a:t>
            </a:r>
            <a:r>
              <a:rPr lang="en-US" altLang="zh-CN" sz="1800" b="0" i="0" u="none" strike="noStrike" kern="1200" cap="none" spc="0" baseline="0">
                <a:solidFill>
                  <a:srgbClr val="0F0F0F"/>
                </a:solidFill>
                <a:latin typeface="Franklin Gothic Book" pitchFamily="0" charset="0"/>
                <a:ea typeface="华文中宋" pitchFamily="0" charset="0"/>
                <a:cs typeface="Lucida Sans"/>
              </a:rPr>
              <a:t>ful</a:t>
            </a:r>
            <a:r>
              <a:rPr lang="en-US" altLang="zh-CN" sz="1800" b="0" i="0" u="none" strike="noStrike" kern="1200" cap="none" spc="0" baseline="0">
                <a:solidFill>
                  <a:srgbClr val="0F0F0F"/>
                </a:solidFill>
                <a:latin typeface="Franklin Gothic Book" pitchFamily="0" charset="0"/>
                <a:ea typeface="华文中宋" pitchFamily="0" charset="0"/>
                <a:cs typeface="Lucida Sans"/>
              </a:rPr>
              <a:t> APIs to handle user authentication, movie CRUD operations, rating submission, review posting, and recommendation generation.   - Implement business logic to calculate average ratings, generate recommendations, and handle user interactions.</a:t>
            </a:r>
            <a:endParaRPr lang="en-US" altLang="zh-CN" sz="1800" b="0" i="0" u="none" strike="noStrike" kern="1200" cap="none" spc="0" baseline="0">
              <a:solidFill>
                <a:srgbClr val="0F0F0F"/>
              </a:solidFill>
              <a:latin typeface="Franklin Gothic Book" pitchFamily="0" charset="0"/>
              <a:ea typeface="华文中宋" pitchFamily="0" charset="0"/>
              <a:cs typeface="Lucida Sans"/>
            </a:endParaRPr>
          </a:p>
          <a:p>
            <a:pPr marL="342900" indent="-342900" algn="l">
              <a:lnSpc>
                <a:spcPct val="110000"/>
              </a:lnSpc>
              <a:spcBef>
                <a:spcPct val="20000"/>
              </a:spcBef>
              <a:spcAft>
                <a:spcPts val="600"/>
              </a:spcAft>
              <a:buClr>
                <a:schemeClr val="accent1"/>
              </a:buClr>
              <a:buSzPct val="92000"/>
              <a:buFontTx/>
              <a:buAutoNum type="arabicPeriod"/>
            </a:pPr>
            <a:r>
              <a:rPr lang="en-US" altLang="zh-CN" sz="1800" b="0" i="0" u="none" strike="noStrike" kern="1200" cap="none" spc="0" baseline="0">
                <a:solidFill>
                  <a:srgbClr val="0F0F0F"/>
                </a:solidFill>
                <a:latin typeface="Franklin Gothic Book" pitchFamily="0" charset="0"/>
                <a:ea typeface="华文中宋" pitchFamily="0" charset="0"/>
                <a:cs typeface="Lucida Sans"/>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zh-CN" altLang="en-US" sz="1800" b="0" i="0" u="none" strike="noStrike" kern="1200" cap="none" spc="0" baseline="0">
              <a:solidFill>
                <a:srgbClr val="0F0F0F"/>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54611620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Franklin Gothic Demi" pitchFamily="0" charset="0"/>
                <a:cs typeface="Arial" pitchFamily="0"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a:rPr>
              <a:t>1. User Preferences Initialization:   - When a new user signs up, initialize their preferences by assigning weights to different movie genres, directors, actors, etc. These weights will determine the user's initial preference profile.</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a:rPr>
              <a:t>2. User Ratings Collection: - Collect ratings from users for movies they have watched. Ratings can be on a scale of 1 to 5 stars.</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a:rPr>
              <a:t>3. Rating Normalization:  - Normalize user ratings to adjust for individual rating scales and biases. For example, if a user tends to rate movies higher or lower than average, normalize their ratings to a common scale.</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a:rPr>
              <a:t>4. Similarity Calculation:   - Calculate the similarity between users based on their rating patterns. Use similarity metrics such as cosine similarity, Pearson correlation coefficient, or </a:t>
            </a:r>
            <a:r>
              <a:rPr lang="en-US" altLang="zh-CN" sz="1700" b="0" i="0" u="none" strike="noStrike" kern="1200" cap="none" spc="0" baseline="0">
                <a:solidFill>
                  <a:srgbClr val="404040"/>
                </a:solidFill>
                <a:latin typeface="Franklin Gothic Book" pitchFamily="0" charset="0"/>
                <a:ea typeface="华文中宋" pitchFamily="0" charset="0"/>
                <a:cs typeface="Lucida Sans"/>
              </a:rPr>
              <a:t>Jaccard</a:t>
            </a:r>
            <a:r>
              <a:rPr lang="en-US" altLang="zh-CN" sz="1700" b="0" i="0" u="none" strike="noStrike" kern="1200" cap="none" spc="0" baseline="0">
                <a:solidFill>
                  <a:srgbClr val="404040"/>
                </a:solidFill>
                <a:latin typeface="Franklin Gothic Book" pitchFamily="0" charset="0"/>
                <a:ea typeface="华文中宋" pitchFamily="0" charset="0"/>
                <a:cs typeface="Lucida Sans"/>
              </a:rPr>
              <a:t> similarity.   - For each pair of users, compute their similarity score by comparing their normalized rating vectors.</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a:rPr>
              <a:t>5. Neighborhood Selection:   - Select a neighborhood of similar users for each target user. Define a threshold or fixed number of nearest neighbors to consider.   - Identify the users whose rating patterns are most similar to the target user's pattern.</a:t>
            </a: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90422868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chemeClr val="accent1"/>
                </a:solidFill>
                <a:latin typeface="Arial" pitchFamily="0" charset="0"/>
                <a:ea typeface="Franklin Gothic Demi" pitchFamily="0" charset="0"/>
                <a:cs typeface="Arial" pitchFamily="0" charset="0"/>
              </a:rPr>
              <a:t>Algorithm &amp; Deployment</a:t>
            </a:r>
            <a:endParaRPr lang="zh-CN" altLang="en-US" sz="28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7"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Franklin Gothic Book" pitchFamily="0" charset="0"/>
                <a:ea typeface="华文中宋" pitchFamily="0" charset="0"/>
                <a:cs typeface="Lucida Sans"/>
              </a:rPr>
              <a:t>6. Rating Prediction:  - Predict the target user's ratings for movies they have not yet rated based on the ratings of their neighbors.   - Weight the ratings of neighbors based on their similarity to the target user. Closer neighbors should have more influence on the prediction.</a:t>
            </a:r>
            <a:endParaRPr lang="en-US" altLang="zh-CN" sz="16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Franklin Gothic Book" pitchFamily="0" charset="0"/>
                <a:ea typeface="华文中宋" pitchFamily="0" charset="0"/>
                <a:cs typeface="Lucida Sans"/>
              </a:rPr>
              <a:t>7. Top-N Recommendations:   - Generate a list of top-N recommended movies for the target user based on the predicted ratings.   - Sort the unrated movies by their predicted ratings in descending order.   - Recommend the top-N movies with the highest predicted ratings to the user.</a:t>
            </a:r>
            <a:endParaRPr lang="en-US" altLang="zh-CN" sz="16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Franklin Gothic Book" pitchFamily="0" charset="0"/>
                <a:ea typeface="华文中宋" pitchFamily="0" charset="0"/>
                <a:cs typeface="Lucida Sans"/>
              </a:rPr>
              <a:t>8. Cold Start Handling: - Handle the "cold start" problem for new users or movies with limited ratings by using alternative approaches such as content-based recommendations or popularity-based recommendations.</a:t>
            </a:r>
            <a:endParaRPr lang="en-US" altLang="zh-CN" sz="16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Franklin Gothic Book" pitchFamily="0" charset="0"/>
                <a:ea typeface="华文中宋" pitchFamily="0" charset="0"/>
                <a:cs typeface="Lucida Sans"/>
              </a:rPr>
              <a:t>9. Feedback Incorporation:  - Continuously update user preferences and refine recommendations based on user feedback. Allow users to provide explicit feedback (e.g., like/dislike) on recommended movies to improve future recommendations.</a:t>
            </a:r>
            <a:endParaRPr lang="en-US" altLang="zh-CN" sz="16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Franklin Gothic Book" pitchFamily="0" charset="0"/>
                <a:ea typeface="华文中宋" pitchFamily="0" charset="0"/>
                <a:cs typeface="Lucida Sans"/>
              </a:rPr>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endParaRPr lang="en-US" altLang="zh-CN" sz="16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Franklin Gothic Book" pitchFamily="0" charset="0"/>
                <a:ea typeface="华文中宋" pitchFamily="0" charset="0"/>
                <a:cs typeface="Lucida Sans"/>
              </a:rPr>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US" altLang="zh-CN" sz="16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90000"/>
              </a:lnSpc>
              <a:spcBef>
                <a:spcPct val="20000"/>
              </a:spcBef>
              <a:spcAft>
                <a:spcPts val="600"/>
              </a:spcAft>
              <a:buClr>
                <a:schemeClr val="accent1"/>
              </a:buClr>
              <a:buSzPct val="92000"/>
              <a:buFont typeface="Wingdings 2" pitchFamily="18" charset="2"/>
              <a:buChar char=""/>
            </a:pPr>
            <a:endParaRPr lang="zh-CN" altLang="en-US" sz="16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86572805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Franklin Gothic Demi" pitchFamily="0" charset="0"/>
                <a:cs typeface="Arial" pitchFamily="0"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9"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457200" indent="-457200" algn="l">
              <a:lnSpc>
                <a:spcPct val="110000"/>
              </a:lnSpc>
              <a:spcBef>
                <a:spcPct val="20000"/>
              </a:spcBef>
              <a:spcAft>
                <a:spcPts val="600"/>
              </a:spcAft>
              <a:buClr>
                <a:schemeClr val="accent1"/>
              </a:buClr>
              <a:buSzPct val="92000"/>
              <a:buFontTx/>
              <a:buAutoNum type="arabicPeriod"/>
            </a:pPr>
            <a:r>
              <a:rPr lang="en-US" altLang="zh-CN" sz="2400" b="0" i="0" u="none" strike="noStrike" kern="1200" cap="none" spc="0" baseline="0">
                <a:solidFill>
                  <a:srgbClr val="404040"/>
                </a:solidFill>
                <a:latin typeface="Franklin Gothic Book" pitchFamily="0" charset="0"/>
                <a:ea typeface="华文中宋" pitchFamily="0" charset="0"/>
                <a:cs typeface="Lucida Sans"/>
              </a:rPr>
              <a:t>Structured Dataset:  - A well-organized dataset containing information about movies, user ratings, and user profiles. This dataset would include attributes such as movie titles, genres, release years, directors, cast members, user IDs, and corresponding ratings</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457200" indent="-457200" algn="l">
              <a:lnSpc>
                <a:spcPct val="110000"/>
              </a:lnSpc>
              <a:spcBef>
                <a:spcPct val="20000"/>
              </a:spcBef>
              <a:spcAft>
                <a:spcPts val="600"/>
              </a:spcAft>
              <a:buClr>
                <a:schemeClr val="accent1"/>
              </a:buClr>
              <a:buSzPct val="92000"/>
              <a:buFontTx/>
              <a:buAutoNum type="arabicPeriod"/>
            </a:pPr>
            <a:r>
              <a:rPr lang="en-US" altLang="zh-CN" sz="2400" b="0" i="0" u="none" strike="noStrike" kern="1200" cap="none" spc="0" baseline="0">
                <a:solidFill>
                  <a:srgbClr val="404040"/>
                </a:solidFill>
                <a:latin typeface="Franklin Gothic Book" pitchFamily="0" charset="0"/>
                <a:ea typeface="华文中宋" pitchFamily="0" charset="0"/>
                <a:cs typeface="Lucida Sans"/>
              </a:rPr>
              <a:t>Data Cleaning and Preprocessing:   - Processed and cleaned dataset free from inconsistencies, missing values, and outliers. Preprocessing steps may include data normalization, handling null values, and resolving duplicate entries.</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202910810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Franklin Gothic Demi" pitchFamily="0" charset="0"/>
                <a:cs typeface="Arial" pitchFamily="0"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华文中宋" pitchFamily="0" charset="0"/>
                <a:cs typeface="Lucida Sans"/>
              </a:rPr>
              <a:t>User Engagement: The project witnessed high user engagement, as evidenced by the number of active users, ratings, reviews, and interactions within the platform.</a:t>
            </a:r>
            <a:endParaRPr lang="en-US" altLang="zh-CN" sz="20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华文中宋" pitchFamily="0" charset="0"/>
                <a:cs typeface="Lucida Sans"/>
              </a:rPr>
              <a:t>Personalized Recommendations: The recommendation engine effectively generated personalized movie recommendations for users, enhancing their movie-watching experience and satisfaction.</a:t>
            </a:r>
            <a:endParaRPr lang="zh-CN" altLang="en-US" sz="20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909376854"/>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28</cp:revision>
  <dcterms:created xsi:type="dcterms:W3CDTF">2021-05-26T16:50:10Z</dcterms:created>
  <dcterms:modified xsi:type="dcterms:W3CDTF">2024-05-05T02:28:33Z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