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gal Resins" initials="AR" lastIdx="1" clrIdx="0">
    <p:extLst>
      <p:ext uri="{19B8F6BF-5375-455C-9EA6-DF929625EA0E}">
        <p15:presenceInfo xmlns:p15="http://schemas.microsoft.com/office/powerpoint/2012/main" xmlns="" userId="884f24fa6f71cf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64" d="100"/>
          <a:sy n="64" d="100"/>
        </p:scale>
        <p:origin x="-676" y="-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C6F890-B86E-414F-90BC-6FE18638AD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23B2ED5-B4B6-405F-8248-C5FFCC3CA7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9A1DB84-9F02-4E79-B476-830129435682}"/>
              </a:ext>
            </a:extLst>
          </p:cNvPr>
          <p:cNvSpPr>
            <a:spLocks noGrp="1"/>
          </p:cNvSpPr>
          <p:nvPr>
            <p:ph type="dt" sz="half" idx="10"/>
          </p:nvPr>
        </p:nvSpPr>
        <p:spPr/>
        <p:txBody>
          <a:bodyPr/>
          <a:lstStyle/>
          <a:p>
            <a:fld id="{1916FCFD-F382-4A84-B069-F5724C5877D0}" type="datetimeFigureOut">
              <a:rPr lang="en-IN" smtClean="0"/>
              <a:pPr/>
              <a:t>28-02-2025</a:t>
            </a:fld>
            <a:endParaRPr lang="en-IN"/>
          </a:p>
        </p:txBody>
      </p:sp>
      <p:sp>
        <p:nvSpPr>
          <p:cNvPr id="5" name="Footer Placeholder 4">
            <a:extLst>
              <a:ext uri="{FF2B5EF4-FFF2-40B4-BE49-F238E27FC236}">
                <a16:creationId xmlns:a16="http://schemas.microsoft.com/office/drawing/2014/main" xmlns="" id="{A30BD27A-DCC7-41AB-A0A5-B2533EF2C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9DD356E-1739-40D4-B00D-6A0513160505}"/>
              </a:ext>
            </a:extLst>
          </p:cNvPr>
          <p:cNvSpPr>
            <a:spLocks noGrp="1"/>
          </p:cNvSpPr>
          <p:nvPr>
            <p:ph type="sldNum" sz="quarter" idx="12"/>
          </p:nvPr>
        </p:nvSpPr>
        <p:spPr/>
        <p:txBody>
          <a:bodyPr/>
          <a:lstStyle/>
          <a:p>
            <a:fld id="{59C1DF9C-3A12-4B34-B0DD-0DAD9583C097}" type="slidenum">
              <a:rPr lang="en-IN" smtClean="0"/>
              <a:pPr/>
              <a:t>‹#›</a:t>
            </a:fld>
            <a:endParaRPr lang="en-IN"/>
          </a:p>
        </p:txBody>
      </p:sp>
    </p:spTree>
    <p:extLst>
      <p:ext uri="{BB962C8B-B14F-4D97-AF65-F5344CB8AC3E}">
        <p14:creationId xmlns:p14="http://schemas.microsoft.com/office/powerpoint/2010/main" xmlns="" val="200254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55537E-B2A7-4DF7-BA72-F42B7E273C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72F647A-20DB-4C91-A4AD-80B1E3839B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BD9A187-C32A-4C5C-890A-9564CF1C13A4}"/>
              </a:ext>
            </a:extLst>
          </p:cNvPr>
          <p:cNvSpPr>
            <a:spLocks noGrp="1"/>
          </p:cNvSpPr>
          <p:nvPr>
            <p:ph type="dt" sz="half" idx="10"/>
          </p:nvPr>
        </p:nvSpPr>
        <p:spPr/>
        <p:txBody>
          <a:bodyPr/>
          <a:lstStyle/>
          <a:p>
            <a:fld id="{1916FCFD-F382-4A84-B069-F5724C5877D0}" type="datetimeFigureOut">
              <a:rPr lang="en-IN" smtClean="0"/>
              <a:pPr/>
              <a:t>28-02-2025</a:t>
            </a:fld>
            <a:endParaRPr lang="en-IN"/>
          </a:p>
        </p:txBody>
      </p:sp>
      <p:sp>
        <p:nvSpPr>
          <p:cNvPr id="5" name="Footer Placeholder 4">
            <a:extLst>
              <a:ext uri="{FF2B5EF4-FFF2-40B4-BE49-F238E27FC236}">
                <a16:creationId xmlns:a16="http://schemas.microsoft.com/office/drawing/2014/main" xmlns="" id="{0FCCD968-C7D3-4B14-A147-0B21C9D88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2CD831A-AEC7-42C8-9EF6-0859E79757D2}"/>
              </a:ext>
            </a:extLst>
          </p:cNvPr>
          <p:cNvSpPr>
            <a:spLocks noGrp="1"/>
          </p:cNvSpPr>
          <p:nvPr>
            <p:ph type="sldNum" sz="quarter" idx="12"/>
          </p:nvPr>
        </p:nvSpPr>
        <p:spPr/>
        <p:txBody>
          <a:bodyPr/>
          <a:lstStyle/>
          <a:p>
            <a:fld id="{59C1DF9C-3A12-4B34-B0DD-0DAD9583C097}" type="slidenum">
              <a:rPr lang="en-IN" smtClean="0"/>
              <a:pPr/>
              <a:t>‹#›</a:t>
            </a:fld>
            <a:endParaRPr lang="en-IN"/>
          </a:p>
        </p:txBody>
      </p:sp>
    </p:spTree>
    <p:extLst>
      <p:ext uri="{BB962C8B-B14F-4D97-AF65-F5344CB8AC3E}">
        <p14:creationId xmlns:p14="http://schemas.microsoft.com/office/powerpoint/2010/main" xmlns="" val="208931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68584CB-2E29-41A7-A8FA-1E6A09E170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F114C0C-6155-4E8B-975D-73054D2800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1C01804-F2A7-479A-91C5-6929A8B0C1E0}"/>
              </a:ext>
            </a:extLst>
          </p:cNvPr>
          <p:cNvSpPr>
            <a:spLocks noGrp="1"/>
          </p:cNvSpPr>
          <p:nvPr>
            <p:ph type="dt" sz="half" idx="10"/>
          </p:nvPr>
        </p:nvSpPr>
        <p:spPr/>
        <p:txBody>
          <a:bodyPr/>
          <a:lstStyle/>
          <a:p>
            <a:fld id="{1916FCFD-F382-4A84-B069-F5724C5877D0}" type="datetimeFigureOut">
              <a:rPr lang="en-IN" smtClean="0"/>
              <a:pPr/>
              <a:t>28-02-2025</a:t>
            </a:fld>
            <a:endParaRPr lang="en-IN"/>
          </a:p>
        </p:txBody>
      </p:sp>
      <p:sp>
        <p:nvSpPr>
          <p:cNvPr id="5" name="Footer Placeholder 4">
            <a:extLst>
              <a:ext uri="{FF2B5EF4-FFF2-40B4-BE49-F238E27FC236}">
                <a16:creationId xmlns:a16="http://schemas.microsoft.com/office/drawing/2014/main" xmlns="" id="{31F0988D-8002-48D2-A298-19A7D254F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13C965C-1310-4B40-BA31-8BE33FE88CA8}"/>
              </a:ext>
            </a:extLst>
          </p:cNvPr>
          <p:cNvSpPr>
            <a:spLocks noGrp="1"/>
          </p:cNvSpPr>
          <p:nvPr>
            <p:ph type="sldNum" sz="quarter" idx="12"/>
          </p:nvPr>
        </p:nvSpPr>
        <p:spPr/>
        <p:txBody>
          <a:bodyPr/>
          <a:lstStyle/>
          <a:p>
            <a:fld id="{59C1DF9C-3A12-4B34-B0DD-0DAD9583C097}" type="slidenum">
              <a:rPr lang="en-IN" smtClean="0"/>
              <a:pPr/>
              <a:t>‹#›</a:t>
            </a:fld>
            <a:endParaRPr lang="en-IN"/>
          </a:p>
        </p:txBody>
      </p:sp>
    </p:spTree>
    <p:extLst>
      <p:ext uri="{BB962C8B-B14F-4D97-AF65-F5344CB8AC3E}">
        <p14:creationId xmlns:p14="http://schemas.microsoft.com/office/powerpoint/2010/main" xmlns="" val="262740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CBD338-5ED3-4E84-B5D5-ADB3BD654D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D54B2E5-8EEA-40EA-B495-97D6EE8405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1A40F65-F6C6-45EF-85C6-B2E2A29FD343}"/>
              </a:ext>
            </a:extLst>
          </p:cNvPr>
          <p:cNvSpPr>
            <a:spLocks noGrp="1"/>
          </p:cNvSpPr>
          <p:nvPr>
            <p:ph type="dt" sz="half" idx="10"/>
          </p:nvPr>
        </p:nvSpPr>
        <p:spPr/>
        <p:txBody>
          <a:bodyPr/>
          <a:lstStyle/>
          <a:p>
            <a:fld id="{1916FCFD-F382-4A84-B069-F5724C5877D0}" type="datetimeFigureOut">
              <a:rPr lang="en-IN" smtClean="0"/>
              <a:pPr/>
              <a:t>28-02-2025</a:t>
            </a:fld>
            <a:endParaRPr lang="en-IN"/>
          </a:p>
        </p:txBody>
      </p:sp>
      <p:sp>
        <p:nvSpPr>
          <p:cNvPr id="5" name="Footer Placeholder 4">
            <a:extLst>
              <a:ext uri="{FF2B5EF4-FFF2-40B4-BE49-F238E27FC236}">
                <a16:creationId xmlns:a16="http://schemas.microsoft.com/office/drawing/2014/main" xmlns="" id="{658AAA54-9A88-4BAD-A0F7-088F473880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868DC62-189C-4D92-BECF-F82589084B12}"/>
              </a:ext>
            </a:extLst>
          </p:cNvPr>
          <p:cNvSpPr>
            <a:spLocks noGrp="1"/>
          </p:cNvSpPr>
          <p:nvPr>
            <p:ph type="sldNum" sz="quarter" idx="12"/>
          </p:nvPr>
        </p:nvSpPr>
        <p:spPr/>
        <p:txBody>
          <a:bodyPr/>
          <a:lstStyle/>
          <a:p>
            <a:fld id="{59C1DF9C-3A12-4B34-B0DD-0DAD9583C097}" type="slidenum">
              <a:rPr lang="en-IN" smtClean="0"/>
              <a:pPr/>
              <a:t>‹#›</a:t>
            </a:fld>
            <a:endParaRPr lang="en-IN"/>
          </a:p>
        </p:txBody>
      </p:sp>
    </p:spTree>
    <p:extLst>
      <p:ext uri="{BB962C8B-B14F-4D97-AF65-F5344CB8AC3E}">
        <p14:creationId xmlns:p14="http://schemas.microsoft.com/office/powerpoint/2010/main" xmlns="" val="3437537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184E1A-B146-43AE-9586-AFB01EDA06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32BCF5D-C5ED-46BE-B221-DC8052704D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91AF4F4-5B85-4FA0-85D3-DE6F19F04563}"/>
              </a:ext>
            </a:extLst>
          </p:cNvPr>
          <p:cNvSpPr>
            <a:spLocks noGrp="1"/>
          </p:cNvSpPr>
          <p:nvPr>
            <p:ph type="dt" sz="half" idx="10"/>
          </p:nvPr>
        </p:nvSpPr>
        <p:spPr/>
        <p:txBody>
          <a:bodyPr/>
          <a:lstStyle/>
          <a:p>
            <a:fld id="{1916FCFD-F382-4A84-B069-F5724C5877D0}" type="datetimeFigureOut">
              <a:rPr lang="en-IN" smtClean="0"/>
              <a:pPr/>
              <a:t>28-02-2025</a:t>
            </a:fld>
            <a:endParaRPr lang="en-IN"/>
          </a:p>
        </p:txBody>
      </p:sp>
      <p:sp>
        <p:nvSpPr>
          <p:cNvPr id="5" name="Footer Placeholder 4">
            <a:extLst>
              <a:ext uri="{FF2B5EF4-FFF2-40B4-BE49-F238E27FC236}">
                <a16:creationId xmlns:a16="http://schemas.microsoft.com/office/drawing/2014/main" xmlns="" id="{66988BC2-0B37-41C7-B6BB-9B1787D715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28DD46B-EDAB-4858-A88A-2F6C206DCE7B}"/>
              </a:ext>
            </a:extLst>
          </p:cNvPr>
          <p:cNvSpPr>
            <a:spLocks noGrp="1"/>
          </p:cNvSpPr>
          <p:nvPr>
            <p:ph type="sldNum" sz="quarter" idx="12"/>
          </p:nvPr>
        </p:nvSpPr>
        <p:spPr/>
        <p:txBody>
          <a:bodyPr/>
          <a:lstStyle/>
          <a:p>
            <a:fld id="{59C1DF9C-3A12-4B34-B0DD-0DAD9583C097}" type="slidenum">
              <a:rPr lang="en-IN" smtClean="0"/>
              <a:pPr/>
              <a:t>‹#›</a:t>
            </a:fld>
            <a:endParaRPr lang="en-IN"/>
          </a:p>
        </p:txBody>
      </p:sp>
    </p:spTree>
    <p:extLst>
      <p:ext uri="{BB962C8B-B14F-4D97-AF65-F5344CB8AC3E}">
        <p14:creationId xmlns:p14="http://schemas.microsoft.com/office/powerpoint/2010/main" xmlns="" val="514524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F31E97-A8D2-4537-BE23-3D677F892B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846ACDA-1A49-4E5C-BA0A-4C442B24F0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76029B8-8B13-4A4A-9C05-5241E5230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2F4E7C8-CF25-418F-8932-6BE45C04D812}"/>
              </a:ext>
            </a:extLst>
          </p:cNvPr>
          <p:cNvSpPr>
            <a:spLocks noGrp="1"/>
          </p:cNvSpPr>
          <p:nvPr>
            <p:ph type="dt" sz="half" idx="10"/>
          </p:nvPr>
        </p:nvSpPr>
        <p:spPr/>
        <p:txBody>
          <a:bodyPr/>
          <a:lstStyle/>
          <a:p>
            <a:fld id="{1916FCFD-F382-4A84-B069-F5724C5877D0}" type="datetimeFigureOut">
              <a:rPr lang="en-IN" smtClean="0"/>
              <a:pPr/>
              <a:t>28-02-2025</a:t>
            </a:fld>
            <a:endParaRPr lang="en-IN"/>
          </a:p>
        </p:txBody>
      </p:sp>
      <p:sp>
        <p:nvSpPr>
          <p:cNvPr id="6" name="Footer Placeholder 5">
            <a:extLst>
              <a:ext uri="{FF2B5EF4-FFF2-40B4-BE49-F238E27FC236}">
                <a16:creationId xmlns:a16="http://schemas.microsoft.com/office/drawing/2014/main" xmlns="" id="{F9E6903E-2C15-487C-A3DF-7F15546056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58EF0B4-F13E-470B-A4F1-51BD8147B5B8}"/>
              </a:ext>
            </a:extLst>
          </p:cNvPr>
          <p:cNvSpPr>
            <a:spLocks noGrp="1"/>
          </p:cNvSpPr>
          <p:nvPr>
            <p:ph type="sldNum" sz="quarter" idx="12"/>
          </p:nvPr>
        </p:nvSpPr>
        <p:spPr/>
        <p:txBody>
          <a:bodyPr/>
          <a:lstStyle/>
          <a:p>
            <a:fld id="{59C1DF9C-3A12-4B34-B0DD-0DAD9583C097}" type="slidenum">
              <a:rPr lang="en-IN" smtClean="0"/>
              <a:pPr/>
              <a:t>‹#›</a:t>
            </a:fld>
            <a:endParaRPr lang="en-IN"/>
          </a:p>
        </p:txBody>
      </p:sp>
    </p:spTree>
    <p:extLst>
      <p:ext uri="{BB962C8B-B14F-4D97-AF65-F5344CB8AC3E}">
        <p14:creationId xmlns:p14="http://schemas.microsoft.com/office/powerpoint/2010/main" xmlns="" val="1574363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7AB1B9-A7D0-4341-BCBE-21C3761462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98002DB-1411-45AB-88C7-6D07A783E3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13B4F93-B6CF-40C4-9CCD-12CD6DE2CE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3F11B91-DFE0-4A3E-A7A8-E8A5F16876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EE5FC9-CF41-4D87-8F5E-1F1D386F91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AE69BAF-1D2C-4807-8A0E-14E8EFA7A5FD}"/>
              </a:ext>
            </a:extLst>
          </p:cNvPr>
          <p:cNvSpPr>
            <a:spLocks noGrp="1"/>
          </p:cNvSpPr>
          <p:nvPr>
            <p:ph type="dt" sz="half" idx="10"/>
          </p:nvPr>
        </p:nvSpPr>
        <p:spPr/>
        <p:txBody>
          <a:bodyPr/>
          <a:lstStyle/>
          <a:p>
            <a:fld id="{1916FCFD-F382-4A84-B069-F5724C5877D0}" type="datetimeFigureOut">
              <a:rPr lang="en-IN" smtClean="0"/>
              <a:pPr/>
              <a:t>28-02-2025</a:t>
            </a:fld>
            <a:endParaRPr lang="en-IN"/>
          </a:p>
        </p:txBody>
      </p:sp>
      <p:sp>
        <p:nvSpPr>
          <p:cNvPr id="8" name="Footer Placeholder 7">
            <a:extLst>
              <a:ext uri="{FF2B5EF4-FFF2-40B4-BE49-F238E27FC236}">
                <a16:creationId xmlns:a16="http://schemas.microsoft.com/office/drawing/2014/main" xmlns="" id="{12A7DF7C-4AAC-4519-B6E7-77F774EE1F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5C16B77-30D2-4EAE-A01A-1CEE59BF1D2E}"/>
              </a:ext>
            </a:extLst>
          </p:cNvPr>
          <p:cNvSpPr>
            <a:spLocks noGrp="1"/>
          </p:cNvSpPr>
          <p:nvPr>
            <p:ph type="sldNum" sz="quarter" idx="12"/>
          </p:nvPr>
        </p:nvSpPr>
        <p:spPr/>
        <p:txBody>
          <a:bodyPr/>
          <a:lstStyle/>
          <a:p>
            <a:fld id="{59C1DF9C-3A12-4B34-B0DD-0DAD9583C097}" type="slidenum">
              <a:rPr lang="en-IN" smtClean="0"/>
              <a:pPr/>
              <a:t>‹#›</a:t>
            </a:fld>
            <a:endParaRPr lang="en-IN"/>
          </a:p>
        </p:txBody>
      </p:sp>
    </p:spTree>
    <p:extLst>
      <p:ext uri="{BB962C8B-B14F-4D97-AF65-F5344CB8AC3E}">
        <p14:creationId xmlns:p14="http://schemas.microsoft.com/office/powerpoint/2010/main" xmlns="" val="248814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E706FF-20BE-4770-B26F-A03794AE41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E080DB3-667C-4FD8-9B38-B50212CFFFDF}"/>
              </a:ext>
            </a:extLst>
          </p:cNvPr>
          <p:cNvSpPr>
            <a:spLocks noGrp="1"/>
          </p:cNvSpPr>
          <p:nvPr>
            <p:ph type="dt" sz="half" idx="10"/>
          </p:nvPr>
        </p:nvSpPr>
        <p:spPr/>
        <p:txBody>
          <a:bodyPr/>
          <a:lstStyle/>
          <a:p>
            <a:fld id="{1916FCFD-F382-4A84-B069-F5724C5877D0}" type="datetimeFigureOut">
              <a:rPr lang="en-IN" smtClean="0"/>
              <a:pPr/>
              <a:t>28-02-2025</a:t>
            </a:fld>
            <a:endParaRPr lang="en-IN"/>
          </a:p>
        </p:txBody>
      </p:sp>
      <p:sp>
        <p:nvSpPr>
          <p:cNvPr id="4" name="Footer Placeholder 3">
            <a:extLst>
              <a:ext uri="{FF2B5EF4-FFF2-40B4-BE49-F238E27FC236}">
                <a16:creationId xmlns:a16="http://schemas.microsoft.com/office/drawing/2014/main" xmlns="" id="{4E182809-9229-49EB-B801-033FB0EE25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4474B94-0D90-4B43-85B3-BDCBDB96572C}"/>
              </a:ext>
            </a:extLst>
          </p:cNvPr>
          <p:cNvSpPr>
            <a:spLocks noGrp="1"/>
          </p:cNvSpPr>
          <p:nvPr>
            <p:ph type="sldNum" sz="quarter" idx="12"/>
          </p:nvPr>
        </p:nvSpPr>
        <p:spPr/>
        <p:txBody>
          <a:bodyPr/>
          <a:lstStyle/>
          <a:p>
            <a:fld id="{59C1DF9C-3A12-4B34-B0DD-0DAD9583C097}" type="slidenum">
              <a:rPr lang="en-IN" smtClean="0"/>
              <a:pPr/>
              <a:t>‹#›</a:t>
            </a:fld>
            <a:endParaRPr lang="en-IN"/>
          </a:p>
        </p:txBody>
      </p:sp>
    </p:spTree>
    <p:extLst>
      <p:ext uri="{BB962C8B-B14F-4D97-AF65-F5344CB8AC3E}">
        <p14:creationId xmlns:p14="http://schemas.microsoft.com/office/powerpoint/2010/main" xmlns="" val="404468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6396359-5241-4FB8-B417-50936B8546AC}"/>
              </a:ext>
            </a:extLst>
          </p:cNvPr>
          <p:cNvSpPr>
            <a:spLocks noGrp="1"/>
          </p:cNvSpPr>
          <p:nvPr>
            <p:ph type="dt" sz="half" idx="10"/>
          </p:nvPr>
        </p:nvSpPr>
        <p:spPr/>
        <p:txBody>
          <a:bodyPr/>
          <a:lstStyle/>
          <a:p>
            <a:fld id="{1916FCFD-F382-4A84-B069-F5724C5877D0}" type="datetimeFigureOut">
              <a:rPr lang="en-IN" smtClean="0"/>
              <a:pPr/>
              <a:t>28-02-2025</a:t>
            </a:fld>
            <a:endParaRPr lang="en-IN"/>
          </a:p>
        </p:txBody>
      </p:sp>
      <p:sp>
        <p:nvSpPr>
          <p:cNvPr id="3" name="Footer Placeholder 2">
            <a:extLst>
              <a:ext uri="{FF2B5EF4-FFF2-40B4-BE49-F238E27FC236}">
                <a16:creationId xmlns:a16="http://schemas.microsoft.com/office/drawing/2014/main" xmlns="" id="{54E6CC9E-ECDB-4710-B86B-7A433B5AFC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A1D9DE5-EE2A-4632-AE17-C91B36A6CE45}"/>
              </a:ext>
            </a:extLst>
          </p:cNvPr>
          <p:cNvSpPr>
            <a:spLocks noGrp="1"/>
          </p:cNvSpPr>
          <p:nvPr>
            <p:ph type="sldNum" sz="quarter" idx="12"/>
          </p:nvPr>
        </p:nvSpPr>
        <p:spPr/>
        <p:txBody>
          <a:bodyPr/>
          <a:lstStyle/>
          <a:p>
            <a:fld id="{59C1DF9C-3A12-4B34-B0DD-0DAD9583C097}" type="slidenum">
              <a:rPr lang="en-IN" smtClean="0"/>
              <a:pPr/>
              <a:t>‹#›</a:t>
            </a:fld>
            <a:endParaRPr lang="en-IN"/>
          </a:p>
        </p:txBody>
      </p:sp>
    </p:spTree>
    <p:extLst>
      <p:ext uri="{BB962C8B-B14F-4D97-AF65-F5344CB8AC3E}">
        <p14:creationId xmlns:p14="http://schemas.microsoft.com/office/powerpoint/2010/main" xmlns="" val="305611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31A661-1BED-4964-AC71-5B4017CA2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0EAC9EB-1819-494E-B942-CD90CC2F40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4E34D2F3-5BD3-4D92-A4BB-D4FC60522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05F8BC9-18B0-4AB8-B790-4167841045F3}"/>
              </a:ext>
            </a:extLst>
          </p:cNvPr>
          <p:cNvSpPr>
            <a:spLocks noGrp="1"/>
          </p:cNvSpPr>
          <p:nvPr>
            <p:ph type="dt" sz="half" idx="10"/>
          </p:nvPr>
        </p:nvSpPr>
        <p:spPr/>
        <p:txBody>
          <a:bodyPr/>
          <a:lstStyle/>
          <a:p>
            <a:fld id="{1916FCFD-F382-4A84-B069-F5724C5877D0}" type="datetimeFigureOut">
              <a:rPr lang="en-IN" smtClean="0"/>
              <a:pPr/>
              <a:t>28-02-2025</a:t>
            </a:fld>
            <a:endParaRPr lang="en-IN"/>
          </a:p>
        </p:txBody>
      </p:sp>
      <p:sp>
        <p:nvSpPr>
          <p:cNvPr id="6" name="Footer Placeholder 5">
            <a:extLst>
              <a:ext uri="{FF2B5EF4-FFF2-40B4-BE49-F238E27FC236}">
                <a16:creationId xmlns:a16="http://schemas.microsoft.com/office/drawing/2014/main" xmlns="" id="{D67A207B-3808-4097-BE06-6D9151FE71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F3B8C4F-E17E-4363-B151-732C37ACC2F6}"/>
              </a:ext>
            </a:extLst>
          </p:cNvPr>
          <p:cNvSpPr>
            <a:spLocks noGrp="1"/>
          </p:cNvSpPr>
          <p:nvPr>
            <p:ph type="sldNum" sz="quarter" idx="12"/>
          </p:nvPr>
        </p:nvSpPr>
        <p:spPr/>
        <p:txBody>
          <a:bodyPr/>
          <a:lstStyle/>
          <a:p>
            <a:fld id="{59C1DF9C-3A12-4B34-B0DD-0DAD9583C097}" type="slidenum">
              <a:rPr lang="en-IN" smtClean="0"/>
              <a:pPr/>
              <a:t>‹#›</a:t>
            </a:fld>
            <a:endParaRPr lang="en-IN"/>
          </a:p>
        </p:txBody>
      </p:sp>
    </p:spTree>
    <p:extLst>
      <p:ext uri="{BB962C8B-B14F-4D97-AF65-F5344CB8AC3E}">
        <p14:creationId xmlns:p14="http://schemas.microsoft.com/office/powerpoint/2010/main" xmlns="" val="69085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17FBE1-E805-4798-A694-D2FCB44ED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2CB3B89-F20F-4D5D-BD51-33E678DA0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90B047E-5EB1-48DD-9F4D-A3A7A8773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5DE0C41-678D-4B27-991D-7AC95895C1CA}"/>
              </a:ext>
            </a:extLst>
          </p:cNvPr>
          <p:cNvSpPr>
            <a:spLocks noGrp="1"/>
          </p:cNvSpPr>
          <p:nvPr>
            <p:ph type="dt" sz="half" idx="10"/>
          </p:nvPr>
        </p:nvSpPr>
        <p:spPr/>
        <p:txBody>
          <a:bodyPr/>
          <a:lstStyle/>
          <a:p>
            <a:fld id="{1916FCFD-F382-4A84-B069-F5724C5877D0}" type="datetimeFigureOut">
              <a:rPr lang="en-IN" smtClean="0"/>
              <a:pPr/>
              <a:t>28-02-2025</a:t>
            </a:fld>
            <a:endParaRPr lang="en-IN"/>
          </a:p>
        </p:txBody>
      </p:sp>
      <p:sp>
        <p:nvSpPr>
          <p:cNvPr id="6" name="Footer Placeholder 5">
            <a:extLst>
              <a:ext uri="{FF2B5EF4-FFF2-40B4-BE49-F238E27FC236}">
                <a16:creationId xmlns:a16="http://schemas.microsoft.com/office/drawing/2014/main" xmlns="" id="{0F40312E-7382-4F5D-869D-F6BD18B111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B3DC869-F87C-4014-A3DF-FFECB9AE3736}"/>
              </a:ext>
            </a:extLst>
          </p:cNvPr>
          <p:cNvSpPr>
            <a:spLocks noGrp="1"/>
          </p:cNvSpPr>
          <p:nvPr>
            <p:ph type="sldNum" sz="quarter" idx="12"/>
          </p:nvPr>
        </p:nvSpPr>
        <p:spPr/>
        <p:txBody>
          <a:bodyPr/>
          <a:lstStyle/>
          <a:p>
            <a:fld id="{59C1DF9C-3A12-4B34-B0DD-0DAD9583C097}" type="slidenum">
              <a:rPr lang="en-IN" smtClean="0"/>
              <a:pPr/>
              <a:t>‹#›</a:t>
            </a:fld>
            <a:endParaRPr lang="en-IN"/>
          </a:p>
        </p:txBody>
      </p:sp>
    </p:spTree>
    <p:extLst>
      <p:ext uri="{BB962C8B-B14F-4D97-AF65-F5344CB8AC3E}">
        <p14:creationId xmlns:p14="http://schemas.microsoft.com/office/powerpoint/2010/main" xmlns="" val="88421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E846777-73B6-46EB-B64E-CD15F00794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6FA6740-FBBD-490D-8286-F3640E5E88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B307E67-3669-4D9B-8ECA-217B3C1DB2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6FCFD-F382-4A84-B069-F5724C5877D0}" type="datetimeFigureOut">
              <a:rPr lang="en-IN" smtClean="0"/>
              <a:pPr/>
              <a:t>28-02-2025</a:t>
            </a:fld>
            <a:endParaRPr lang="en-IN"/>
          </a:p>
        </p:txBody>
      </p:sp>
      <p:sp>
        <p:nvSpPr>
          <p:cNvPr id="5" name="Footer Placeholder 4">
            <a:extLst>
              <a:ext uri="{FF2B5EF4-FFF2-40B4-BE49-F238E27FC236}">
                <a16:creationId xmlns:a16="http://schemas.microsoft.com/office/drawing/2014/main" xmlns="" id="{0F91E63A-C6E2-4AEE-9F29-BA5704B9F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1E398F82-2360-4D63-AFCA-B47A41E1A4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1DF9C-3A12-4B34-B0DD-0DAD9583C097}" type="slidenum">
              <a:rPr lang="en-IN" smtClean="0"/>
              <a:pPr/>
              <a:t>‹#›</a:t>
            </a:fld>
            <a:endParaRPr lang="en-IN"/>
          </a:p>
        </p:txBody>
      </p:sp>
    </p:spTree>
    <p:extLst>
      <p:ext uri="{BB962C8B-B14F-4D97-AF65-F5344CB8AC3E}">
        <p14:creationId xmlns:p14="http://schemas.microsoft.com/office/powerpoint/2010/main" xmlns="" val="1785904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xmlns="" id="{C27D7A02-907B-496F-BA7E-AA3780733C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0FBA5268-0AE7-4CAD-9537-D0EB09E764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xmlns="" id="{088D065B-39DA-4077-B9CF-E489CE4C01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644E92-0393-444D-854A-830B7B1D86F0}"/>
              </a:ext>
            </a:extLst>
          </p:cNvPr>
          <p:cNvSpPr>
            <a:spLocks noGrp="1"/>
          </p:cNvSpPr>
          <p:nvPr>
            <p:ph type="ctrTitle"/>
          </p:nvPr>
        </p:nvSpPr>
        <p:spPr>
          <a:xfrm>
            <a:off x="2659529" y="2085788"/>
            <a:ext cx="6884895" cy="1496649"/>
          </a:xfrm>
        </p:spPr>
        <p:txBody>
          <a:bodyPr anchor="b">
            <a:normAutofit fontScale="90000"/>
          </a:bodyPr>
          <a:lstStyle/>
          <a:p>
            <a:r>
              <a:rPr lang="en-US" b="1" dirty="0" err="1"/>
              <a:t>PowerPulse</a:t>
            </a:r>
            <a:r>
              <a:rPr lang="en-US" b="1" dirty="0"/>
              <a:t>: Household Energy Usage Forecast</a:t>
            </a:r>
            <a:endParaRPr lang="en-IN" sz="3200" dirty="0">
              <a:solidFill>
                <a:schemeClr val="tx1">
                  <a:lumMod val="65000"/>
                  <a:lumOff val="35000"/>
                </a:schemeClr>
              </a:solidFill>
            </a:endParaRPr>
          </a:p>
        </p:txBody>
      </p:sp>
      <p:sp>
        <p:nvSpPr>
          <p:cNvPr id="3" name="Subtitle 2">
            <a:extLst>
              <a:ext uri="{FF2B5EF4-FFF2-40B4-BE49-F238E27FC236}">
                <a16:creationId xmlns:a16="http://schemas.microsoft.com/office/drawing/2014/main" xmlns="" id="{A28A1EBB-1C81-4B8F-85EA-72225C8E0B1A}"/>
              </a:ext>
            </a:extLst>
          </p:cNvPr>
          <p:cNvSpPr>
            <a:spLocks noGrp="1"/>
          </p:cNvSpPr>
          <p:nvPr>
            <p:ph type="subTitle" idx="1"/>
          </p:nvPr>
        </p:nvSpPr>
        <p:spPr>
          <a:xfrm>
            <a:off x="3048000" y="3948055"/>
            <a:ext cx="6096000" cy="1393965"/>
          </a:xfrm>
        </p:spPr>
        <p:txBody>
          <a:bodyPr anchor="t">
            <a:normAutofit/>
          </a:bodyPr>
          <a:lstStyle/>
          <a:p>
            <a:r>
              <a:rPr lang="en-IN" dirty="0"/>
              <a:t>Exploratory Data Analysis &amp; Machine Learning Models</a:t>
            </a:r>
          </a:p>
          <a:p>
            <a:pPr algn="l"/>
            <a:r>
              <a:rPr lang="en-IN" b="1" dirty="0"/>
              <a:t>Presented by:</a:t>
            </a:r>
            <a:r>
              <a:rPr lang="en-IN" dirty="0"/>
              <a:t> Krishna Raj S</a:t>
            </a:r>
          </a:p>
          <a:p>
            <a:pPr algn="l"/>
            <a:endParaRPr lang="en-IN" dirty="0">
              <a:solidFill>
                <a:schemeClr val="tx1">
                  <a:lumMod val="65000"/>
                  <a:lumOff val="35000"/>
                </a:schemeClr>
              </a:solidFill>
            </a:endParaRPr>
          </a:p>
        </p:txBody>
      </p:sp>
    </p:spTree>
    <p:extLst>
      <p:ext uri="{BB962C8B-B14F-4D97-AF65-F5344CB8AC3E}">
        <p14:creationId xmlns:p14="http://schemas.microsoft.com/office/powerpoint/2010/main" xmlns="" val="381097329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xmlns="" id="{C27D7A02-907B-496F-BA7E-AA3780733C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0FBA5268-0AE7-4CAD-9537-D0EB09E764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xmlns="" id="{088D065B-39DA-4077-B9CF-E489CE4C01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644E92-0393-444D-854A-830B7B1D86F0}"/>
              </a:ext>
            </a:extLst>
          </p:cNvPr>
          <p:cNvSpPr>
            <a:spLocks noGrp="1"/>
          </p:cNvSpPr>
          <p:nvPr>
            <p:ph type="ctrTitle"/>
          </p:nvPr>
        </p:nvSpPr>
        <p:spPr>
          <a:xfrm>
            <a:off x="1546459" y="978884"/>
            <a:ext cx="9522594" cy="667036"/>
          </a:xfrm>
        </p:spPr>
        <p:txBody>
          <a:bodyPr anchor="b">
            <a:normAutofit/>
          </a:bodyPr>
          <a:lstStyle/>
          <a:p>
            <a:pPr algn="l"/>
            <a:r>
              <a:rPr lang="en-IN" sz="4000" b="1" u="sng" dirty="0" err="1" smtClean="0">
                <a:solidFill>
                  <a:schemeClr val="tx1">
                    <a:lumMod val="65000"/>
                    <a:lumOff val="35000"/>
                  </a:schemeClr>
                </a:solidFill>
              </a:rPr>
              <a:t>Contd</a:t>
            </a:r>
            <a:r>
              <a:rPr lang="en-IN" sz="4000" b="1" u="sng" dirty="0" smtClean="0">
                <a:solidFill>
                  <a:schemeClr val="tx1">
                    <a:lumMod val="65000"/>
                    <a:lumOff val="35000"/>
                  </a:schemeClr>
                </a:solidFill>
              </a:rPr>
              <a:t>:</a:t>
            </a:r>
            <a:endParaRPr lang="en-IN" sz="4000" b="1" u="sng" dirty="0">
              <a:solidFill>
                <a:schemeClr val="tx1">
                  <a:lumMod val="65000"/>
                  <a:lumOff val="35000"/>
                </a:schemeClr>
              </a:solidFill>
            </a:endParaRPr>
          </a:p>
        </p:txBody>
      </p:sp>
      <p:sp>
        <p:nvSpPr>
          <p:cNvPr id="3" name="Subtitle 2">
            <a:extLst>
              <a:ext uri="{FF2B5EF4-FFF2-40B4-BE49-F238E27FC236}">
                <a16:creationId xmlns:a16="http://schemas.microsoft.com/office/drawing/2014/main" xmlns="" id="{A28A1EBB-1C81-4B8F-85EA-72225C8E0B1A}"/>
              </a:ext>
            </a:extLst>
          </p:cNvPr>
          <p:cNvSpPr>
            <a:spLocks noGrp="1"/>
          </p:cNvSpPr>
          <p:nvPr>
            <p:ph type="subTitle" idx="1"/>
          </p:nvPr>
        </p:nvSpPr>
        <p:spPr>
          <a:xfrm>
            <a:off x="1546459" y="1939004"/>
            <a:ext cx="9830602" cy="3778402"/>
          </a:xfrm>
        </p:spPr>
        <p:txBody>
          <a:bodyPr anchor="t">
            <a:normAutofit/>
          </a:bodyPr>
          <a:lstStyle/>
          <a:p>
            <a:pPr algn="l"/>
            <a:r>
              <a:rPr lang="en-IN" dirty="0" smtClean="0"/>
              <a:t>3) </a:t>
            </a:r>
            <a:r>
              <a:rPr lang="en-IN" u="sng" dirty="0" smtClean="0"/>
              <a:t>Machine Learning Models:</a:t>
            </a:r>
          </a:p>
          <a:p>
            <a:pPr marL="357188" algn="l">
              <a:buFont typeface="Arial" pitchFamily="34" charset="0"/>
              <a:buChar char="•"/>
            </a:pPr>
            <a:r>
              <a:rPr lang="en-IN" dirty="0" smtClean="0"/>
              <a:t>  </a:t>
            </a:r>
            <a:r>
              <a:rPr lang="en-IN" dirty="0" err="1" smtClean="0"/>
              <a:t>Scikit</a:t>
            </a:r>
            <a:r>
              <a:rPr lang="en-IN" dirty="0" smtClean="0"/>
              <a:t>-learn(</a:t>
            </a:r>
            <a:r>
              <a:rPr lang="en-IN" dirty="0" err="1" smtClean="0"/>
              <a:t>Regressions,Decisions</a:t>
            </a:r>
            <a:r>
              <a:rPr lang="en-IN" dirty="0" smtClean="0"/>
              <a:t> </a:t>
            </a:r>
            <a:r>
              <a:rPr lang="en-IN" dirty="0" err="1" smtClean="0"/>
              <a:t>Trees,Random</a:t>
            </a:r>
            <a:r>
              <a:rPr lang="en-IN" dirty="0" smtClean="0"/>
              <a:t> </a:t>
            </a:r>
            <a:r>
              <a:rPr lang="en-IN" dirty="0" err="1" smtClean="0"/>
              <a:t>Forest,Gradient</a:t>
            </a:r>
            <a:r>
              <a:rPr lang="en-IN" dirty="0" smtClean="0"/>
              <a:t>                   	Boosting)</a:t>
            </a:r>
          </a:p>
          <a:p>
            <a:pPr marL="357188" algn="l">
              <a:buFont typeface="Arial" pitchFamily="34" charset="0"/>
              <a:buChar char="•"/>
            </a:pPr>
            <a:r>
              <a:rPr lang="en-IN" dirty="0" smtClean="0"/>
              <a:t>  Hyper Parameter Tuning(</a:t>
            </a:r>
            <a:r>
              <a:rPr lang="en-IN" dirty="0" err="1" smtClean="0"/>
              <a:t>RandomizedSearch</a:t>
            </a:r>
            <a:r>
              <a:rPr lang="en-IN" dirty="0" smtClean="0"/>
              <a:t> CV)</a:t>
            </a:r>
          </a:p>
          <a:p>
            <a:pPr marL="357188" indent="-357188" algn="l"/>
            <a:endParaRPr lang="en-IN" dirty="0" smtClean="0"/>
          </a:p>
          <a:p>
            <a:pPr marL="357188" indent="-357188" algn="l"/>
            <a:r>
              <a:rPr lang="en-IN" dirty="0" smtClean="0"/>
              <a:t>4) </a:t>
            </a:r>
            <a:r>
              <a:rPr lang="en-IN" u="sng" dirty="0" smtClean="0"/>
              <a:t>Data Visualization Tools:</a:t>
            </a:r>
          </a:p>
          <a:p>
            <a:pPr marL="357188" algn="l">
              <a:buFont typeface="Arial" pitchFamily="34" charset="0"/>
              <a:buChar char="•"/>
            </a:pPr>
            <a:r>
              <a:rPr lang="en-IN" dirty="0" smtClean="0"/>
              <a:t> </a:t>
            </a:r>
            <a:r>
              <a:rPr lang="en-IN" dirty="0" err="1" smtClean="0"/>
              <a:t>Matplotlib</a:t>
            </a:r>
            <a:endParaRPr lang="en-IN" dirty="0" smtClean="0"/>
          </a:p>
          <a:p>
            <a:pPr marL="357188" algn="l">
              <a:buFont typeface="Arial" pitchFamily="34" charset="0"/>
              <a:buChar char="•"/>
            </a:pPr>
            <a:r>
              <a:rPr lang="en-IN" dirty="0" smtClean="0"/>
              <a:t> </a:t>
            </a:r>
            <a:r>
              <a:rPr lang="en-IN" dirty="0" smtClean="0"/>
              <a:t> </a:t>
            </a:r>
            <a:r>
              <a:rPr lang="en-IN" dirty="0" err="1" smtClean="0"/>
              <a:t>Seaborn</a:t>
            </a:r>
            <a:endParaRPr lang="en-IN" dirty="0" smtClean="0"/>
          </a:p>
        </p:txBody>
      </p:sp>
      <p:sp>
        <p:nvSpPr>
          <p:cNvPr id="7" name="Title 1">
            <a:extLst>
              <a:ext uri="{FF2B5EF4-FFF2-40B4-BE49-F238E27FC236}">
                <a16:creationId xmlns:a16="http://schemas.microsoft.com/office/drawing/2014/main" xmlns="" id="{3EE1857E-1DB3-4994-AC2B-87B6AE2C003B}"/>
              </a:ext>
            </a:extLst>
          </p:cNvPr>
          <p:cNvSpPr txBox="1">
            <a:spLocks/>
          </p:cNvSpPr>
          <p:nvPr/>
        </p:nvSpPr>
        <p:spPr>
          <a:xfrm>
            <a:off x="2653552" y="978884"/>
            <a:ext cx="6884895" cy="6670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200" dirty="0">
              <a:solidFill>
                <a:schemeClr val="tx1">
                  <a:lumMod val="65000"/>
                  <a:lumOff val="35000"/>
                </a:schemeClr>
              </a:solidFill>
            </a:endParaRPr>
          </a:p>
        </p:txBody>
      </p:sp>
    </p:spTree>
    <p:extLst>
      <p:ext uri="{BB962C8B-B14F-4D97-AF65-F5344CB8AC3E}">
        <p14:creationId xmlns:p14="http://schemas.microsoft.com/office/powerpoint/2010/main" xmlns="" val="318526979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xmlns="" id="{C27D7A02-907B-496F-BA7E-AA3780733C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0FBA5268-0AE7-4CAD-9537-D0EB09E764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xmlns="" id="{088D065B-39DA-4077-B9CF-E489CE4C01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644E92-0393-444D-854A-830B7B1D86F0}"/>
              </a:ext>
            </a:extLst>
          </p:cNvPr>
          <p:cNvSpPr>
            <a:spLocks noGrp="1"/>
          </p:cNvSpPr>
          <p:nvPr>
            <p:ph type="ctrTitle"/>
          </p:nvPr>
        </p:nvSpPr>
        <p:spPr>
          <a:xfrm>
            <a:off x="1546459" y="978884"/>
            <a:ext cx="9522594" cy="667036"/>
          </a:xfrm>
        </p:spPr>
        <p:txBody>
          <a:bodyPr anchor="b">
            <a:normAutofit/>
          </a:bodyPr>
          <a:lstStyle/>
          <a:p>
            <a:pPr algn="l"/>
            <a:r>
              <a:rPr lang="en-IN" sz="4000" b="1" u="sng" dirty="0" smtClean="0">
                <a:solidFill>
                  <a:schemeClr val="tx1">
                    <a:lumMod val="65000"/>
                    <a:lumOff val="35000"/>
                  </a:schemeClr>
                </a:solidFill>
              </a:rPr>
              <a:t>Conclusion and Future Works:</a:t>
            </a:r>
            <a:endParaRPr lang="en-IN" sz="4000" b="1" u="sng" dirty="0">
              <a:solidFill>
                <a:schemeClr val="tx1">
                  <a:lumMod val="65000"/>
                  <a:lumOff val="35000"/>
                </a:schemeClr>
              </a:solidFill>
            </a:endParaRPr>
          </a:p>
        </p:txBody>
      </p:sp>
      <p:sp>
        <p:nvSpPr>
          <p:cNvPr id="3" name="Subtitle 2">
            <a:extLst>
              <a:ext uri="{FF2B5EF4-FFF2-40B4-BE49-F238E27FC236}">
                <a16:creationId xmlns:a16="http://schemas.microsoft.com/office/drawing/2014/main" xmlns="" id="{A28A1EBB-1C81-4B8F-85EA-72225C8E0B1A}"/>
              </a:ext>
            </a:extLst>
          </p:cNvPr>
          <p:cNvSpPr>
            <a:spLocks noGrp="1"/>
          </p:cNvSpPr>
          <p:nvPr>
            <p:ph type="subTitle" idx="1"/>
          </p:nvPr>
        </p:nvSpPr>
        <p:spPr>
          <a:xfrm>
            <a:off x="1546459" y="1939004"/>
            <a:ext cx="9830602" cy="3778402"/>
          </a:xfrm>
        </p:spPr>
        <p:txBody>
          <a:bodyPr anchor="t">
            <a:normAutofit/>
          </a:bodyPr>
          <a:lstStyle/>
          <a:p>
            <a:pPr algn="l"/>
            <a:r>
              <a:rPr lang="en-IN" b="1" u="sng" dirty="0" smtClean="0"/>
              <a:t>Summary and Findings:</a:t>
            </a:r>
          </a:p>
          <a:p>
            <a:pPr algn="l">
              <a:buFont typeface="Arial" pitchFamily="34" charset="0"/>
              <a:buChar char="•"/>
            </a:pPr>
            <a:r>
              <a:rPr lang="en-IN" b="1" u="sng" dirty="0" smtClean="0"/>
              <a:t> </a:t>
            </a:r>
            <a:r>
              <a:rPr lang="en-IN" dirty="0" smtClean="0"/>
              <a:t>Power Consumptions trends over the years.</a:t>
            </a:r>
          </a:p>
          <a:p>
            <a:pPr algn="l">
              <a:buFont typeface="Arial" pitchFamily="34" charset="0"/>
              <a:buChar char="•"/>
            </a:pPr>
            <a:r>
              <a:rPr lang="en-IN" b="1" u="sng" dirty="0" smtClean="0"/>
              <a:t> </a:t>
            </a:r>
            <a:r>
              <a:rPr lang="en-IN" dirty="0" smtClean="0"/>
              <a:t>Voltage has a inverse relationship with power usage.</a:t>
            </a:r>
          </a:p>
          <a:p>
            <a:pPr algn="l">
              <a:buFont typeface="Arial" pitchFamily="34" charset="0"/>
              <a:buChar char="•"/>
            </a:pPr>
            <a:r>
              <a:rPr lang="en-IN" b="1" u="sng" dirty="0" smtClean="0"/>
              <a:t> </a:t>
            </a:r>
            <a:r>
              <a:rPr lang="en-IN" dirty="0" smtClean="0"/>
              <a:t>Gradient Boosting was the most accurate predictive model.</a:t>
            </a:r>
          </a:p>
          <a:p>
            <a:pPr algn="l">
              <a:buFont typeface="Arial" pitchFamily="34" charset="0"/>
              <a:buChar char="•"/>
            </a:pPr>
            <a:endParaRPr lang="en-IN" b="1" u="sng" dirty="0" smtClean="0"/>
          </a:p>
          <a:p>
            <a:pPr algn="l"/>
            <a:r>
              <a:rPr lang="en-IN" b="1" u="sng" dirty="0" smtClean="0"/>
              <a:t>Future Improvements:</a:t>
            </a:r>
          </a:p>
          <a:p>
            <a:pPr algn="l">
              <a:buFont typeface="Arial" pitchFamily="34" charset="0"/>
              <a:buChar char="•"/>
            </a:pPr>
            <a:r>
              <a:rPr lang="en-IN" b="1" u="sng" dirty="0" smtClean="0"/>
              <a:t> </a:t>
            </a:r>
            <a:r>
              <a:rPr lang="en-IN" dirty="0" smtClean="0"/>
              <a:t>Deployment over Web App for real time predictions.</a:t>
            </a:r>
          </a:p>
          <a:p>
            <a:pPr algn="l">
              <a:buFont typeface="Arial" pitchFamily="34" charset="0"/>
              <a:buChar char="•"/>
            </a:pPr>
            <a:r>
              <a:rPr lang="en-IN" b="1" u="sng" dirty="0" smtClean="0"/>
              <a:t> </a:t>
            </a:r>
            <a:r>
              <a:rPr lang="en-IN" dirty="0" smtClean="0"/>
              <a:t>Future testing for Deep Learning Models.</a:t>
            </a:r>
            <a:endParaRPr lang="en-IN" b="1" u="sng" dirty="0" smtClean="0"/>
          </a:p>
        </p:txBody>
      </p:sp>
      <p:sp>
        <p:nvSpPr>
          <p:cNvPr id="7" name="Title 1">
            <a:extLst>
              <a:ext uri="{FF2B5EF4-FFF2-40B4-BE49-F238E27FC236}">
                <a16:creationId xmlns:a16="http://schemas.microsoft.com/office/drawing/2014/main" xmlns="" id="{3EE1857E-1DB3-4994-AC2B-87B6AE2C003B}"/>
              </a:ext>
            </a:extLst>
          </p:cNvPr>
          <p:cNvSpPr txBox="1">
            <a:spLocks/>
          </p:cNvSpPr>
          <p:nvPr/>
        </p:nvSpPr>
        <p:spPr>
          <a:xfrm>
            <a:off x="2653552" y="978884"/>
            <a:ext cx="6884895" cy="6670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200" dirty="0">
              <a:solidFill>
                <a:schemeClr val="tx1">
                  <a:lumMod val="65000"/>
                  <a:lumOff val="35000"/>
                </a:schemeClr>
              </a:solidFill>
            </a:endParaRPr>
          </a:p>
        </p:txBody>
      </p:sp>
    </p:spTree>
    <p:extLst>
      <p:ext uri="{BB962C8B-B14F-4D97-AF65-F5344CB8AC3E}">
        <p14:creationId xmlns:p14="http://schemas.microsoft.com/office/powerpoint/2010/main" xmlns="" val="318526979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xmlns="" id="{C27D7A02-907B-496F-BA7E-AA3780733C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0FBA5268-0AE7-4CAD-9537-D0EB09E764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xmlns="" id="{088D065B-39DA-4077-B9CF-E489CE4C01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644E92-0393-444D-854A-830B7B1D86F0}"/>
              </a:ext>
            </a:extLst>
          </p:cNvPr>
          <p:cNvSpPr>
            <a:spLocks noGrp="1"/>
          </p:cNvSpPr>
          <p:nvPr>
            <p:ph type="ctrTitle"/>
          </p:nvPr>
        </p:nvSpPr>
        <p:spPr>
          <a:xfrm>
            <a:off x="1546459" y="978884"/>
            <a:ext cx="9522594" cy="667036"/>
          </a:xfrm>
        </p:spPr>
        <p:txBody>
          <a:bodyPr anchor="b">
            <a:normAutofit/>
          </a:bodyPr>
          <a:lstStyle/>
          <a:p>
            <a:pPr algn="l"/>
            <a:r>
              <a:rPr lang="en-IN" sz="4000" b="1" u="sng" dirty="0" smtClean="0">
                <a:solidFill>
                  <a:schemeClr val="tx1">
                    <a:lumMod val="65000"/>
                    <a:lumOff val="35000"/>
                  </a:schemeClr>
                </a:solidFill>
              </a:rPr>
              <a:t>Thank You </a:t>
            </a:r>
            <a:r>
              <a:rPr lang="en-IN" sz="4000" b="1" dirty="0" smtClean="0"/>
              <a:t>🎯</a:t>
            </a:r>
            <a:endParaRPr lang="en-IN" sz="4000" b="1" u="sng" dirty="0">
              <a:solidFill>
                <a:schemeClr val="tx1">
                  <a:lumMod val="65000"/>
                  <a:lumOff val="35000"/>
                </a:schemeClr>
              </a:solidFill>
            </a:endParaRPr>
          </a:p>
        </p:txBody>
      </p:sp>
      <p:sp>
        <p:nvSpPr>
          <p:cNvPr id="3" name="Subtitle 2">
            <a:extLst>
              <a:ext uri="{FF2B5EF4-FFF2-40B4-BE49-F238E27FC236}">
                <a16:creationId xmlns:a16="http://schemas.microsoft.com/office/drawing/2014/main" xmlns="" id="{A28A1EBB-1C81-4B8F-85EA-72225C8E0B1A}"/>
              </a:ext>
            </a:extLst>
          </p:cNvPr>
          <p:cNvSpPr>
            <a:spLocks noGrp="1"/>
          </p:cNvSpPr>
          <p:nvPr>
            <p:ph type="subTitle" idx="1"/>
          </p:nvPr>
        </p:nvSpPr>
        <p:spPr>
          <a:xfrm>
            <a:off x="1546459" y="1939004"/>
            <a:ext cx="9830602" cy="3778402"/>
          </a:xfrm>
        </p:spPr>
        <p:txBody>
          <a:bodyPr anchor="t">
            <a:normAutofit/>
          </a:bodyPr>
          <a:lstStyle/>
          <a:p>
            <a:pPr algn="l"/>
            <a:r>
              <a:rPr lang="en-IN" dirty="0" smtClean="0"/>
              <a:t>Questions?</a:t>
            </a:r>
            <a:endParaRPr lang="en-IN" dirty="0" smtClean="0"/>
          </a:p>
        </p:txBody>
      </p:sp>
      <p:sp>
        <p:nvSpPr>
          <p:cNvPr id="7" name="Title 1">
            <a:extLst>
              <a:ext uri="{FF2B5EF4-FFF2-40B4-BE49-F238E27FC236}">
                <a16:creationId xmlns:a16="http://schemas.microsoft.com/office/drawing/2014/main" xmlns="" id="{3EE1857E-1DB3-4994-AC2B-87B6AE2C003B}"/>
              </a:ext>
            </a:extLst>
          </p:cNvPr>
          <p:cNvSpPr txBox="1">
            <a:spLocks/>
          </p:cNvSpPr>
          <p:nvPr/>
        </p:nvSpPr>
        <p:spPr>
          <a:xfrm>
            <a:off x="2653552" y="978884"/>
            <a:ext cx="6884895" cy="6670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200" dirty="0">
              <a:solidFill>
                <a:schemeClr val="tx1">
                  <a:lumMod val="65000"/>
                  <a:lumOff val="35000"/>
                </a:schemeClr>
              </a:solidFill>
            </a:endParaRPr>
          </a:p>
        </p:txBody>
      </p:sp>
    </p:spTree>
    <p:extLst>
      <p:ext uri="{BB962C8B-B14F-4D97-AF65-F5344CB8AC3E}">
        <p14:creationId xmlns:p14="http://schemas.microsoft.com/office/powerpoint/2010/main" xmlns="" val="318526979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xmlns="" id="{C27D7A02-907B-496F-BA7E-AA3780733C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0FBA5268-0AE7-4CAD-9537-D0EB09E764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xmlns="" id="{088D065B-39DA-4077-B9CF-E489CE4C01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644E92-0393-444D-854A-830B7B1D86F0}"/>
              </a:ext>
            </a:extLst>
          </p:cNvPr>
          <p:cNvSpPr>
            <a:spLocks noGrp="1"/>
          </p:cNvSpPr>
          <p:nvPr>
            <p:ph type="ctrTitle"/>
          </p:nvPr>
        </p:nvSpPr>
        <p:spPr>
          <a:xfrm>
            <a:off x="2653551" y="978884"/>
            <a:ext cx="6884895" cy="667036"/>
          </a:xfrm>
        </p:spPr>
        <p:txBody>
          <a:bodyPr anchor="b">
            <a:normAutofit/>
          </a:bodyPr>
          <a:lstStyle/>
          <a:p>
            <a:r>
              <a:rPr lang="en-IN" sz="4000" b="1" dirty="0">
                <a:solidFill>
                  <a:schemeClr val="tx1">
                    <a:lumMod val="65000"/>
                    <a:lumOff val="35000"/>
                  </a:schemeClr>
                </a:solidFill>
              </a:rPr>
              <a:t>Problem Statement</a:t>
            </a:r>
          </a:p>
        </p:txBody>
      </p:sp>
      <p:sp>
        <p:nvSpPr>
          <p:cNvPr id="3" name="Subtitle 2">
            <a:extLst>
              <a:ext uri="{FF2B5EF4-FFF2-40B4-BE49-F238E27FC236}">
                <a16:creationId xmlns:a16="http://schemas.microsoft.com/office/drawing/2014/main" xmlns="" id="{A28A1EBB-1C81-4B8F-85EA-72225C8E0B1A}"/>
              </a:ext>
            </a:extLst>
          </p:cNvPr>
          <p:cNvSpPr>
            <a:spLocks noGrp="1"/>
          </p:cNvSpPr>
          <p:nvPr>
            <p:ph type="subTitle" idx="1"/>
          </p:nvPr>
        </p:nvSpPr>
        <p:spPr>
          <a:xfrm>
            <a:off x="1546459" y="1939004"/>
            <a:ext cx="9830602" cy="3778402"/>
          </a:xfrm>
        </p:spPr>
        <p:txBody>
          <a:bodyPr anchor="t">
            <a:normAutofit lnSpcReduction="10000"/>
          </a:bodyPr>
          <a:lstStyle/>
          <a:p>
            <a:pPr marL="342900" indent="-342900" algn="l">
              <a:buFont typeface="Arial" panose="020B0604020202020204" pitchFamily="34" charset="0"/>
              <a:buChar char="•"/>
            </a:pPr>
            <a:r>
              <a:rPr lang="en-US" dirty="0"/>
              <a:t>Predicting household energy consumption accurately enables better   planning, cost reduction, and optimization of resources.</a:t>
            </a:r>
          </a:p>
          <a:p>
            <a:pPr marL="342900" indent="-342900" algn="l">
              <a:buFont typeface="Arial" panose="020B0604020202020204" pitchFamily="34" charset="0"/>
              <a:buChar char="•"/>
            </a:pPr>
            <a:r>
              <a:rPr lang="en-US" dirty="0"/>
              <a:t>The goal of this project is to develop a machine learning model that can predict household energy consumption based on historical data.</a:t>
            </a:r>
          </a:p>
          <a:p>
            <a:pPr algn="l"/>
            <a:endParaRPr lang="en-US" dirty="0"/>
          </a:p>
          <a:p>
            <a:pPr algn="l"/>
            <a:r>
              <a:rPr lang="en-IN" sz="2800" b="1" u="sng" dirty="0">
                <a:solidFill>
                  <a:schemeClr val="tx1">
                    <a:lumMod val="65000"/>
                    <a:lumOff val="35000"/>
                  </a:schemeClr>
                </a:solidFill>
              </a:rPr>
              <a:t>DATASET OVERVIEW:</a:t>
            </a:r>
          </a:p>
          <a:p>
            <a:pPr marL="342900" indent="-342900" algn="l">
              <a:buFont typeface="Arial" panose="020B0604020202020204" pitchFamily="34" charset="0"/>
              <a:buChar char="•"/>
            </a:pPr>
            <a:r>
              <a:rPr lang="en-IN" b="1" dirty="0"/>
              <a:t>Total rows:</a:t>
            </a:r>
            <a:r>
              <a:rPr lang="en-IN" dirty="0"/>
              <a:t> 20,75,259</a:t>
            </a:r>
          </a:p>
          <a:p>
            <a:pPr marL="342900" indent="-342900" algn="l">
              <a:buFont typeface="Arial" panose="020B0604020202020204" pitchFamily="34" charset="0"/>
              <a:buChar char="•"/>
            </a:pPr>
            <a:r>
              <a:rPr lang="en-IN" b="1" dirty="0"/>
              <a:t>Time period:</a:t>
            </a:r>
            <a:r>
              <a:rPr lang="en-IN" dirty="0"/>
              <a:t> 2006 - 2010</a:t>
            </a:r>
          </a:p>
          <a:p>
            <a:pPr marL="342900" indent="-342900" algn="l">
              <a:buFont typeface="Arial" panose="020B0604020202020204" pitchFamily="34" charset="0"/>
              <a:buChar char="•"/>
            </a:pPr>
            <a:r>
              <a:rPr lang="en-US" b="1" dirty="0"/>
              <a:t>Key features:</a:t>
            </a:r>
            <a:r>
              <a:rPr lang="en-US" dirty="0"/>
              <a:t> Voltage, Global Active Power, Sub-Metering, etc.</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endParaRPr lang="en-US" b="1" u="sng" dirty="0">
              <a:solidFill>
                <a:schemeClr val="tx1">
                  <a:lumMod val="65000"/>
                  <a:lumOff val="35000"/>
                </a:schemeClr>
              </a:solidFill>
            </a:endParaRPr>
          </a:p>
        </p:txBody>
      </p:sp>
      <p:sp>
        <p:nvSpPr>
          <p:cNvPr id="7" name="Title 1">
            <a:extLst>
              <a:ext uri="{FF2B5EF4-FFF2-40B4-BE49-F238E27FC236}">
                <a16:creationId xmlns:a16="http://schemas.microsoft.com/office/drawing/2014/main" xmlns="" id="{3EE1857E-1DB3-4994-AC2B-87B6AE2C003B}"/>
              </a:ext>
            </a:extLst>
          </p:cNvPr>
          <p:cNvSpPr txBox="1">
            <a:spLocks/>
          </p:cNvSpPr>
          <p:nvPr/>
        </p:nvSpPr>
        <p:spPr>
          <a:xfrm>
            <a:off x="2653552" y="978884"/>
            <a:ext cx="6884895" cy="6670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200" dirty="0">
              <a:solidFill>
                <a:schemeClr val="tx1">
                  <a:lumMod val="65000"/>
                  <a:lumOff val="35000"/>
                </a:schemeClr>
              </a:solidFill>
            </a:endParaRPr>
          </a:p>
        </p:txBody>
      </p:sp>
    </p:spTree>
    <p:extLst>
      <p:ext uri="{BB962C8B-B14F-4D97-AF65-F5344CB8AC3E}">
        <p14:creationId xmlns:p14="http://schemas.microsoft.com/office/powerpoint/2010/main" xmlns="" val="167296767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xmlns="" id="{C27D7A02-907B-496F-BA7E-AA3780733C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0FBA5268-0AE7-4CAD-9537-D0EB09E764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xmlns="" id="{088D065B-39DA-4077-B9CF-E489CE4C01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644E92-0393-444D-854A-830B7B1D86F0}"/>
              </a:ext>
            </a:extLst>
          </p:cNvPr>
          <p:cNvSpPr>
            <a:spLocks noGrp="1"/>
          </p:cNvSpPr>
          <p:nvPr>
            <p:ph type="ctrTitle"/>
          </p:nvPr>
        </p:nvSpPr>
        <p:spPr>
          <a:xfrm>
            <a:off x="1546459" y="978884"/>
            <a:ext cx="9522594" cy="667036"/>
          </a:xfrm>
        </p:spPr>
        <p:txBody>
          <a:bodyPr anchor="b">
            <a:normAutofit/>
          </a:bodyPr>
          <a:lstStyle/>
          <a:p>
            <a:pPr algn="l"/>
            <a:r>
              <a:rPr lang="en-IN" sz="4000" b="1" u="sng" dirty="0">
                <a:solidFill>
                  <a:schemeClr val="tx1">
                    <a:lumMod val="65000"/>
                    <a:lumOff val="35000"/>
                  </a:schemeClr>
                </a:solidFill>
              </a:rPr>
              <a:t>Data Pre-processing:</a:t>
            </a:r>
          </a:p>
        </p:txBody>
      </p:sp>
      <p:sp>
        <p:nvSpPr>
          <p:cNvPr id="3" name="Subtitle 2">
            <a:extLst>
              <a:ext uri="{FF2B5EF4-FFF2-40B4-BE49-F238E27FC236}">
                <a16:creationId xmlns:a16="http://schemas.microsoft.com/office/drawing/2014/main" xmlns="" id="{A28A1EBB-1C81-4B8F-85EA-72225C8E0B1A}"/>
              </a:ext>
            </a:extLst>
          </p:cNvPr>
          <p:cNvSpPr>
            <a:spLocks noGrp="1"/>
          </p:cNvSpPr>
          <p:nvPr>
            <p:ph type="subTitle" idx="1"/>
          </p:nvPr>
        </p:nvSpPr>
        <p:spPr>
          <a:xfrm>
            <a:off x="1546459" y="1939004"/>
            <a:ext cx="9830602" cy="3778402"/>
          </a:xfrm>
        </p:spPr>
        <p:txBody>
          <a:bodyPr anchor="t">
            <a:normAutofit/>
          </a:bodyPr>
          <a:lstStyle/>
          <a:p>
            <a:pPr marL="342900" indent="-342900" algn="l">
              <a:buFont typeface="Arial" panose="020B0604020202020204" pitchFamily="34" charset="0"/>
              <a:buChar char="•"/>
            </a:pPr>
            <a:r>
              <a:rPr lang="en-IN" dirty="0"/>
              <a:t>Extracted data from the link provided.</a:t>
            </a:r>
          </a:p>
          <a:p>
            <a:pPr marL="342900" indent="-342900" algn="l">
              <a:buFont typeface="Arial" panose="020B0604020202020204" pitchFamily="34" charset="0"/>
              <a:buChar char="•"/>
            </a:pPr>
            <a:r>
              <a:rPr lang="en-IN" dirty="0"/>
              <a:t>Converted object data types in float data type.</a:t>
            </a:r>
          </a:p>
          <a:p>
            <a:pPr marL="342900" indent="-342900" algn="l">
              <a:buFont typeface="Arial" panose="020B0604020202020204" pitchFamily="34" charset="0"/>
              <a:buChar char="•"/>
            </a:pPr>
            <a:r>
              <a:rPr lang="en-IN" dirty="0"/>
              <a:t>Handled missing values(</a:t>
            </a:r>
            <a:r>
              <a:rPr lang="en-IN" b="1" dirty="0"/>
              <a:t>1.25% missing, dropped them)</a:t>
            </a:r>
          </a:p>
          <a:p>
            <a:pPr marL="342900" indent="-342900" algn="l">
              <a:buFont typeface="Arial" panose="020B0604020202020204" pitchFamily="34" charset="0"/>
              <a:buChar char="•"/>
            </a:pPr>
            <a:r>
              <a:rPr lang="en-US" dirty="0"/>
              <a:t>Checked and removed </a:t>
            </a:r>
            <a:r>
              <a:rPr lang="en-US" b="1" dirty="0"/>
              <a:t>duplicates</a:t>
            </a:r>
            <a:r>
              <a:rPr lang="en-US" dirty="0"/>
              <a:t> (None found).</a:t>
            </a:r>
          </a:p>
          <a:p>
            <a:pPr marL="342900" indent="-342900" algn="l">
              <a:buFont typeface="Arial" panose="020B0604020202020204" pitchFamily="34" charset="0"/>
              <a:buChar char="•"/>
            </a:pPr>
            <a:r>
              <a:rPr lang="en-IN" dirty="0"/>
              <a:t>Extracted/Parsed Year,Month,Day and Hour from DateTime feature</a:t>
            </a:r>
          </a:p>
          <a:p>
            <a:pPr marL="342900" indent="-342900" algn="l">
              <a:buFont typeface="Arial" panose="020B0604020202020204" pitchFamily="34" charset="0"/>
              <a:buChar char="•"/>
            </a:pPr>
            <a:r>
              <a:rPr lang="en-IN" dirty="0"/>
              <a:t>Created 3 new additional features such as </a:t>
            </a:r>
            <a:r>
              <a:rPr lang="en-US" b="1" dirty="0"/>
              <a:t>daily averages, peak hours, </a:t>
            </a:r>
            <a:r>
              <a:rPr lang="en-US" dirty="0"/>
              <a:t>and</a:t>
            </a:r>
            <a:r>
              <a:rPr lang="en-US" b="1" dirty="0"/>
              <a:t> rolling averages.</a:t>
            </a:r>
          </a:p>
          <a:p>
            <a:pPr marL="342900" indent="-342900" algn="l">
              <a:buFont typeface="Arial" panose="020B0604020202020204" pitchFamily="34" charset="0"/>
              <a:buChar char="•"/>
            </a:pPr>
            <a:endParaRPr lang="en-IN" dirty="0"/>
          </a:p>
        </p:txBody>
      </p:sp>
      <p:sp>
        <p:nvSpPr>
          <p:cNvPr id="7" name="Title 1">
            <a:extLst>
              <a:ext uri="{FF2B5EF4-FFF2-40B4-BE49-F238E27FC236}">
                <a16:creationId xmlns:a16="http://schemas.microsoft.com/office/drawing/2014/main" xmlns="" id="{3EE1857E-1DB3-4994-AC2B-87B6AE2C003B}"/>
              </a:ext>
            </a:extLst>
          </p:cNvPr>
          <p:cNvSpPr txBox="1">
            <a:spLocks/>
          </p:cNvSpPr>
          <p:nvPr/>
        </p:nvSpPr>
        <p:spPr>
          <a:xfrm>
            <a:off x="2653552" y="978884"/>
            <a:ext cx="6884895" cy="6670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200" dirty="0">
              <a:solidFill>
                <a:schemeClr val="tx1">
                  <a:lumMod val="65000"/>
                  <a:lumOff val="35000"/>
                </a:schemeClr>
              </a:solidFill>
            </a:endParaRPr>
          </a:p>
        </p:txBody>
      </p:sp>
    </p:spTree>
    <p:extLst>
      <p:ext uri="{BB962C8B-B14F-4D97-AF65-F5344CB8AC3E}">
        <p14:creationId xmlns:p14="http://schemas.microsoft.com/office/powerpoint/2010/main" xmlns="" val="374374773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xmlns="" id="{C27D7A02-907B-496F-BA7E-AA3780733C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0FBA5268-0AE7-4CAD-9537-D0EB09E764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xmlns="" id="{088D065B-39DA-4077-B9CF-E489CE4C01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644E92-0393-444D-854A-830B7B1D86F0}"/>
              </a:ext>
            </a:extLst>
          </p:cNvPr>
          <p:cNvSpPr>
            <a:spLocks noGrp="1"/>
          </p:cNvSpPr>
          <p:nvPr>
            <p:ph type="ctrTitle"/>
          </p:nvPr>
        </p:nvSpPr>
        <p:spPr>
          <a:xfrm>
            <a:off x="1546459" y="978884"/>
            <a:ext cx="9522594" cy="667036"/>
          </a:xfrm>
        </p:spPr>
        <p:txBody>
          <a:bodyPr anchor="b">
            <a:normAutofit/>
          </a:bodyPr>
          <a:lstStyle/>
          <a:p>
            <a:pPr algn="l"/>
            <a:r>
              <a:rPr lang="en-IN" sz="4000" b="1" u="sng" dirty="0">
                <a:solidFill>
                  <a:schemeClr val="tx1">
                    <a:lumMod val="65000"/>
                    <a:lumOff val="35000"/>
                  </a:schemeClr>
                </a:solidFill>
              </a:rPr>
              <a:t>Exploratory Data Analysis(EDA):</a:t>
            </a:r>
          </a:p>
        </p:txBody>
      </p:sp>
      <p:sp>
        <p:nvSpPr>
          <p:cNvPr id="3" name="Subtitle 2">
            <a:extLst>
              <a:ext uri="{FF2B5EF4-FFF2-40B4-BE49-F238E27FC236}">
                <a16:creationId xmlns:a16="http://schemas.microsoft.com/office/drawing/2014/main" xmlns="" id="{A28A1EBB-1C81-4B8F-85EA-72225C8E0B1A}"/>
              </a:ext>
            </a:extLst>
          </p:cNvPr>
          <p:cNvSpPr>
            <a:spLocks noGrp="1"/>
          </p:cNvSpPr>
          <p:nvPr>
            <p:ph type="subTitle" idx="1"/>
          </p:nvPr>
        </p:nvSpPr>
        <p:spPr>
          <a:xfrm>
            <a:off x="1546459" y="1939004"/>
            <a:ext cx="9830602" cy="3778402"/>
          </a:xfrm>
        </p:spPr>
        <p:txBody>
          <a:bodyPr anchor="t">
            <a:normAutofit/>
          </a:bodyPr>
          <a:lstStyle/>
          <a:p>
            <a:pPr marL="342900" indent="-342900" algn="l">
              <a:buFont typeface="Arial" panose="020B0604020202020204" pitchFamily="34" charset="0"/>
              <a:buChar char="•"/>
            </a:pPr>
            <a:r>
              <a:rPr lang="en-IN" b="1" dirty="0"/>
              <a:t>Heatmap of Feature Correlation-Pearson Correlation</a:t>
            </a:r>
          </a:p>
          <a:p>
            <a:pPr marL="538163" indent="-90488" algn="l">
              <a:buFont typeface="Arial" panose="020B0604020202020204" pitchFamily="34" charset="0"/>
              <a:buChar char="•"/>
            </a:pPr>
            <a:r>
              <a:rPr lang="en-IN" b="1" dirty="0"/>
              <a:t>    </a:t>
            </a:r>
            <a:r>
              <a:rPr lang="en-IN" dirty="0"/>
              <a:t>Key insights:</a:t>
            </a:r>
          </a:p>
          <a:p>
            <a:pPr marL="790575" indent="12700" algn="l">
              <a:buFont typeface="Arial" panose="020B0604020202020204" pitchFamily="34" charset="0"/>
              <a:buChar char="•"/>
            </a:pPr>
            <a:r>
              <a:rPr lang="en-IN" b="1" dirty="0"/>
              <a:t>	  </a:t>
            </a:r>
            <a:r>
              <a:rPr lang="en-US" b="1" dirty="0" err="1"/>
              <a:t>Global_active_power</a:t>
            </a:r>
            <a:r>
              <a:rPr lang="en-US" b="1" dirty="0"/>
              <a:t> &amp; Sub_metering_3 are strongly correlated                             	  (0.64)</a:t>
            </a:r>
            <a:r>
              <a:rPr lang="en-US" dirty="0"/>
              <a:t>.</a:t>
            </a:r>
          </a:p>
          <a:p>
            <a:pPr marL="790575" indent="12700" algn="l">
              <a:buFont typeface="Arial" panose="020B0604020202020204" pitchFamily="34" charset="0"/>
              <a:buChar char="•"/>
            </a:pPr>
            <a:r>
              <a:rPr lang="en-US" b="1" dirty="0"/>
              <a:t>   Voltage has a negative correlation (-0.40) with power</a:t>
            </a:r>
          </a:p>
          <a:p>
            <a:pPr marL="790575" algn="l"/>
            <a:r>
              <a:rPr lang="en-US" b="1" dirty="0"/>
              <a:t>     consumption</a:t>
            </a:r>
            <a:r>
              <a:rPr lang="en-US" dirty="0"/>
              <a:t>.(Voltage decreases power consumption increases)</a:t>
            </a:r>
          </a:p>
          <a:p>
            <a:pPr marL="790575" algn="l"/>
            <a:r>
              <a:rPr lang="en-IN" b="1" dirty="0"/>
              <a:t>	</a:t>
            </a:r>
            <a:endParaRPr lang="en-IN" dirty="0"/>
          </a:p>
          <a:p>
            <a:pPr marL="342900" indent="-342900" algn="l">
              <a:buFont typeface="Arial" panose="020B0604020202020204" pitchFamily="34" charset="0"/>
              <a:buChar char="•"/>
            </a:pPr>
            <a:endParaRPr lang="en-IN" dirty="0"/>
          </a:p>
        </p:txBody>
      </p:sp>
      <p:sp>
        <p:nvSpPr>
          <p:cNvPr id="7" name="Title 1">
            <a:extLst>
              <a:ext uri="{FF2B5EF4-FFF2-40B4-BE49-F238E27FC236}">
                <a16:creationId xmlns:a16="http://schemas.microsoft.com/office/drawing/2014/main" xmlns="" id="{3EE1857E-1DB3-4994-AC2B-87B6AE2C003B}"/>
              </a:ext>
            </a:extLst>
          </p:cNvPr>
          <p:cNvSpPr txBox="1">
            <a:spLocks/>
          </p:cNvSpPr>
          <p:nvPr/>
        </p:nvSpPr>
        <p:spPr>
          <a:xfrm>
            <a:off x="2653552" y="978884"/>
            <a:ext cx="6884895" cy="6670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200" dirty="0">
              <a:solidFill>
                <a:schemeClr val="tx1">
                  <a:lumMod val="65000"/>
                  <a:lumOff val="35000"/>
                </a:schemeClr>
              </a:solidFill>
            </a:endParaRPr>
          </a:p>
        </p:txBody>
      </p:sp>
    </p:spTree>
    <p:extLst>
      <p:ext uri="{BB962C8B-B14F-4D97-AF65-F5344CB8AC3E}">
        <p14:creationId xmlns:p14="http://schemas.microsoft.com/office/powerpoint/2010/main" xmlns="" val="337287203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xmlns="" id="{C27D7A02-907B-496F-BA7E-AA3780733C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0FBA5268-0AE7-4CAD-9537-D0EB09E764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xmlns="" id="{088D065B-39DA-4077-B9CF-E489CE4C01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644E92-0393-444D-854A-830B7B1D86F0}"/>
              </a:ext>
            </a:extLst>
          </p:cNvPr>
          <p:cNvSpPr>
            <a:spLocks noGrp="1"/>
          </p:cNvSpPr>
          <p:nvPr>
            <p:ph type="ctrTitle"/>
          </p:nvPr>
        </p:nvSpPr>
        <p:spPr>
          <a:xfrm>
            <a:off x="1546459" y="978884"/>
            <a:ext cx="9522594" cy="667036"/>
          </a:xfrm>
        </p:spPr>
        <p:txBody>
          <a:bodyPr anchor="b">
            <a:normAutofit/>
          </a:bodyPr>
          <a:lstStyle/>
          <a:p>
            <a:pPr algn="l"/>
            <a:r>
              <a:rPr lang="en-IN" sz="4000" b="1" u="sng" dirty="0">
                <a:solidFill>
                  <a:schemeClr val="tx1">
                    <a:lumMod val="65000"/>
                    <a:lumOff val="35000"/>
                  </a:schemeClr>
                </a:solidFill>
              </a:rPr>
              <a:t>Machine Learning Models Used:</a:t>
            </a:r>
          </a:p>
        </p:txBody>
      </p:sp>
      <p:sp>
        <p:nvSpPr>
          <p:cNvPr id="3" name="Subtitle 2">
            <a:extLst>
              <a:ext uri="{FF2B5EF4-FFF2-40B4-BE49-F238E27FC236}">
                <a16:creationId xmlns:a16="http://schemas.microsoft.com/office/drawing/2014/main" xmlns="" id="{A28A1EBB-1C81-4B8F-85EA-72225C8E0B1A}"/>
              </a:ext>
            </a:extLst>
          </p:cNvPr>
          <p:cNvSpPr>
            <a:spLocks noGrp="1"/>
          </p:cNvSpPr>
          <p:nvPr>
            <p:ph type="subTitle" idx="1"/>
          </p:nvPr>
        </p:nvSpPr>
        <p:spPr>
          <a:xfrm>
            <a:off x="1546459" y="1939004"/>
            <a:ext cx="9830602" cy="3778402"/>
          </a:xfrm>
        </p:spPr>
        <p:txBody>
          <a:bodyPr anchor="t">
            <a:normAutofit/>
          </a:bodyPr>
          <a:lstStyle/>
          <a:p>
            <a:pPr algn="l"/>
            <a:endParaRPr lang="en-IN" b="1" dirty="0"/>
          </a:p>
          <a:p>
            <a:pPr algn="l"/>
            <a:r>
              <a:rPr lang="en-IN" b="1" dirty="0"/>
              <a:t>Regression Models for power consumption predictions:</a:t>
            </a:r>
          </a:p>
          <a:p>
            <a:pPr marL="342900" indent="-342900" algn="l">
              <a:buFont typeface="Arial" panose="020B0604020202020204" pitchFamily="34" charset="0"/>
              <a:buChar char="•"/>
            </a:pPr>
            <a:r>
              <a:rPr lang="en-IN" dirty="0"/>
              <a:t>Linear Regression</a:t>
            </a:r>
          </a:p>
          <a:p>
            <a:pPr marL="342900" indent="-342900" algn="l">
              <a:buFont typeface="Arial" panose="020B0604020202020204" pitchFamily="34" charset="0"/>
              <a:buChar char="•"/>
            </a:pPr>
            <a:r>
              <a:rPr lang="en-IN" dirty="0"/>
              <a:t>Lasso Regression(for feature selection)</a:t>
            </a:r>
          </a:p>
          <a:p>
            <a:pPr marL="342900" indent="-342900" algn="l">
              <a:buFont typeface="Arial" panose="020B0604020202020204" pitchFamily="34" charset="0"/>
              <a:buChar char="•"/>
            </a:pPr>
            <a:r>
              <a:rPr lang="en-IN" dirty="0"/>
              <a:t>Decision Trees Regressor</a:t>
            </a:r>
          </a:p>
          <a:p>
            <a:pPr marL="342900" indent="-342900" algn="l">
              <a:buFont typeface="Arial" panose="020B0604020202020204" pitchFamily="34" charset="0"/>
              <a:buChar char="•"/>
            </a:pPr>
            <a:r>
              <a:rPr lang="en-IN" dirty="0"/>
              <a:t>Random Forest Regressor</a:t>
            </a:r>
          </a:p>
          <a:p>
            <a:pPr marL="342900" indent="-342900" algn="l">
              <a:buFont typeface="Arial" panose="020B0604020202020204" pitchFamily="34" charset="0"/>
              <a:buChar char="•"/>
            </a:pPr>
            <a:r>
              <a:rPr lang="en-IN" dirty="0"/>
              <a:t>Gradient Booster Regressor</a:t>
            </a:r>
          </a:p>
        </p:txBody>
      </p:sp>
      <p:sp>
        <p:nvSpPr>
          <p:cNvPr id="7" name="Title 1">
            <a:extLst>
              <a:ext uri="{FF2B5EF4-FFF2-40B4-BE49-F238E27FC236}">
                <a16:creationId xmlns:a16="http://schemas.microsoft.com/office/drawing/2014/main" xmlns="" id="{3EE1857E-1DB3-4994-AC2B-87B6AE2C003B}"/>
              </a:ext>
            </a:extLst>
          </p:cNvPr>
          <p:cNvSpPr txBox="1">
            <a:spLocks/>
          </p:cNvSpPr>
          <p:nvPr/>
        </p:nvSpPr>
        <p:spPr>
          <a:xfrm>
            <a:off x="2653552" y="978884"/>
            <a:ext cx="6884895" cy="6670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200" dirty="0">
              <a:solidFill>
                <a:schemeClr val="tx1">
                  <a:lumMod val="65000"/>
                  <a:lumOff val="35000"/>
                </a:schemeClr>
              </a:solidFill>
            </a:endParaRPr>
          </a:p>
        </p:txBody>
      </p:sp>
    </p:spTree>
    <p:extLst>
      <p:ext uri="{BB962C8B-B14F-4D97-AF65-F5344CB8AC3E}">
        <p14:creationId xmlns:p14="http://schemas.microsoft.com/office/powerpoint/2010/main" xmlns="" val="367199988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xmlns="" id="{C27D7A02-907B-496F-BA7E-AA3780733C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0FBA5268-0AE7-4CAD-9537-D0EB09E764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xmlns="" id="{088D065B-39DA-4077-B9CF-E489CE4C01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644E92-0393-444D-854A-830B7B1D86F0}"/>
              </a:ext>
            </a:extLst>
          </p:cNvPr>
          <p:cNvSpPr>
            <a:spLocks noGrp="1"/>
          </p:cNvSpPr>
          <p:nvPr>
            <p:ph type="ctrTitle"/>
          </p:nvPr>
        </p:nvSpPr>
        <p:spPr>
          <a:xfrm>
            <a:off x="1546459" y="978884"/>
            <a:ext cx="9522594" cy="667036"/>
          </a:xfrm>
        </p:spPr>
        <p:txBody>
          <a:bodyPr anchor="b">
            <a:normAutofit/>
          </a:bodyPr>
          <a:lstStyle/>
          <a:p>
            <a:pPr algn="l"/>
            <a:r>
              <a:rPr lang="en-IN" sz="4000" b="1" u="sng" dirty="0">
                <a:solidFill>
                  <a:schemeClr val="tx1">
                    <a:lumMod val="65000"/>
                    <a:lumOff val="35000"/>
                  </a:schemeClr>
                </a:solidFill>
              </a:rPr>
              <a:t>Model Performance </a:t>
            </a:r>
            <a:r>
              <a:rPr lang="en-IN" sz="4000" b="1" u="sng" dirty="0" err="1">
                <a:solidFill>
                  <a:schemeClr val="tx1">
                    <a:lumMod val="65000"/>
                    <a:lumOff val="35000"/>
                  </a:schemeClr>
                </a:solidFill>
              </a:rPr>
              <a:t>Comparision</a:t>
            </a:r>
            <a:endParaRPr lang="en-IN" sz="4000" b="1" u="sng" dirty="0">
              <a:solidFill>
                <a:schemeClr val="tx1">
                  <a:lumMod val="65000"/>
                  <a:lumOff val="35000"/>
                </a:schemeClr>
              </a:solidFill>
            </a:endParaRPr>
          </a:p>
        </p:txBody>
      </p:sp>
      <p:sp>
        <p:nvSpPr>
          <p:cNvPr id="3" name="Subtitle 2">
            <a:extLst>
              <a:ext uri="{FF2B5EF4-FFF2-40B4-BE49-F238E27FC236}">
                <a16:creationId xmlns:a16="http://schemas.microsoft.com/office/drawing/2014/main" xmlns="" id="{A28A1EBB-1C81-4B8F-85EA-72225C8E0B1A}"/>
              </a:ext>
            </a:extLst>
          </p:cNvPr>
          <p:cNvSpPr>
            <a:spLocks noGrp="1"/>
          </p:cNvSpPr>
          <p:nvPr>
            <p:ph type="subTitle" idx="1"/>
          </p:nvPr>
        </p:nvSpPr>
        <p:spPr>
          <a:xfrm>
            <a:off x="1546459" y="5416618"/>
            <a:ext cx="9830602" cy="667036"/>
          </a:xfrm>
        </p:spPr>
        <p:txBody>
          <a:bodyPr anchor="t">
            <a:normAutofit/>
          </a:bodyPr>
          <a:lstStyle/>
          <a:p>
            <a:pPr marL="342900" indent="-342900" algn="l">
              <a:buFont typeface="Arial" panose="020B0604020202020204" pitchFamily="34" charset="0"/>
              <a:buChar char="•"/>
            </a:pPr>
            <a:r>
              <a:rPr lang="en-IN" b="1" dirty="0"/>
              <a:t>Key Insight:</a:t>
            </a:r>
            <a:r>
              <a:rPr lang="en-IN" dirty="0"/>
              <a:t> Gradient Boosting performed the best!</a:t>
            </a:r>
            <a:endParaRPr lang="en-IN" b="1" dirty="0"/>
          </a:p>
        </p:txBody>
      </p:sp>
      <p:sp>
        <p:nvSpPr>
          <p:cNvPr id="7" name="Title 1">
            <a:extLst>
              <a:ext uri="{FF2B5EF4-FFF2-40B4-BE49-F238E27FC236}">
                <a16:creationId xmlns:a16="http://schemas.microsoft.com/office/drawing/2014/main" xmlns="" id="{3EE1857E-1DB3-4994-AC2B-87B6AE2C003B}"/>
              </a:ext>
            </a:extLst>
          </p:cNvPr>
          <p:cNvSpPr txBox="1">
            <a:spLocks/>
          </p:cNvSpPr>
          <p:nvPr/>
        </p:nvSpPr>
        <p:spPr>
          <a:xfrm>
            <a:off x="2653552" y="978884"/>
            <a:ext cx="6884895" cy="6670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200" dirty="0">
              <a:solidFill>
                <a:schemeClr val="tx1">
                  <a:lumMod val="65000"/>
                  <a:lumOff val="35000"/>
                </a:schemeClr>
              </a:solidFill>
            </a:endParaRPr>
          </a:p>
        </p:txBody>
      </p:sp>
      <p:graphicFrame>
        <p:nvGraphicFramePr>
          <p:cNvPr id="4" name="Table 4">
            <a:extLst>
              <a:ext uri="{FF2B5EF4-FFF2-40B4-BE49-F238E27FC236}">
                <a16:creationId xmlns:a16="http://schemas.microsoft.com/office/drawing/2014/main" xmlns="" id="{8A683591-DA2B-4ED6-8161-27823627C9D8}"/>
              </a:ext>
            </a:extLst>
          </p:cNvPr>
          <p:cNvGraphicFramePr>
            <a:graphicFrameLocks noGrp="1"/>
          </p:cNvGraphicFramePr>
          <p:nvPr>
            <p:extLst>
              <p:ext uri="{D42A27DB-BD31-4B8C-83A1-F6EECF244321}">
                <p14:modId xmlns:p14="http://schemas.microsoft.com/office/powerpoint/2010/main" xmlns="" val="2561710976"/>
              </p:ext>
            </p:extLst>
          </p:nvPr>
        </p:nvGraphicFramePr>
        <p:xfrm>
          <a:off x="2428238" y="1705678"/>
          <a:ext cx="7386321" cy="3368040"/>
        </p:xfrm>
        <a:graphic>
          <a:graphicData uri="http://schemas.openxmlformats.org/drawingml/2006/table">
            <a:tbl>
              <a:tblPr firstRow="1" bandRow="1">
                <a:tableStyleId>{5C22544A-7EE6-4342-B048-85BDC9FD1C3A}</a:tableStyleId>
              </a:tblPr>
              <a:tblGrid>
                <a:gridCol w="1846580">
                  <a:extLst>
                    <a:ext uri="{9D8B030D-6E8A-4147-A177-3AD203B41FA5}">
                      <a16:colId xmlns:a16="http://schemas.microsoft.com/office/drawing/2014/main" xmlns="" val="2198308669"/>
                    </a:ext>
                  </a:extLst>
                </a:gridCol>
                <a:gridCol w="1869664">
                  <a:extLst>
                    <a:ext uri="{9D8B030D-6E8A-4147-A177-3AD203B41FA5}">
                      <a16:colId xmlns:a16="http://schemas.microsoft.com/office/drawing/2014/main" xmlns="" val="1674709518"/>
                    </a:ext>
                  </a:extLst>
                </a:gridCol>
                <a:gridCol w="1823497">
                  <a:extLst>
                    <a:ext uri="{9D8B030D-6E8A-4147-A177-3AD203B41FA5}">
                      <a16:colId xmlns:a16="http://schemas.microsoft.com/office/drawing/2014/main" xmlns="" val="118615625"/>
                    </a:ext>
                  </a:extLst>
                </a:gridCol>
                <a:gridCol w="1846580">
                  <a:extLst>
                    <a:ext uri="{9D8B030D-6E8A-4147-A177-3AD203B41FA5}">
                      <a16:colId xmlns:a16="http://schemas.microsoft.com/office/drawing/2014/main" xmlns="" val="2624109359"/>
                    </a:ext>
                  </a:extLst>
                </a:gridCol>
              </a:tblGrid>
              <a:tr h="545592">
                <a:tc>
                  <a:txBody>
                    <a:bodyPr/>
                    <a:lstStyle/>
                    <a:p>
                      <a:pPr algn="ctr"/>
                      <a:r>
                        <a:rPr lang="en-IN" dirty="0"/>
                        <a:t>Model</a:t>
                      </a:r>
                    </a:p>
                  </a:txBody>
                  <a:tcPr/>
                </a:tc>
                <a:tc>
                  <a:txBody>
                    <a:bodyPr/>
                    <a:lstStyle/>
                    <a:p>
                      <a:pPr algn="ctr"/>
                      <a:r>
                        <a:rPr lang="en-IN" dirty="0"/>
                        <a:t>R2 Score</a:t>
                      </a:r>
                    </a:p>
                  </a:txBody>
                  <a:tcPr/>
                </a:tc>
                <a:tc>
                  <a:txBody>
                    <a:bodyPr/>
                    <a:lstStyle/>
                    <a:p>
                      <a:pPr algn="ctr"/>
                      <a:r>
                        <a:rPr lang="en-IN" dirty="0"/>
                        <a:t>RMSE</a:t>
                      </a:r>
                    </a:p>
                  </a:txBody>
                  <a:tcPr/>
                </a:tc>
                <a:tc>
                  <a:txBody>
                    <a:bodyPr/>
                    <a:lstStyle/>
                    <a:p>
                      <a:pPr algn="ctr"/>
                      <a:r>
                        <a:rPr lang="en-IN" dirty="0"/>
                        <a:t>MAE</a:t>
                      </a:r>
                    </a:p>
                  </a:txBody>
                  <a:tcPr/>
                </a:tc>
                <a:extLst>
                  <a:ext uri="{0D108BD9-81ED-4DB2-BD59-A6C34878D82A}">
                    <a16:rowId xmlns:a16="http://schemas.microsoft.com/office/drawing/2014/main" xmlns="" val="3448646273"/>
                  </a:ext>
                </a:extLst>
              </a:tr>
              <a:tr h="545592">
                <a:tc>
                  <a:txBody>
                    <a:bodyPr/>
                    <a:lstStyle/>
                    <a:p>
                      <a:r>
                        <a:rPr lang="en-IN" dirty="0"/>
                        <a:t>Linear Regression</a:t>
                      </a:r>
                    </a:p>
                  </a:txBody>
                  <a:tcPr/>
                </a:tc>
                <a:tc>
                  <a:txBody>
                    <a:bodyPr/>
                    <a:lstStyle/>
                    <a:p>
                      <a:pPr algn="ctr"/>
                      <a:r>
                        <a:rPr lang="en-IN" dirty="0"/>
                        <a:t>1.0</a:t>
                      </a:r>
                    </a:p>
                  </a:txBody>
                  <a:tcPr/>
                </a:tc>
                <a:tc>
                  <a:txBody>
                    <a:bodyPr/>
                    <a:lstStyle/>
                    <a:p>
                      <a:pPr algn="ctr"/>
                      <a:r>
                        <a:rPr lang="en-IN" dirty="0"/>
                        <a:t>0.04</a:t>
                      </a:r>
                    </a:p>
                  </a:txBody>
                  <a:tcPr/>
                </a:tc>
                <a:tc>
                  <a:txBody>
                    <a:bodyPr/>
                    <a:lstStyle/>
                    <a:p>
                      <a:pPr algn="ctr"/>
                      <a:r>
                        <a:rPr lang="en-IN" dirty="0"/>
                        <a:t>0.0325</a:t>
                      </a:r>
                    </a:p>
                  </a:txBody>
                  <a:tcPr/>
                </a:tc>
                <a:extLst>
                  <a:ext uri="{0D108BD9-81ED-4DB2-BD59-A6C34878D82A}">
                    <a16:rowId xmlns:a16="http://schemas.microsoft.com/office/drawing/2014/main" xmlns="" val="873289791"/>
                  </a:ext>
                </a:extLst>
              </a:tr>
              <a:tr h="545592">
                <a:tc>
                  <a:txBody>
                    <a:bodyPr/>
                    <a:lstStyle/>
                    <a:p>
                      <a:r>
                        <a:rPr lang="en-IN" dirty="0"/>
                        <a:t>Lasso Regression</a:t>
                      </a:r>
                    </a:p>
                  </a:txBody>
                  <a:tcPr/>
                </a:tc>
                <a:tc>
                  <a:txBody>
                    <a:bodyPr/>
                    <a:lstStyle/>
                    <a:p>
                      <a:pPr algn="ctr"/>
                      <a:r>
                        <a:rPr lang="en-IN" dirty="0"/>
                        <a:t>0.9979</a:t>
                      </a:r>
                    </a:p>
                  </a:txBody>
                  <a:tcPr/>
                </a:tc>
                <a:tc>
                  <a:txBody>
                    <a:bodyPr/>
                    <a:lstStyle/>
                    <a:p>
                      <a:pPr algn="ctr"/>
                      <a:r>
                        <a:rPr lang="en-IN" dirty="0"/>
                        <a:t>0.0479</a:t>
                      </a:r>
                    </a:p>
                  </a:txBody>
                  <a:tcPr/>
                </a:tc>
                <a:tc>
                  <a:txBody>
                    <a:bodyPr/>
                    <a:lstStyle/>
                    <a:p>
                      <a:pPr algn="ctr"/>
                      <a:r>
                        <a:rPr lang="en-IN" dirty="0"/>
                        <a:t>0.0325</a:t>
                      </a:r>
                    </a:p>
                  </a:txBody>
                  <a:tcPr/>
                </a:tc>
                <a:extLst>
                  <a:ext uri="{0D108BD9-81ED-4DB2-BD59-A6C34878D82A}">
                    <a16:rowId xmlns:a16="http://schemas.microsoft.com/office/drawing/2014/main" xmlns="" val="2582861847"/>
                  </a:ext>
                </a:extLst>
              </a:tr>
              <a:tr h="545592">
                <a:tc>
                  <a:txBody>
                    <a:bodyPr/>
                    <a:lstStyle/>
                    <a:p>
                      <a:r>
                        <a:rPr lang="en-IN" dirty="0"/>
                        <a:t>Decision Tree</a:t>
                      </a:r>
                    </a:p>
                  </a:txBody>
                  <a:tcPr/>
                </a:tc>
                <a:tc>
                  <a:txBody>
                    <a:bodyPr/>
                    <a:lstStyle/>
                    <a:p>
                      <a:pPr algn="ctr"/>
                      <a:r>
                        <a:rPr lang="en-IN" dirty="0"/>
                        <a:t>0.9982</a:t>
                      </a:r>
                    </a:p>
                  </a:txBody>
                  <a:tcPr/>
                </a:tc>
                <a:tc>
                  <a:txBody>
                    <a:bodyPr/>
                    <a:lstStyle/>
                    <a:p>
                      <a:pPr algn="ctr"/>
                      <a:r>
                        <a:rPr lang="en-IN" dirty="0"/>
                        <a:t>0.0452</a:t>
                      </a:r>
                    </a:p>
                  </a:txBody>
                  <a:tcPr/>
                </a:tc>
                <a:tc>
                  <a:txBody>
                    <a:bodyPr/>
                    <a:lstStyle/>
                    <a:p>
                      <a:pPr algn="ctr"/>
                      <a:r>
                        <a:rPr lang="en-IN" dirty="0"/>
                        <a:t>0.0270</a:t>
                      </a:r>
                    </a:p>
                  </a:txBody>
                  <a:tcPr/>
                </a:tc>
                <a:extLst>
                  <a:ext uri="{0D108BD9-81ED-4DB2-BD59-A6C34878D82A}">
                    <a16:rowId xmlns:a16="http://schemas.microsoft.com/office/drawing/2014/main" xmlns="" val="45503149"/>
                  </a:ext>
                </a:extLst>
              </a:tr>
              <a:tr h="545592">
                <a:tc>
                  <a:txBody>
                    <a:bodyPr/>
                    <a:lstStyle/>
                    <a:p>
                      <a:r>
                        <a:rPr lang="en-IN" dirty="0"/>
                        <a:t>Random Forest</a:t>
                      </a:r>
                    </a:p>
                  </a:txBody>
                  <a:tcPr/>
                </a:tc>
                <a:tc>
                  <a:txBody>
                    <a:bodyPr/>
                    <a:lstStyle/>
                    <a:p>
                      <a:pPr algn="ctr"/>
                      <a:r>
                        <a:rPr lang="en-IN" dirty="0"/>
                        <a:t>0.9960</a:t>
                      </a:r>
                    </a:p>
                  </a:txBody>
                  <a:tcPr/>
                </a:tc>
                <a:tc>
                  <a:txBody>
                    <a:bodyPr/>
                    <a:lstStyle/>
                    <a:p>
                      <a:pPr algn="ctr"/>
                      <a:r>
                        <a:rPr lang="en-IN" dirty="0"/>
                        <a:t>0.0665</a:t>
                      </a:r>
                    </a:p>
                  </a:txBody>
                  <a:tcPr/>
                </a:tc>
                <a:tc>
                  <a:txBody>
                    <a:bodyPr/>
                    <a:lstStyle/>
                    <a:p>
                      <a:pPr algn="ctr"/>
                      <a:r>
                        <a:rPr lang="en-IN" dirty="0"/>
                        <a:t>0.0387</a:t>
                      </a:r>
                    </a:p>
                  </a:txBody>
                  <a:tcPr/>
                </a:tc>
                <a:extLst>
                  <a:ext uri="{0D108BD9-81ED-4DB2-BD59-A6C34878D82A}">
                    <a16:rowId xmlns:a16="http://schemas.microsoft.com/office/drawing/2014/main" xmlns="" val="3735301805"/>
                  </a:ext>
                </a:extLst>
              </a:tr>
              <a:tr h="545592">
                <a:tc>
                  <a:txBody>
                    <a:bodyPr/>
                    <a:lstStyle/>
                    <a:p>
                      <a:r>
                        <a:rPr lang="en-IN" dirty="0"/>
                        <a:t>Gradient Boosting</a:t>
                      </a:r>
                    </a:p>
                  </a:txBody>
                  <a:tcPr/>
                </a:tc>
                <a:tc>
                  <a:txBody>
                    <a:bodyPr/>
                    <a:lstStyle/>
                    <a:p>
                      <a:pPr algn="ctr"/>
                      <a:r>
                        <a:rPr lang="en-IN" dirty="0"/>
                        <a:t>0.9989</a:t>
                      </a:r>
                    </a:p>
                  </a:txBody>
                  <a:tcPr/>
                </a:tc>
                <a:tc>
                  <a:txBody>
                    <a:bodyPr/>
                    <a:lstStyle/>
                    <a:p>
                      <a:pPr algn="ctr"/>
                      <a:r>
                        <a:rPr lang="en-IN" dirty="0"/>
                        <a:t>0.0357</a:t>
                      </a:r>
                    </a:p>
                  </a:txBody>
                  <a:tcPr/>
                </a:tc>
                <a:tc>
                  <a:txBody>
                    <a:bodyPr/>
                    <a:lstStyle/>
                    <a:p>
                      <a:pPr algn="ctr"/>
                      <a:r>
                        <a:rPr lang="en-IN" dirty="0"/>
                        <a:t>0.0230</a:t>
                      </a:r>
                    </a:p>
                  </a:txBody>
                  <a:tcPr/>
                </a:tc>
                <a:extLst>
                  <a:ext uri="{0D108BD9-81ED-4DB2-BD59-A6C34878D82A}">
                    <a16:rowId xmlns:a16="http://schemas.microsoft.com/office/drawing/2014/main" xmlns="" val="487500759"/>
                  </a:ext>
                </a:extLst>
              </a:tr>
            </a:tbl>
          </a:graphicData>
        </a:graphic>
      </p:graphicFrame>
    </p:spTree>
    <p:extLst>
      <p:ext uri="{BB962C8B-B14F-4D97-AF65-F5344CB8AC3E}">
        <p14:creationId xmlns:p14="http://schemas.microsoft.com/office/powerpoint/2010/main" xmlns="" val="147415542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xmlns="" id="{C27D7A02-907B-496F-BA7E-AA3780733C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0FBA5268-0AE7-4CAD-9537-D0EB09E764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xmlns="" id="{088D065B-39DA-4077-B9CF-E489CE4C01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644E92-0393-444D-854A-830B7B1D86F0}"/>
              </a:ext>
            </a:extLst>
          </p:cNvPr>
          <p:cNvSpPr>
            <a:spLocks noGrp="1"/>
          </p:cNvSpPr>
          <p:nvPr>
            <p:ph type="ctrTitle"/>
          </p:nvPr>
        </p:nvSpPr>
        <p:spPr>
          <a:xfrm>
            <a:off x="1035698" y="978884"/>
            <a:ext cx="10033355" cy="667036"/>
          </a:xfrm>
        </p:spPr>
        <p:txBody>
          <a:bodyPr anchor="b">
            <a:normAutofit/>
          </a:bodyPr>
          <a:lstStyle/>
          <a:p>
            <a:pPr algn="l"/>
            <a:r>
              <a:rPr lang="en-IN" sz="4000" b="1" u="sng" dirty="0" smtClean="0">
                <a:solidFill>
                  <a:schemeClr val="tx1">
                    <a:lumMod val="65000"/>
                    <a:lumOff val="35000"/>
                  </a:schemeClr>
                </a:solidFill>
              </a:rPr>
              <a:t>Visualization:</a:t>
            </a:r>
            <a:endParaRPr lang="en-IN" sz="4000" b="1" u="sng" dirty="0">
              <a:solidFill>
                <a:schemeClr val="tx1">
                  <a:lumMod val="65000"/>
                  <a:lumOff val="35000"/>
                </a:schemeClr>
              </a:solidFill>
            </a:endParaRPr>
          </a:p>
        </p:txBody>
      </p:sp>
      <p:sp>
        <p:nvSpPr>
          <p:cNvPr id="3" name="Subtitle 2">
            <a:extLst>
              <a:ext uri="{FF2B5EF4-FFF2-40B4-BE49-F238E27FC236}">
                <a16:creationId xmlns:a16="http://schemas.microsoft.com/office/drawing/2014/main" xmlns="" id="{A28A1EBB-1C81-4B8F-85EA-72225C8E0B1A}"/>
              </a:ext>
            </a:extLst>
          </p:cNvPr>
          <p:cNvSpPr>
            <a:spLocks noGrp="1"/>
          </p:cNvSpPr>
          <p:nvPr>
            <p:ph type="subTitle" idx="1"/>
          </p:nvPr>
        </p:nvSpPr>
        <p:spPr>
          <a:xfrm>
            <a:off x="1147665" y="3694922"/>
            <a:ext cx="10229396" cy="2022484"/>
          </a:xfrm>
        </p:spPr>
        <p:txBody>
          <a:bodyPr anchor="t">
            <a:normAutofit/>
          </a:bodyPr>
          <a:lstStyle/>
          <a:p>
            <a:pPr algn="l">
              <a:buFont typeface="Arial" pitchFamily="34" charset="0"/>
              <a:buChar char="•"/>
            </a:pPr>
            <a:r>
              <a:rPr lang="en-US" sz="1800" dirty="0" smtClean="0"/>
              <a:t>There are noticeable fluctuations in power consumption over time, indicating possible seasonal effects</a:t>
            </a:r>
            <a:r>
              <a:rPr lang="en-US" sz="1800" dirty="0" smtClean="0"/>
              <a:t>.</a:t>
            </a:r>
          </a:p>
          <a:p>
            <a:pPr algn="l">
              <a:buFont typeface="Arial" pitchFamily="34" charset="0"/>
              <a:buChar char="•"/>
            </a:pPr>
            <a:r>
              <a:rPr lang="en-US" sz="1800" dirty="0" smtClean="0"/>
              <a:t>The energy consumption starts at a high level in early 2007 but gradually declines through mid-2008.This could be due to factors like increased energy efficiency, changes in household behavior, or external factors affecting energy demand</a:t>
            </a:r>
            <a:r>
              <a:rPr lang="en-US" sz="1800" dirty="0" smtClean="0"/>
              <a:t>.</a:t>
            </a:r>
          </a:p>
          <a:p>
            <a:pPr algn="l">
              <a:buFont typeface="Arial" pitchFamily="34" charset="0"/>
              <a:buChar char="•"/>
            </a:pPr>
            <a:r>
              <a:rPr lang="en-US" sz="1800" dirty="0" smtClean="0"/>
              <a:t>From 2009 onward, the energy consumption fluctuates but remains relatively stable compared to the earlier years.</a:t>
            </a:r>
            <a:endParaRPr lang="en-IN" sz="1800" dirty="0"/>
          </a:p>
        </p:txBody>
      </p:sp>
      <p:sp>
        <p:nvSpPr>
          <p:cNvPr id="7" name="Title 1">
            <a:extLst>
              <a:ext uri="{FF2B5EF4-FFF2-40B4-BE49-F238E27FC236}">
                <a16:creationId xmlns:a16="http://schemas.microsoft.com/office/drawing/2014/main" xmlns="" id="{3EE1857E-1DB3-4994-AC2B-87B6AE2C003B}"/>
              </a:ext>
            </a:extLst>
          </p:cNvPr>
          <p:cNvSpPr txBox="1">
            <a:spLocks/>
          </p:cNvSpPr>
          <p:nvPr/>
        </p:nvSpPr>
        <p:spPr>
          <a:xfrm>
            <a:off x="2653552" y="978884"/>
            <a:ext cx="6884895" cy="6670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200" dirty="0">
              <a:solidFill>
                <a:schemeClr val="tx1">
                  <a:lumMod val="65000"/>
                  <a:lumOff val="35000"/>
                </a:schemeClr>
              </a:solidFill>
            </a:endParaRPr>
          </a:p>
        </p:txBody>
      </p:sp>
      <p:pic>
        <p:nvPicPr>
          <p:cNvPr id="1026" name="Picture 2"/>
          <p:cNvPicPr>
            <a:picLocks noChangeAspect="1" noChangeArrowheads="1"/>
          </p:cNvPicPr>
          <p:nvPr/>
        </p:nvPicPr>
        <p:blipFill>
          <a:blip r:embed="rId2"/>
          <a:srcRect/>
          <a:stretch>
            <a:fillRect/>
          </a:stretch>
        </p:blipFill>
        <p:spPr bwMode="auto">
          <a:xfrm>
            <a:off x="4040512" y="757335"/>
            <a:ext cx="7435850" cy="2788298"/>
          </a:xfrm>
          <a:prstGeom prst="rect">
            <a:avLst/>
          </a:prstGeom>
          <a:noFill/>
          <a:ln w="9525">
            <a:noFill/>
            <a:miter lim="800000"/>
            <a:headEnd/>
            <a:tailEnd/>
          </a:ln>
          <a:effectLst/>
        </p:spPr>
      </p:pic>
      <p:sp>
        <p:nvSpPr>
          <p:cNvPr id="11" name="TextBox 10"/>
          <p:cNvSpPr txBox="1"/>
          <p:nvPr/>
        </p:nvSpPr>
        <p:spPr>
          <a:xfrm>
            <a:off x="1166327" y="1847461"/>
            <a:ext cx="2985795" cy="1323439"/>
          </a:xfrm>
          <a:prstGeom prst="rect">
            <a:avLst/>
          </a:prstGeom>
          <a:noFill/>
        </p:spPr>
        <p:txBody>
          <a:bodyPr wrap="square" rtlCol="0">
            <a:spAutoFit/>
          </a:bodyPr>
          <a:lstStyle/>
          <a:p>
            <a:pPr>
              <a:buFont typeface="Arial" pitchFamily="34" charset="0"/>
              <a:buChar char="•"/>
            </a:pPr>
            <a:r>
              <a:rPr lang="en-IN" sz="2000" dirty="0" smtClean="0"/>
              <a:t>The visualization represents average power consumption over the years. </a:t>
            </a:r>
            <a:endParaRPr lang="en-US" sz="2000" dirty="0"/>
          </a:p>
        </p:txBody>
      </p:sp>
    </p:spTree>
    <p:extLst>
      <p:ext uri="{BB962C8B-B14F-4D97-AF65-F5344CB8AC3E}">
        <p14:creationId xmlns:p14="http://schemas.microsoft.com/office/powerpoint/2010/main" xmlns="" val="3890775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xmlns="" id="{C27D7A02-907B-496F-BA7E-AA3780733C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0FBA5268-0AE7-4CAD-9537-D0EB09E764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xmlns="" id="{088D065B-39DA-4077-B9CF-E489CE4C01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644E92-0393-444D-854A-830B7B1D86F0}"/>
              </a:ext>
            </a:extLst>
          </p:cNvPr>
          <p:cNvSpPr>
            <a:spLocks noGrp="1"/>
          </p:cNvSpPr>
          <p:nvPr>
            <p:ph type="ctrTitle"/>
          </p:nvPr>
        </p:nvSpPr>
        <p:spPr>
          <a:xfrm>
            <a:off x="1546459" y="978884"/>
            <a:ext cx="9522594" cy="667036"/>
          </a:xfrm>
        </p:spPr>
        <p:txBody>
          <a:bodyPr anchor="b">
            <a:normAutofit/>
          </a:bodyPr>
          <a:lstStyle/>
          <a:p>
            <a:pPr algn="l"/>
            <a:r>
              <a:rPr lang="en-IN" sz="4000" b="1" u="sng" dirty="0" smtClean="0">
                <a:solidFill>
                  <a:schemeClr val="tx1">
                    <a:lumMod val="65000"/>
                    <a:lumOff val="35000"/>
                  </a:schemeClr>
                </a:solidFill>
              </a:rPr>
              <a:t>Challenges faced:</a:t>
            </a:r>
            <a:endParaRPr lang="en-IN" sz="4000" b="1" u="sng" dirty="0">
              <a:solidFill>
                <a:schemeClr val="tx1">
                  <a:lumMod val="65000"/>
                  <a:lumOff val="35000"/>
                </a:schemeClr>
              </a:solidFill>
            </a:endParaRPr>
          </a:p>
        </p:txBody>
      </p:sp>
      <p:sp>
        <p:nvSpPr>
          <p:cNvPr id="3" name="Subtitle 2">
            <a:extLst>
              <a:ext uri="{FF2B5EF4-FFF2-40B4-BE49-F238E27FC236}">
                <a16:creationId xmlns:a16="http://schemas.microsoft.com/office/drawing/2014/main" xmlns="" id="{A28A1EBB-1C81-4B8F-85EA-72225C8E0B1A}"/>
              </a:ext>
            </a:extLst>
          </p:cNvPr>
          <p:cNvSpPr>
            <a:spLocks noGrp="1"/>
          </p:cNvSpPr>
          <p:nvPr>
            <p:ph type="subTitle" idx="1"/>
          </p:nvPr>
        </p:nvSpPr>
        <p:spPr>
          <a:xfrm>
            <a:off x="1546459" y="1939004"/>
            <a:ext cx="9830602" cy="3778402"/>
          </a:xfrm>
        </p:spPr>
        <p:txBody>
          <a:bodyPr anchor="t">
            <a:normAutofit/>
          </a:bodyPr>
          <a:lstStyle/>
          <a:p>
            <a:pPr algn="l">
              <a:buFont typeface="Arial" pitchFamily="34" charset="0"/>
              <a:buChar char="•"/>
            </a:pPr>
            <a:r>
              <a:rPr lang="en-IN" dirty="0" smtClean="0"/>
              <a:t>Initially detected outliers for both input features and target variables using box-plots and density plots. </a:t>
            </a:r>
            <a:r>
              <a:rPr lang="en-IN" dirty="0" smtClean="0"/>
              <a:t>And also found out the distributions using histograms. </a:t>
            </a:r>
          </a:p>
          <a:p>
            <a:pPr algn="l">
              <a:buFont typeface="Arial" pitchFamily="34" charset="0"/>
              <a:buChar char="•"/>
            </a:pPr>
            <a:r>
              <a:rPr lang="en-IN" dirty="0" smtClean="0"/>
              <a:t>And removed the outliers using </a:t>
            </a:r>
            <a:r>
              <a:rPr lang="en-IN" b="1" dirty="0" smtClean="0"/>
              <a:t>IQR</a:t>
            </a:r>
            <a:r>
              <a:rPr lang="en-IN" dirty="0" smtClean="0"/>
              <a:t> method and </a:t>
            </a:r>
            <a:r>
              <a:rPr lang="en-IN" b="1" dirty="0" smtClean="0"/>
              <a:t>z-score </a:t>
            </a:r>
            <a:r>
              <a:rPr lang="en-IN" dirty="0" smtClean="0"/>
              <a:t>method. </a:t>
            </a:r>
            <a:r>
              <a:rPr lang="en-IN" dirty="0" smtClean="0"/>
              <a:t>Then after training the model it R2 score is of exactly 1.0 which is perfectly fit.</a:t>
            </a:r>
          </a:p>
          <a:p>
            <a:pPr algn="l">
              <a:buFont typeface="Arial" pitchFamily="34" charset="0"/>
              <a:buChar char="•"/>
            </a:pPr>
            <a:r>
              <a:rPr lang="en-IN" dirty="0" smtClean="0"/>
              <a:t>Then with the help of mentor’s advise(as this is real world data, no need to detect and remove outliers as without detecting itself the performance will be same) treated as same way. </a:t>
            </a:r>
          </a:p>
          <a:p>
            <a:pPr algn="l">
              <a:buFont typeface="Arial" pitchFamily="34" charset="0"/>
              <a:buChar char="•"/>
            </a:pPr>
            <a:r>
              <a:rPr lang="en-IN" dirty="0" smtClean="0"/>
              <a:t>Tried Lasso Regression also which is used to select the features automatically that are related to the target variable.</a:t>
            </a:r>
            <a:endParaRPr lang="en-IN" dirty="0"/>
          </a:p>
        </p:txBody>
      </p:sp>
      <p:sp>
        <p:nvSpPr>
          <p:cNvPr id="7" name="Title 1">
            <a:extLst>
              <a:ext uri="{FF2B5EF4-FFF2-40B4-BE49-F238E27FC236}">
                <a16:creationId xmlns:a16="http://schemas.microsoft.com/office/drawing/2014/main" xmlns="" id="{3EE1857E-1DB3-4994-AC2B-87B6AE2C003B}"/>
              </a:ext>
            </a:extLst>
          </p:cNvPr>
          <p:cNvSpPr txBox="1">
            <a:spLocks/>
          </p:cNvSpPr>
          <p:nvPr/>
        </p:nvSpPr>
        <p:spPr>
          <a:xfrm>
            <a:off x="2653552" y="978884"/>
            <a:ext cx="6884895" cy="6670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200" dirty="0">
              <a:solidFill>
                <a:schemeClr val="tx1">
                  <a:lumMod val="65000"/>
                  <a:lumOff val="35000"/>
                </a:schemeClr>
              </a:solidFill>
            </a:endParaRPr>
          </a:p>
        </p:txBody>
      </p:sp>
    </p:spTree>
    <p:extLst>
      <p:ext uri="{BB962C8B-B14F-4D97-AF65-F5344CB8AC3E}">
        <p14:creationId xmlns:p14="http://schemas.microsoft.com/office/powerpoint/2010/main" xmlns="" val="80624928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xmlns="" id="{C27D7A02-907B-496F-BA7E-AA3780733CA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xmlns="" id="{0FBA5268-0AE7-4CAD-9537-D0EB09E764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xmlns="" id="{088D065B-39DA-4077-B9CF-E489CE4C01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D644E92-0393-444D-854A-830B7B1D86F0}"/>
              </a:ext>
            </a:extLst>
          </p:cNvPr>
          <p:cNvSpPr>
            <a:spLocks noGrp="1"/>
          </p:cNvSpPr>
          <p:nvPr>
            <p:ph type="ctrTitle"/>
          </p:nvPr>
        </p:nvSpPr>
        <p:spPr>
          <a:xfrm>
            <a:off x="1546459" y="978884"/>
            <a:ext cx="9522594" cy="667036"/>
          </a:xfrm>
        </p:spPr>
        <p:txBody>
          <a:bodyPr anchor="b">
            <a:normAutofit/>
          </a:bodyPr>
          <a:lstStyle/>
          <a:p>
            <a:pPr algn="l"/>
            <a:r>
              <a:rPr lang="en-IN" sz="4000" b="1" u="sng" dirty="0" smtClean="0">
                <a:solidFill>
                  <a:schemeClr val="tx1">
                    <a:lumMod val="65000"/>
                    <a:lumOff val="35000"/>
                  </a:schemeClr>
                </a:solidFill>
              </a:rPr>
              <a:t>Technologies and Tools Used:</a:t>
            </a:r>
            <a:endParaRPr lang="en-IN" sz="4000" b="1" u="sng" dirty="0">
              <a:solidFill>
                <a:schemeClr val="tx1">
                  <a:lumMod val="65000"/>
                  <a:lumOff val="35000"/>
                </a:schemeClr>
              </a:solidFill>
            </a:endParaRPr>
          </a:p>
        </p:txBody>
      </p:sp>
      <p:sp>
        <p:nvSpPr>
          <p:cNvPr id="3" name="Subtitle 2">
            <a:extLst>
              <a:ext uri="{FF2B5EF4-FFF2-40B4-BE49-F238E27FC236}">
                <a16:creationId xmlns:a16="http://schemas.microsoft.com/office/drawing/2014/main" xmlns="" id="{A28A1EBB-1C81-4B8F-85EA-72225C8E0B1A}"/>
              </a:ext>
            </a:extLst>
          </p:cNvPr>
          <p:cNvSpPr>
            <a:spLocks noGrp="1"/>
          </p:cNvSpPr>
          <p:nvPr>
            <p:ph type="subTitle" idx="1"/>
          </p:nvPr>
        </p:nvSpPr>
        <p:spPr>
          <a:xfrm>
            <a:off x="1417250" y="2266996"/>
            <a:ext cx="9830602" cy="3778402"/>
          </a:xfrm>
        </p:spPr>
        <p:txBody>
          <a:bodyPr anchor="t">
            <a:normAutofit/>
          </a:bodyPr>
          <a:lstStyle/>
          <a:p>
            <a:pPr marL="457200" indent="-457200" algn="l">
              <a:buAutoNum type="arabicParenR"/>
            </a:pPr>
            <a:r>
              <a:rPr lang="en-IN" u="sng" dirty="0" smtClean="0"/>
              <a:t>Programming Language:</a:t>
            </a:r>
          </a:p>
          <a:p>
            <a:pPr marL="457200" indent="-9525" algn="l">
              <a:buFont typeface="Arial" pitchFamily="34" charset="0"/>
              <a:buChar char="•"/>
            </a:pPr>
            <a:r>
              <a:rPr lang="en-IN" dirty="0" smtClean="0"/>
              <a:t>  Python (</a:t>
            </a:r>
            <a:r>
              <a:rPr lang="en-IN" dirty="0" err="1" smtClean="0"/>
              <a:t>Jupyter</a:t>
            </a:r>
            <a:r>
              <a:rPr lang="en-IN" dirty="0" smtClean="0"/>
              <a:t> Notebook)</a:t>
            </a:r>
          </a:p>
          <a:p>
            <a:pPr marL="457200" indent="-9525" algn="l">
              <a:buFont typeface="Arial" pitchFamily="34" charset="0"/>
              <a:buChar char="•"/>
            </a:pPr>
            <a:endParaRPr lang="en-IN" dirty="0"/>
          </a:p>
          <a:p>
            <a:pPr marL="457200" indent="-457200" algn="l">
              <a:buAutoNum type="arabicParenR" startAt="2"/>
            </a:pPr>
            <a:r>
              <a:rPr lang="en-IN" u="sng" dirty="0" smtClean="0"/>
              <a:t>Data Processing and Analysis:</a:t>
            </a:r>
          </a:p>
          <a:p>
            <a:pPr marL="457200" indent="-9525" algn="l">
              <a:buFont typeface="Arial" pitchFamily="34" charset="0"/>
              <a:buChar char="•"/>
            </a:pPr>
            <a:r>
              <a:rPr lang="en-IN" dirty="0" smtClean="0"/>
              <a:t>  Pandas(Data Manipulation)</a:t>
            </a:r>
          </a:p>
          <a:p>
            <a:pPr marL="457200" indent="-9525" algn="l">
              <a:buFont typeface="Arial" pitchFamily="34" charset="0"/>
              <a:buChar char="•"/>
            </a:pPr>
            <a:r>
              <a:rPr lang="en-IN" dirty="0" smtClean="0"/>
              <a:t>  </a:t>
            </a:r>
            <a:r>
              <a:rPr lang="en-IN" dirty="0" err="1" smtClean="0"/>
              <a:t>Numpy</a:t>
            </a:r>
            <a:r>
              <a:rPr lang="en-IN" dirty="0" smtClean="0"/>
              <a:t>(Numerical Computation)</a:t>
            </a:r>
          </a:p>
          <a:p>
            <a:pPr marL="457200" indent="-9525" algn="l">
              <a:buFont typeface="Arial" pitchFamily="34" charset="0"/>
              <a:buChar char="•"/>
            </a:pPr>
            <a:r>
              <a:rPr lang="en-IN" dirty="0" smtClean="0"/>
              <a:t>  </a:t>
            </a:r>
            <a:r>
              <a:rPr lang="en-IN" dirty="0" err="1" smtClean="0"/>
              <a:t>Datetime</a:t>
            </a:r>
            <a:r>
              <a:rPr lang="en-IN" dirty="0" smtClean="0"/>
              <a:t>(Handling Date Features)</a:t>
            </a:r>
          </a:p>
          <a:p>
            <a:pPr marL="457200" indent="-457200" algn="l"/>
            <a:endParaRPr lang="en-IN" dirty="0" smtClean="0"/>
          </a:p>
        </p:txBody>
      </p:sp>
      <p:sp>
        <p:nvSpPr>
          <p:cNvPr id="7" name="Title 1">
            <a:extLst>
              <a:ext uri="{FF2B5EF4-FFF2-40B4-BE49-F238E27FC236}">
                <a16:creationId xmlns:a16="http://schemas.microsoft.com/office/drawing/2014/main" xmlns="" id="{3EE1857E-1DB3-4994-AC2B-87B6AE2C003B}"/>
              </a:ext>
            </a:extLst>
          </p:cNvPr>
          <p:cNvSpPr txBox="1">
            <a:spLocks/>
          </p:cNvSpPr>
          <p:nvPr/>
        </p:nvSpPr>
        <p:spPr>
          <a:xfrm>
            <a:off x="2653552" y="978884"/>
            <a:ext cx="6884895" cy="6670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3200" dirty="0">
              <a:solidFill>
                <a:schemeClr val="tx1">
                  <a:lumMod val="65000"/>
                  <a:lumOff val="35000"/>
                </a:schemeClr>
              </a:solidFill>
            </a:endParaRPr>
          </a:p>
        </p:txBody>
      </p:sp>
    </p:spTree>
    <p:extLst>
      <p:ext uri="{BB962C8B-B14F-4D97-AF65-F5344CB8AC3E}">
        <p14:creationId xmlns:p14="http://schemas.microsoft.com/office/powerpoint/2010/main" xmlns="" val="126636558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142</TotalTime>
  <Words>531</Words>
  <Application>Microsoft Office PowerPoint</Application>
  <PresentationFormat>Custom</PresentationFormat>
  <Paragraphs>96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PowerPulse: Household Energy Usage Forecast</vt:lpstr>
      <vt:lpstr>Problem Statement</vt:lpstr>
      <vt:lpstr>Data Pre-processing:</vt:lpstr>
      <vt:lpstr>Exploratory Data Analysis(EDA):</vt:lpstr>
      <vt:lpstr>Machine Learning Models Used:</vt:lpstr>
      <vt:lpstr>Model Performance Comparision</vt:lpstr>
      <vt:lpstr>Visualization:</vt:lpstr>
      <vt:lpstr>Challenges faced:</vt:lpstr>
      <vt:lpstr>Technologies and Tools Used:</vt:lpstr>
      <vt:lpstr>Contd:</vt:lpstr>
      <vt:lpstr>Conclusion and Future Works: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PowerPulse: Household Energy Usage Forecast</dc:title>
  <dc:creator>Angal Resins</dc:creator>
  <cp:lastModifiedBy>dell</cp:lastModifiedBy>
  <cp:revision>19</cp:revision>
  <dcterms:created xsi:type="dcterms:W3CDTF">2025-02-27T11:46:27Z</dcterms:created>
  <dcterms:modified xsi:type="dcterms:W3CDTF">2025-02-28T06:08:44Z</dcterms:modified>
</cp:coreProperties>
</file>