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71" r:id="rId2"/>
    <p:sldId id="257" r:id="rId3"/>
    <p:sldId id="284" r:id="rId4"/>
    <p:sldId id="285" r:id="rId5"/>
    <p:sldId id="260" r:id="rId6"/>
    <p:sldId id="262" r:id="rId7"/>
    <p:sldId id="273" r:id="rId8"/>
    <p:sldId id="276" r:id="rId9"/>
    <p:sldId id="265" r:id="rId10"/>
    <p:sldId id="286" r:id="rId11"/>
    <p:sldId id="291" r:id="rId12"/>
    <p:sldId id="289" r:id="rId13"/>
    <p:sldId id="287" r:id="rId14"/>
    <p:sldId id="292" r:id="rId15"/>
    <p:sldId id="293" r:id="rId16"/>
    <p:sldId id="267" r:id="rId17"/>
    <p:sldId id="288" r:id="rId18"/>
    <p:sldId id="269" r:id="rId19"/>
  </p:sldIdLst>
  <p:sldSz cx="18288000" cy="10287000"/>
  <p:notesSz cx="6858000" cy="9144000"/>
  <p:embeddedFontLst>
    <p:embeddedFont>
      <p:font typeface="IBM Plex Sans" panose="020B0503050203000203" pitchFamily="34" charset="0"/>
      <p:regular r:id="rId21"/>
      <p:bold r:id="rId22"/>
      <p:italic r:id="rId23"/>
      <p:boldItalic r:id="rId24"/>
    </p:embeddedFont>
    <p:embeddedFont>
      <p:font typeface="Impact" panose="020B0806030902050204" pitchFamily="3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FB509-4CA7-48A5-A278-F9E1FA5ECD52}" v="41" dt="2024-03-10T11:04:31.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0" autoAdjust="0"/>
    <p:restoredTop sz="94622" autoAdjust="0"/>
  </p:normalViewPr>
  <p:slideViewPr>
    <p:cSldViewPr>
      <p:cViewPr varScale="1">
        <p:scale>
          <a:sx n="52" d="100"/>
          <a:sy n="52" d="100"/>
        </p:scale>
        <p:origin x="8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EA35-D53B-4B34-A87F-4ACFEC1A1EFC}" type="datetimeFigureOut">
              <a:rPr lang="en-IN" smtClean="0"/>
              <a:t>03-10-2024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9A576-E1E4-4792-856D-AC8E2ABCB9F0}" type="slidenum">
              <a:rPr lang="en-IN" smtClean="0"/>
              <a:t>‹#›</a:t>
            </a:fld>
            <a:endParaRPr lang="en-IN" dirty="0"/>
          </a:p>
        </p:txBody>
      </p:sp>
    </p:spTree>
    <p:extLst>
      <p:ext uri="{BB962C8B-B14F-4D97-AF65-F5344CB8AC3E}">
        <p14:creationId xmlns:p14="http://schemas.microsoft.com/office/powerpoint/2010/main" val="308170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19A576-E1E4-4792-856D-AC8E2ABCB9F0}" type="slidenum">
              <a:rPr lang="en-IN" smtClean="0"/>
              <a:t>5</a:t>
            </a:fld>
            <a:endParaRPr lang="en-IN" dirty="0"/>
          </a:p>
        </p:txBody>
      </p:sp>
    </p:spTree>
    <p:extLst>
      <p:ext uri="{BB962C8B-B14F-4D97-AF65-F5344CB8AC3E}">
        <p14:creationId xmlns:p14="http://schemas.microsoft.com/office/powerpoint/2010/main" val="60949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9918FF-F7A9-58FE-EEB7-41CF98EB483E}"/>
              </a:ext>
            </a:extLst>
          </p:cNvPr>
          <p:cNvSpPr>
            <a:spLocks noGrp="1"/>
          </p:cNvSpPr>
          <p:nvPr>
            <p:ph type="subTitle" idx="1"/>
          </p:nvPr>
        </p:nvSpPr>
        <p:spPr>
          <a:xfrm>
            <a:off x="888405" y="1181100"/>
            <a:ext cx="16535400" cy="9296400"/>
          </a:xfrm>
        </p:spPr>
        <p:txBody>
          <a:bodyPr>
            <a:normAutofit/>
          </a:bodyPr>
          <a:lstStyle/>
          <a:p>
            <a:pPr marL="0" lvl="0" indent="0" algn="ctr" rtl="0">
              <a:lnSpc>
                <a:spcPct val="100000"/>
              </a:lnSpc>
              <a:spcBef>
                <a:spcPts val="0"/>
              </a:spcBef>
              <a:spcAft>
                <a:spcPts val="0"/>
              </a:spcAft>
              <a:buSzPts val="1200"/>
              <a:buNone/>
            </a:pPr>
            <a:endParaRPr lang="en-IN" sz="32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lang="en-IN"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lang="en-IN"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lang="en-IN" sz="3200" b="1" dirty="0">
              <a:solidFill>
                <a:schemeClr val="dk1"/>
              </a:solidFill>
              <a:latin typeface="Times New Roman"/>
              <a:ea typeface="Times New Roman"/>
              <a:cs typeface="Times New Roman"/>
              <a:sym typeface="Times New Roman"/>
            </a:endParaRPr>
          </a:p>
          <a:p>
            <a:pPr marL="0" lvl="0" indent="0" algn="ctr" rtl="0">
              <a:lnSpc>
                <a:spcPct val="100000"/>
              </a:lnSpc>
              <a:spcBef>
                <a:spcPts val="1600"/>
              </a:spcBef>
              <a:spcAft>
                <a:spcPts val="0"/>
              </a:spcAft>
              <a:buSzPts val="1200"/>
              <a:buNone/>
            </a:pPr>
            <a:r>
              <a:rPr lang="en-IN" sz="3800" b="1">
                <a:solidFill>
                  <a:schemeClr val="dk1"/>
                </a:solidFill>
                <a:latin typeface="Times New Roman"/>
                <a:ea typeface="Times New Roman"/>
                <a:cs typeface="Times New Roman"/>
                <a:sym typeface="Times New Roman"/>
              </a:rPr>
              <a:t>FINANCE PREDICTION </a:t>
            </a:r>
            <a:r>
              <a:rPr lang="en-IN" sz="3800" b="1" dirty="0">
                <a:solidFill>
                  <a:schemeClr val="dk1"/>
                </a:solidFill>
                <a:latin typeface="Times New Roman"/>
                <a:ea typeface="Times New Roman"/>
                <a:cs typeface="Times New Roman"/>
                <a:sym typeface="Times New Roman"/>
              </a:rPr>
              <a:t>TRACKER : Using Regression ML</a:t>
            </a:r>
          </a:p>
          <a:p>
            <a:pPr marL="0" lvl="0" indent="0" algn="ctr"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By</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Krishna Dongre (22106089)</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Tanveer Angane (22106057)</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Siddharth Chaurasiya (22106060)</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Anish Gawade (22106109)</a:t>
            </a:r>
          </a:p>
          <a:p>
            <a:pPr marL="0" lvl="0" indent="0" algn="ctr" rtl="0">
              <a:lnSpc>
                <a:spcPct val="100000"/>
              </a:lnSpc>
              <a:spcBef>
                <a:spcPts val="1600"/>
              </a:spcBef>
              <a:spcAft>
                <a:spcPts val="0"/>
              </a:spcAft>
              <a:buSzPts val="1200"/>
              <a:buNone/>
            </a:pPr>
            <a:r>
              <a:rPr lang="en-IN" sz="3200" b="1" dirty="0">
                <a:solidFill>
                  <a:schemeClr val="dk1"/>
                </a:solidFill>
                <a:latin typeface="Times New Roman"/>
                <a:ea typeface="Times New Roman"/>
                <a:cs typeface="Times New Roman"/>
                <a:sym typeface="Times New Roman"/>
              </a:rPr>
              <a:t>Under the Guidance of</a:t>
            </a:r>
          </a:p>
          <a:p>
            <a:pPr marL="0" lvl="0" indent="0" algn="ctr" rtl="0">
              <a:lnSpc>
                <a:spcPct val="100000"/>
              </a:lnSpc>
              <a:spcBef>
                <a:spcPts val="1600"/>
              </a:spcBef>
              <a:spcAft>
                <a:spcPts val="1600"/>
              </a:spcAft>
              <a:buSzPts val="1200"/>
              <a:buNone/>
            </a:pPr>
            <a:r>
              <a:rPr lang="en-IN" sz="3200" b="1" dirty="0">
                <a:solidFill>
                  <a:schemeClr val="dk1"/>
                </a:solidFill>
                <a:latin typeface="Times New Roman"/>
                <a:ea typeface="Times New Roman"/>
                <a:cs typeface="Times New Roman"/>
                <a:sym typeface="Times New Roman"/>
              </a:rPr>
              <a:t>Prof. Kanchan Wankhede</a:t>
            </a:r>
          </a:p>
        </p:txBody>
      </p:sp>
      <p:grpSp>
        <p:nvGrpSpPr>
          <p:cNvPr id="4" name="Group 8">
            <a:extLst>
              <a:ext uri="{FF2B5EF4-FFF2-40B4-BE49-F238E27FC236}">
                <a16:creationId xmlns:a16="http://schemas.microsoft.com/office/drawing/2014/main" id="{D68D994F-2EB8-84F8-6591-23142C4482DD}"/>
              </a:ext>
            </a:extLst>
          </p:cNvPr>
          <p:cNvGrpSpPr/>
          <p:nvPr/>
        </p:nvGrpSpPr>
        <p:grpSpPr>
          <a:xfrm>
            <a:off x="0" y="0"/>
            <a:ext cx="18288180" cy="349920"/>
            <a:chOff x="0" y="0"/>
            <a:chExt cx="24384240" cy="466560"/>
          </a:xfrm>
        </p:grpSpPr>
        <p:sp>
          <p:nvSpPr>
            <p:cNvPr id="5" name="Freeform 9">
              <a:extLst>
                <a:ext uri="{FF2B5EF4-FFF2-40B4-BE49-F238E27FC236}">
                  <a16:creationId xmlns:a16="http://schemas.microsoft.com/office/drawing/2014/main" id="{8F2F64C3-720F-2A52-BB86-BDFF29E0C39C}"/>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pSp>
        <p:nvGrpSpPr>
          <p:cNvPr id="6" name="Group 2">
            <a:extLst>
              <a:ext uri="{FF2B5EF4-FFF2-40B4-BE49-F238E27FC236}">
                <a16:creationId xmlns:a16="http://schemas.microsoft.com/office/drawing/2014/main" id="{D23B4202-9D20-49CB-93CA-E4A717069B96}"/>
              </a:ext>
            </a:extLst>
          </p:cNvPr>
          <p:cNvGrpSpPr/>
          <p:nvPr/>
        </p:nvGrpSpPr>
        <p:grpSpPr>
          <a:xfrm>
            <a:off x="0" y="9937080"/>
            <a:ext cx="9143820" cy="349920"/>
            <a:chOff x="0" y="0"/>
            <a:chExt cx="12191760" cy="466560"/>
          </a:xfrm>
        </p:grpSpPr>
        <p:sp>
          <p:nvSpPr>
            <p:cNvPr id="7" name="Freeform 3">
              <a:extLst>
                <a:ext uri="{FF2B5EF4-FFF2-40B4-BE49-F238E27FC236}">
                  <a16:creationId xmlns:a16="http://schemas.microsoft.com/office/drawing/2014/main" id="{B65C69F4-1425-0071-F982-05C1B955A24F}"/>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8" name="Group 4">
            <a:extLst>
              <a:ext uri="{FF2B5EF4-FFF2-40B4-BE49-F238E27FC236}">
                <a16:creationId xmlns:a16="http://schemas.microsoft.com/office/drawing/2014/main" id="{0739BA5B-32E8-CC67-39F6-ECA73DBDF74F}"/>
              </a:ext>
            </a:extLst>
          </p:cNvPr>
          <p:cNvGrpSpPr/>
          <p:nvPr/>
        </p:nvGrpSpPr>
        <p:grpSpPr>
          <a:xfrm>
            <a:off x="9143820" y="9937080"/>
            <a:ext cx="9143810" cy="349920"/>
            <a:chOff x="0" y="0"/>
            <a:chExt cx="11316240" cy="466560"/>
          </a:xfrm>
        </p:grpSpPr>
        <p:sp>
          <p:nvSpPr>
            <p:cNvPr id="9" name="Freeform 5">
              <a:extLst>
                <a:ext uri="{FF2B5EF4-FFF2-40B4-BE49-F238E27FC236}">
                  <a16:creationId xmlns:a16="http://schemas.microsoft.com/office/drawing/2014/main" id="{993F66A9-DD2A-DE4C-3127-6A069ED6D8F3}"/>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pic>
        <p:nvPicPr>
          <p:cNvPr id="12" name="Picture 3">
            <a:extLst>
              <a:ext uri="{FF2B5EF4-FFF2-40B4-BE49-F238E27FC236}">
                <a16:creationId xmlns:a16="http://schemas.microsoft.com/office/drawing/2014/main" id="{0E250640-9D01-1D2B-37CB-29E0C6828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71499"/>
            <a:ext cx="12268200" cy="218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C22CDED4-5051-EEB3-D4E9-3CA0A437CC43}"/>
              </a:ext>
            </a:extLst>
          </p:cNvPr>
          <p:cNvCxnSpPr>
            <a:cxnSpLocks/>
          </p:cNvCxnSpPr>
          <p:nvPr/>
        </p:nvCxnSpPr>
        <p:spPr>
          <a:xfrm>
            <a:off x="12105" y="3086100"/>
            <a:ext cx="18288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745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79"/>
            <a:ext cx="9144180" cy="399057"/>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p:cNvSpPr txBox="1"/>
          <p:nvPr/>
        </p:nvSpPr>
        <p:spPr>
          <a:xfrm>
            <a:off x="1028700" y="645322"/>
            <a:ext cx="8877300" cy="1098891"/>
          </a:xfrm>
          <a:prstGeom prst="rect">
            <a:avLst/>
          </a:prstGeom>
        </p:spPr>
        <p:txBody>
          <a:bodyPr wrap="square" lIns="0" tIns="0" rIns="0" bIns="0" rtlCol="0" anchor="t">
            <a:spAutoFit/>
          </a:bodyPr>
          <a:lstStyle/>
          <a:p>
            <a:pPr algn="ctr">
              <a:lnSpc>
                <a:spcPts val="9799"/>
              </a:lnSpc>
            </a:pPr>
            <a:r>
              <a:rPr lang="en-US" sz="5200" b="1" dirty="0">
                <a:solidFill>
                  <a:srgbClr val="000000"/>
                </a:solidFill>
                <a:latin typeface="Times New Roman" panose="02020603050405020304" pitchFamily="18" charset="0"/>
                <a:cs typeface="Times New Roman" panose="02020603050405020304" pitchFamily="18" charset="0"/>
              </a:rPr>
              <a:t>PROBLEM STATEMENT:</a:t>
            </a:r>
          </a:p>
        </p:txBody>
      </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762000" y="1604863"/>
            <a:ext cx="16192500" cy="8036815"/>
          </a:xfrm>
          <a:prstGeom prst="rect">
            <a:avLst/>
          </a:prstGeom>
        </p:spPr>
        <p:txBody>
          <a:bodyPr wrap="square" lIns="0" tIns="0" rIns="0" bIns="0" rtlCol="0" anchor="t">
            <a:spAutoFit/>
          </a:bodyPr>
          <a:lstStyle/>
          <a:p>
            <a:pPr marL="838878" lvl="1" indent="-419439">
              <a:lnSpc>
                <a:spcPct val="150000"/>
              </a:lnSpc>
              <a:buFont typeface="Arial"/>
              <a:buChar char="•"/>
            </a:pPr>
            <a:r>
              <a:rPr lang="en-US" sz="3200" u="sng" spc="-2" dirty="0">
                <a:solidFill>
                  <a:srgbClr val="000000"/>
                </a:solidFill>
                <a:latin typeface="Times New Roman" panose="02020603050405020304" pitchFamily="18" charset="0"/>
              </a:rPr>
              <a:t>Real-time Data Tracking</a:t>
            </a:r>
            <a:r>
              <a:rPr lang="en-US" sz="3200" spc="-2" dirty="0">
                <a:solidFill>
                  <a:srgbClr val="000000"/>
                </a:solidFill>
                <a:latin typeface="Times New Roman" panose="02020603050405020304" pitchFamily="18" charset="0"/>
              </a:rPr>
              <a:t>: Many businesses struggle to track their financial metrics in real-time, leading to delayed insights and decision-making.</a:t>
            </a:r>
          </a:p>
          <a:p>
            <a:pPr marL="419439" lvl="1">
              <a:lnSpc>
                <a:spcPct val="150000"/>
              </a:lnSpc>
            </a:pPr>
            <a:endParaRPr lang="en-US" sz="3200" spc="-2" dirty="0">
              <a:solidFill>
                <a:srgbClr val="000000"/>
              </a:solidFill>
              <a:latin typeface="Times New Roman" panose="02020603050405020304" pitchFamily="18" charset="0"/>
            </a:endParaRPr>
          </a:p>
          <a:p>
            <a:pPr marL="838878" lvl="1" indent="-419439">
              <a:lnSpc>
                <a:spcPct val="150000"/>
              </a:lnSpc>
              <a:buFont typeface="Arial"/>
              <a:buChar char="•"/>
            </a:pPr>
            <a:r>
              <a:rPr lang="en-US" sz="3200" u="sng" spc="-2" dirty="0">
                <a:solidFill>
                  <a:srgbClr val="000000"/>
                </a:solidFill>
                <a:latin typeface="Times New Roman" panose="02020603050405020304" pitchFamily="18" charset="0"/>
              </a:rPr>
              <a:t>Predictive Analysis</a:t>
            </a:r>
            <a:r>
              <a:rPr lang="en-US" sz="3200" spc="-2" dirty="0">
                <a:solidFill>
                  <a:srgbClr val="000000"/>
                </a:solidFill>
                <a:latin typeface="Times New Roman" panose="02020603050405020304" pitchFamily="18" charset="0"/>
              </a:rPr>
              <a:t>: There is a need for tools that not only display current financial data but also predict future trends, helping businesses to plan strategically.</a:t>
            </a:r>
          </a:p>
          <a:p>
            <a:pPr marL="419439" lvl="1">
              <a:lnSpc>
                <a:spcPct val="150000"/>
              </a:lnSpc>
            </a:pPr>
            <a:endParaRPr lang="en-US" sz="3200" spc="-2" dirty="0">
              <a:solidFill>
                <a:srgbClr val="000000"/>
              </a:solidFill>
              <a:latin typeface="Times New Roman" panose="02020603050405020304" pitchFamily="18" charset="0"/>
            </a:endParaRPr>
          </a:p>
          <a:p>
            <a:pPr marL="838878" lvl="1" indent="-419439">
              <a:lnSpc>
                <a:spcPct val="150000"/>
              </a:lnSpc>
              <a:buFont typeface="Arial"/>
              <a:buChar char="•"/>
            </a:pPr>
            <a:r>
              <a:rPr lang="en-US" sz="3200" u="sng" spc="-2" dirty="0">
                <a:solidFill>
                  <a:srgbClr val="000000"/>
                </a:solidFill>
                <a:latin typeface="Times New Roman" panose="02020603050405020304" pitchFamily="18" charset="0"/>
              </a:rPr>
              <a:t>User-friendly Interface</a:t>
            </a:r>
            <a:r>
              <a:rPr lang="en-US" sz="3200" spc="-2" dirty="0">
                <a:solidFill>
                  <a:srgbClr val="000000"/>
                </a:solidFill>
                <a:latin typeface="Times New Roman" panose="02020603050405020304" pitchFamily="18" charset="0"/>
              </a:rPr>
              <a:t>: Existing financial tools can be complex and difficult to use, necessitating a solution that is both powerful and user-friendly.</a:t>
            </a:r>
          </a:p>
          <a:p>
            <a:pPr marL="419439" lvl="1">
              <a:lnSpc>
                <a:spcPct val="150000"/>
              </a:lnSpc>
            </a:pPr>
            <a:endParaRPr lang="en-US" sz="3200" spc="-2" dirty="0">
              <a:solidFill>
                <a:srgbClr val="000000"/>
              </a:solidFill>
              <a:latin typeface="Times New Roman" panose="02020603050405020304" pitchFamily="18" charset="0"/>
            </a:endParaRPr>
          </a:p>
          <a:p>
            <a:pPr marL="838878" lvl="1" indent="-419439">
              <a:lnSpc>
                <a:spcPct val="150000"/>
              </a:lnSpc>
              <a:buFont typeface="Arial"/>
              <a:buChar char="•"/>
            </a:pPr>
            <a:r>
              <a:rPr lang="en-US" sz="3200" u="sng" spc="-2" dirty="0">
                <a:solidFill>
                  <a:srgbClr val="000000"/>
                </a:solidFill>
                <a:latin typeface="Times New Roman" panose="02020603050405020304" pitchFamily="18" charset="0"/>
              </a:rPr>
              <a:t>Cost-effective Deployment</a:t>
            </a:r>
            <a:r>
              <a:rPr lang="en-US" sz="3200" spc="-2" dirty="0">
                <a:solidFill>
                  <a:srgbClr val="000000"/>
                </a:solidFill>
                <a:latin typeface="Times New Roman" panose="02020603050405020304" pitchFamily="18" charset="0"/>
              </a:rPr>
              <a:t>: High deployment and maintenance costs can be a barrier for small to medium-sized businesses looking to implement sophisticated financial tools.</a:t>
            </a:r>
          </a:p>
        </p:txBody>
      </p:sp>
    </p:spTree>
    <p:extLst>
      <p:ext uri="{BB962C8B-B14F-4D97-AF65-F5344CB8AC3E}">
        <p14:creationId xmlns:p14="http://schemas.microsoft.com/office/powerpoint/2010/main" val="8420583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3" name="TextBox 13"/>
          <p:cNvSpPr txBox="1"/>
          <p:nvPr/>
        </p:nvSpPr>
        <p:spPr>
          <a:xfrm>
            <a:off x="1028700" y="762000"/>
            <a:ext cx="6288296" cy="1098891"/>
          </a:xfrm>
          <a:prstGeom prst="rect">
            <a:avLst/>
          </a:prstGeom>
        </p:spPr>
        <p:txBody>
          <a:bodyPr lIns="0" tIns="0" rIns="0" bIns="0" rtlCol="0" anchor="t">
            <a:spAutoFit/>
          </a:bodyPr>
          <a:lstStyle/>
          <a:p>
            <a:pPr>
              <a:lnSpc>
                <a:spcPts val="9799"/>
              </a:lnSpc>
              <a:spcBef>
                <a:spcPct val="0"/>
              </a:spcBef>
            </a:pPr>
            <a:r>
              <a:rPr lang="en-US" sz="5200" dirty="0">
                <a:solidFill>
                  <a:srgbClr val="000000"/>
                </a:solidFill>
                <a:latin typeface="Times New Roman" panose="02020603050405020304" pitchFamily="18" charset="0"/>
                <a:cs typeface="Times New Roman" panose="02020603050405020304" pitchFamily="18" charset="0"/>
              </a:rPr>
              <a:t>SYSTEM DESIGN:</a:t>
            </a:r>
          </a:p>
        </p:txBody>
      </p:sp>
      <p:pic>
        <p:nvPicPr>
          <p:cNvPr id="20" name="Picture 19">
            <a:extLst>
              <a:ext uri="{FF2B5EF4-FFF2-40B4-BE49-F238E27FC236}">
                <a16:creationId xmlns:a16="http://schemas.microsoft.com/office/drawing/2014/main" id="{62C722FE-784F-15EC-1160-A512C73A9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069" y="2272942"/>
            <a:ext cx="15999481" cy="6787088"/>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28700" y="762001"/>
            <a:ext cx="12982575" cy="3612399"/>
          </a:xfrm>
          <a:prstGeom prst="rect">
            <a:avLst/>
          </a:prstGeom>
        </p:spPr>
        <p:txBody>
          <a:bodyPr wrap="square" lIns="0" tIns="0" rIns="0" bIns="0" rtlCol="0" anchor="t">
            <a:spAutoFit/>
          </a:bodyPr>
          <a:lstStyle/>
          <a:p>
            <a:pPr>
              <a:lnSpc>
                <a:spcPts val="9799"/>
              </a:lnSpc>
              <a:spcBef>
                <a:spcPct val="0"/>
              </a:spcBef>
            </a:pPr>
            <a:r>
              <a:rPr lang="en-US" sz="5200" dirty="0">
                <a:solidFill>
                  <a:srgbClr val="000000"/>
                </a:solidFill>
                <a:latin typeface="Times New Roman" panose="02020603050405020304" pitchFamily="18" charset="0"/>
                <a:cs typeface="Times New Roman" panose="02020603050405020304" pitchFamily="18" charset="0"/>
              </a:rPr>
              <a:t>FRAMEWORK / ALGORITHM</a:t>
            </a:r>
          </a:p>
          <a:p>
            <a:pPr>
              <a:lnSpc>
                <a:spcPts val="9799"/>
              </a:lnSpc>
              <a:spcBef>
                <a:spcPct val="0"/>
              </a:spcBef>
            </a:pPr>
            <a:endParaRPr lang="en-US" sz="5200" dirty="0">
              <a:solidFill>
                <a:srgbClr val="000000"/>
              </a:solidFill>
              <a:latin typeface="Times New Roman" panose="02020603050405020304" pitchFamily="18" charset="0"/>
              <a:cs typeface="Times New Roman" panose="02020603050405020304" pitchFamily="18" charset="0"/>
            </a:endParaRPr>
          </a:p>
          <a:p>
            <a:pPr>
              <a:lnSpc>
                <a:spcPts val="9799"/>
              </a:lnSpc>
              <a:spcBef>
                <a:spcPct val="0"/>
              </a:spcBef>
            </a:pPr>
            <a:endParaRPr lang="en-US" sz="5200" dirty="0">
              <a:solidFill>
                <a:srgbClr val="00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86201F4-5588-FC5B-6A7A-98471DA62BAC}"/>
              </a:ext>
            </a:extLst>
          </p:cNvPr>
          <p:cNvSpPr txBox="1"/>
          <p:nvPr/>
        </p:nvSpPr>
        <p:spPr>
          <a:xfrm>
            <a:off x="838200" y="2307262"/>
            <a:ext cx="16421100" cy="2421112"/>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Regression ML : </a:t>
            </a:r>
            <a:r>
              <a:rPr lang="en-US" sz="2600" dirty="0">
                <a:latin typeface="Times New Roman" panose="02020603050405020304" pitchFamily="18" charset="0"/>
                <a:cs typeface="Times New Roman" panose="02020603050405020304" pitchFamily="18" charset="0"/>
              </a:rPr>
              <a:t>Regression in machine learning is widely used in finance to predict outcomes like revenue, stock prices, and sales by analyzing historical data and relevant factors. It helps in making data-driven decisions by modeling relationships between variables. Common types include linear regression for revenue prediction and logistic regression for risk assessment. While effective, these models assume linear relationships and can be sensitive to outliers.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5427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533400" y="482537"/>
            <a:ext cx="8001000" cy="1107867"/>
          </a:xfrm>
          <a:prstGeom prst="rect">
            <a:avLst/>
          </a:prstGeom>
        </p:spPr>
        <p:txBody>
          <a:bodyPr wrap="square" lIns="0" tIns="0" rIns="0" bIns="0" rtlCol="0" anchor="t">
            <a:spAutoFit/>
          </a:bodyPr>
          <a:lstStyle/>
          <a:p>
            <a:pPr algn="ctr">
              <a:lnSpc>
                <a:spcPts val="9799"/>
              </a:lnSpc>
              <a:spcBef>
                <a:spcPct val="0"/>
              </a:spcBef>
            </a:pPr>
            <a:r>
              <a:rPr lang="en-US" sz="5500" dirty="0">
                <a:solidFill>
                  <a:srgbClr val="000000"/>
                </a:solidFill>
                <a:latin typeface="Times New Roman" panose="02020603050405020304" pitchFamily="18" charset="0"/>
                <a:cs typeface="Times New Roman" panose="02020603050405020304" pitchFamily="18" charset="0"/>
              </a:rPr>
              <a:t>TECHNOLOGY USED:</a:t>
            </a:r>
          </a:p>
        </p:txBody>
      </p:sp>
      <p:sp>
        <p:nvSpPr>
          <p:cNvPr id="14" name="TextBox 14"/>
          <p:cNvSpPr txBox="1"/>
          <p:nvPr/>
        </p:nvSpPr>
        <p:spPr>
          <a:xfrm>
            <a:off x="0" y="1626124"/>
            <a:ext cx="17413082" cy="697976"/>
          </a:xfrm>
          <a:prstGeom prst="rect">
            <a:avLst/>
          </a:prstGeom>
        </p:spPr>
        <p:txBody>
          <a:bodyPr wrap="square" lIns="0" tIns="0" rIns="0" bIns="0" rtlCol="0" anchor="t">
            <a:spAutoFit/>
          </a:bodyPr>
          <a:lstStyle/>
          <a:p>
            <a:pPr marL="464187" lvl="1">
              <a:lnSpc>
                <a:spcPts val="6020"/>
              </a:lnSpc>
            </a:pPr>
            <a:r>
              <a:rPr lang="en-US" sz="4000" dirty="0">
                <a:solidFill>
                  <a:srgbClr val="000000"/>
                </a:solidFill>
                <a:latin typeface="Times New Roman" panose="02020603050405020304" pitchFamily="18" charset="0"/>
              </a:rPr>
              <a:t>Front End</a:t>
            </a:r>
            <a:r>
              <a:rPr lang="en-US" sz="3200" dirty="0">
                <a:solidFill>
                  <a:srgbClr val="000000"/>
                </a:solidFill>
                <a:latin typeface="Times New Roman" panose="02020603050405020304" pitchFamily="18" charset="0"/>
              </a:rPr>
              <a:t>: </a:t>
            </a:r>
          </a:p>
        </p:txBody>
      </p:sp>
      <p:sp>
        <p:nvSpPr>
          <p:cNvPr id="16" name="TextBox 16"/>
          <p:cNvSpPr txBox="1"/>
          <p:nvPr/>
        </p:nvSpPr>
        <p:spPr>
          <a:xfrm>
            <a:off x="152400" y="2359820"/>
            <a:ext cx="17551202" cy="9137117"/>
          </a:xfrm>
          <a:prstGeom prst="rect">
            <a:avLst/>
          </a:prstGeom>
        </p:spPr>
        <p:txBody>
          <a:bodyPr wrap="square" lIns="0" tIns="0" rIns="0" bIns="0" rtlCol="0" anchor="t">
            <a:spAutoFit/>
          </a:bodyPr>
          <a:lstStyle/>
          <a:p>
            <a:pPr marL="928374" lvl="1" indent="-464187">
              <a:lnSpc>
                <a:spcPts val="6020"/>
              </a:lnSpc>
              <a:buFont typeface="Arial"/>
              <a:buChar char="•"/>
            </a:pPr>
            <a:r>
              <a:rPr lang="en-US" sz="3200" dirty="0">
                <a:solidFill>
                  <a:srgbClr val="000000"/>
                </a:solidFill>
                <a:latin typeface="Times New Roman" panose="02020603050405020304" pitchFamily="18" charset="0"/>
              </a:rPr>
              <a:t>React JS</a:t>
            </a:r>
          </a:p>
          <a:p>
            <a:pPr marL="928374" lvl="1" indent="-464187">
              <a:lnSpc>
                <a:spcPts val="6020"/>
              </a:lnSpc>
              <a:buFont typeface="Arial"/>
              <a:buChar char="•"/>
            </a:pPr>
            <a:r>
              <a:rPr lang="en-US" sz="3200" dirty="0">
                <a:solidFill>
                  <a:srgbClr val="000000"/>
                </a:solidFill>
                <a:latin typeface="Times New Roman" panose="02020603050405020304" pitchFamily="18" charset="0"/>
              </a:rPr>
              <a:t>CSS</a:t>
            </a:r>
          </a:p>
          <a:p>
            <a:pPr marL="928374" lvl="1" indent="-464187">
              <a:lnSpc>
                <a:spcPts val="6020"/>
              </a:lnSpc>
              <a:buFont typeface="Arial"/>
              <a:buChar char="•"/>
            </a:pPr>
            <a:r>
              <a:rPr lang="en-US" sz="3200" dirty="0">
                <a:solidFill>
                  <a:srgbClr val="000000"/>
                </a:solidFill>
                <a:latin typeface="Times New Roman" panose="02020603050405020304" pitchFamily="18" charset="0"/>
              </a:rPr>
              <a:t>Material UI</a:t>
            </a:r>
          </a:p>
          <a:p>
            <a:pPr marL="928374" lvl="1" indent="-464187">
              <a:lnSpc>
                <a:spcPts val="6020"/>
              </a:lnSpc>
              <a:buFont typeface="Arial"/>
              <a:buChar char="•"/>
            </a:pPr>
            <a:r>
              <a:rPr lang="en-US" sz="3200" dirty="0">
                <a:solidFill>
                  <a:srgbClr val="000000"/>
                </a:solidFill>
                <a:latin typeface="Times New Roman" panose="02020603050405020304" pitchFamily="18" charset="0"/>
              </a:rPr>
              <a:t>Redux toolkit</a:t>
            </a:r>
          </a:p>
          <a:p>
            <a:pPr marL="464187" lvl="1">
              <a:lnSpc>
                <a:spcPts val="6020"/>
              </a:lnSpc>
            </a:pPr>
            <a:r>
              <a:rPr lang="en-US" sz="3200" dirty="0">
                <a:solidFill>
                  <a:srgbClr val="000000"/>
                </a:solidFill>
                <a:latin typeface="Times New Roman" panose="02020603050405020304" pitchFamily="18" charset="0"/>
              </a:rPr>
              <a:t>    </a:t>
            </a:r>
          </a:p>
          <a:p>
            <a:pPr marL="464187" lvl="1">
              <a:lnSpc>
                <a:spcPts val="6020"/>
              </a:lnSpc>
            </a:pPr>
            <a:r>
              <a:rPr lang="en-US" sz="4000" dirty="0">
                <a:solidFill>
                  <a:srgbClr val="000000"/>
                </a:solidFill>
                <a:latin typeface="Times New Roman" panose="02020603050405020304" pitchFamily="18" charset="0"/>
              </a:rPr>
              <a:t>Back End:</a:t>
            </a:r>
          </a:p>
          <a:p>
            <a:pPr marL="921387" lvl="1" indent="-457200">
              <a:lnSpc>
                <a:spcPts val="6020"/>
              </a:lnSpc>
              <a:buFont typeface="Arial" panose="020B0604020202020204" pitchFamily="34" charset="0"/>
              <a:buChar char="•"/>
            </a:pPr>
            <a:r>
              <a:rPr lang="en-US" sz="3200" dirty="0">
                <a:solidFill>
                  <a:srgbClr val="000000"/>
                </a:solidFill>
                <a:latin typeface="Times New Roman" panose="02020603050405020304" pitchFamily="18" charset="0"/>
              </a:rPr>
              <a:t>Node JS</a:t>
            </a:r>
          </a:p>
          <a:p>
            <a:pPr marL="921387" lvl="1" indent="-457200">
              <a:lnSpc>
                <a:spcPts val="6020"/>
              </a:lnSpc>
              <a:buFont typeface="Arial" panose="020B0604020202020204" pitchFamily="34" charset="0"/>
              <a:buChar char="•"/>
            </a:pPr>
            <a:r>
              <a:rPr lang="en-US" sz="3200" dirty="0">
                <a:solidFill>
                  <a:srgbClr val="000000"/>
                </a:solidFill>
                <a:latin typeface="Times New Roman" panose="02020603050405020304" pitchFamily="18" charset="0"/>
              </a:rPr>
              <a:t>Express JS</a:t>
            </a:r>
          </a:p>
          <a:p>
            <a:pPr marL="921387" lvl="1" indent="-457200">
              <a:lnSpc>
                <a:spcPts val="6020"/>
              </a:lnSpc>
              <a:buFont typeface="Arial" panose="020B0604020202020204" pitchFamily="34" charset="0"/>
              <a:buChar char="•"/>
            </a:pPr>
            <a:r>
              <a:rPr lang="en-US" sz="3200" dirty="0">
                <a:solidFill>
                  <a:srgbClr val="000000"/>
                </a:solidFill>
                <a:latin typeface="Times New Roman" panose="02020603050405020304" pitchFamily="18" charset="0"/>
              </a:rPr>
              <a:t>Mongoose (Database)</a:t>
            </a:r>
          </a:p>
          <a:p>
            <a:pPr marL="921387" lvl="1" indent="-457200">
              <a:lnSpc>
                <a:spcPts val="6020"/>
              </a:lnSpc>
              <a:buFont typeface="Arial" panose="020B0604020202020204" pitchFamily="34" charset="0"/>
              <a:buChar char="•"/>
            </a:pPr>
            <a:r>
              <a:rPr lang="en-US" sz="3200" dirty="0">
                <a:solidFill>
                  <a:srgbClr val="000000"/>
                </a:solidFill>
                <a:latin typeface="Times New Roman" panose="02020603050405020304" pitchFamily="18" charset="0"/>
              </a:rPr>
              <a:t>Regression ML (Library)</a:t>
            </a:r>
          </a:p>
          <a:p>
            <a:pPr marL="464187" lvl="1">
              <a:lnSpc>
                <a:spcPts val="6020"/>
              </a:lnSpc>
            </a:pPr>
            <a:r>
              <a:rPr lang="en-US" sz="4000" dirty="0">
                <a:solidFill>
                  <a:srgbClr val="000000"/>
                </a:solidFill>
                <a:latin typeface="Times New Roman" panose="02020603050405020304" pitchFamily="18" charset="0"/>
              </a:rPr>
              <a:t> </a:t>
            </a:r>
          </a:p>
          <a:p>
            <a:pPr marL="464187" lvl="1">
              <a:lnSpc>
                <a:spcPts val="6020"/>
              </a:lnSpc>
            </a:pPr>
            <a:endParaRPr lang="en-US" sz="3200" dirty="0">
              <a:solidFill>
                <a:srgbClr val="000000"/>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6F6EE-AA12-0902-0636-54BB408427B3}"/>
              </a:ext>
            </a:extLst>
          </p:cNvPr>
          <p:cNvPicPr>
            <a:picLocks noChangeAspect="1"/>
          </p:cNvPicPr>
          <p:nvPr/>
        </p:nvPicPr>
        <p:blipFill>
          <a:blip r:embed="rId2">
            <a:extLst>
              <a:ext uri="{28A0092B-C50C-407E-A947-70E740481C1C}">
                <a14:useLocalDpi xmlns:a14="http://schemas.microsoft.com/office/drawing/2010/main" val="0"/>
              </a:ext>
            </a:extLst>
          </a:blip>
          <a:srcRect t="4815" b="5555"/>
          <a:stretch/>
        </p:blipFill>
        <p:spPr>
          <a:xfrm>
            <a:off x="0" y="0"/>
            <a:ext cx="18288000" cy="922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9E5229D0-4F29-021B-A065-CAE728C5069E}"/>
              </a:ext>
            </a:extLst>
          </p:cNvPr>
          <p:cNvSpPr txBox="1"/>
          <p:nvPr/>
        </p:nvSpPr>
        <p:spPr>
          <a:xfrm>
            <a:off x="914400" y="9639300"/>
            <a:ext cx="16687800"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DASBOARD</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2E2CC-005C-7C1F-0DB6-DFEF16CFC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04" y="800100"/>
            <a:ext cx="16332991" cy="7543800"/>
          </a:xfrm>
          <a:prstGeom prst="rect">
            <a:avLst/>
          </a:prstGeom>
        </p:spPr>
      </p:pic>
      <p:sp>
        <p:nvSpPr>
          <p:cNvPr id="4" name="TextBox 3">
            <a:extLst>
              <a:ext uri="{FF2B5EF4-FFF2-40B4-BE49-F238E27FC236}">
                <a16:creationId xmlns:a16="http://schemas.microsoft.com/office/drawing/2014/main" id="{88A20B52-1D1E-F38A-D830-55D9AF47BF8B}"/>
              </a:ext>
            </a:extLst>
          </p:cNvPr>
          <p:cNvSpPr txBox="1"/>
          <p:nvPr/>
        </p:nvSpPr>
        <p:spPr>
          <a:xfrm>
            <a:off x="2057400" y="8801100"/>
            <a:ext cx="13868400"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PREDICTION</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36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txBody>
            <a:bodyPr/>
            <a:lstStyle/>
            <a:p>
              <a:endParaRPr lang="en-IN" dirty="0"/>
            </a:p>
          </p:txBody>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700562" y="792637"/>
            <a:ext cx="5243038" cy="1152944"/>
          </a:xfrm>
          <a:prstGeom prst="rect">
            <a:avLst/>
          </a:prstGeom>
        </p:spPr>
        <p:txBody>
          <a:bodyPr wrap="square" lIns="0" tIns="0" rIns="0" bIns="0" rtlCol="0" anchor="t">
            <a:spAutoFit/>
          </a:bodyPr>
          <a:lstStyle/>
          <a:p>
            <a:pPr algn="ctr">
              <a:lnSpc>
                <a:spcPts val="9799"/>
              </a:lnSpc>
              <a:spcBef>
                <a:spcPct val="0"/>
              </a:spcBef>
            </a:pPr>
            <a:r>
              <a:rPr lang="en-US" sz="6999" dirty="0">
                <a:solidFill>
                  <a:srgbClr val="000000"/>
                </a:solidFill>
                <a:latin typeface="Times New Roman" panose="02020603050405020304" pitchFamily="18" charset="0"/>
                <a:cs typeface="Times New Roman" panose="02020603050405020304" pitchFamily="18" charset="0"/>
              </a:rPr>
              <a:t>REFERENCE</a:t>
            </a:r>
          </a:p>
        </p:txBody>
      </p:sp>
      <p:sp>
        <p:nvSpPr>
          <p:cNvPr id="14" name="TextBox 14"/>
          <p:cNvSpPr txBox="1"/>
          <p:nvPr/>
        </p:nvSpPr>
        <p:spPr>
          <a:xfrm>
            <a:off x="333802" y="2481134"/>
            <a:ext cx="17115998" cy="1969770"/>
          </a:xfrm>
          <a:prstGeom prst="rect">
            <a:avLst/>
          </a:prstGeom>
        </p:spPr>
        <p:txBody>
          <a:bodyPr wrap="square"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Henrique, B. M., </a:t>
            </a:r>
            <a:r>
              <a:rPr lang="en-US" sz="3200" b="0" i="0" dirty="0" err="1">
                <a:solidFill>
                  <a:srgbClr val="222222"/>
                </a:solidFill>
                <a:effectLst/>
                <a:latin typeface="Times New Roman" panose="02020603050405020304" pitchFamily="18" charset="0"/>
                <a:cs typeface="Times New Roman" panose="02020603050405020304" pitchFamily="18" charset="0"/>
              </a:rPr>
              <a:t>Sobreiro</a:t>
            </a:r>
            <a:r>
              <a:rPr lang="en-US" sz="3200" b="0" i="0" dirty="0">
                <a:solidFill>
                  <a:srgbClr val="222222"/>
                </a:solidFill>
                <a:effectLst/>
                <a:latin typeface="Times New Roman" panose="02020603050405020304" pitchFamily="18" charset="0"/>
                <a:cs typeface="Times New Roman" panose="02020603050405020304" pitchFamily="18" charset="0"/>
              </a:rPr>
              <a:t>, V. A., &amp; Kimura, H. (2019). Literature review: Machine learning techniques applied to financial market prediction. Expert Systems with Applications, 124, 226-251.</a:t>
            </a:r>
            <a:r>
              <a:rPr lang="en-IN" sz="3200" b="0" i="0" dirty="0">
                <a:solidFill>
                  <a:srgbClr val="222222"/>
                </a:solidFill>
                <a:effectLst/>
                <a:latin typeface="Times New Roman" panose="02020603050405020304" pitchFamily="18" charset="0"/>
                <a:cs typeface="Times New Roman" panose="02020603050405020304" pitchFamily="18" charset="0"/>
              </a:rPr>
              <a:t>[1]</a:t>
            </a:r>
          </a:p>
          <a:p>
            <a:pPr marL="291466" lvl="1"/>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273825" y="4321339"/>
            <a:ext cx="17392238" cy="984885"/>
          </a:xfrm>
          <a:prstGeom prst="rect">
            <a:avLst/>
          </a:prstGeom>
        </p:spPr>
        <p:txBody>
          <a:bodyPr lIns="0" tIns="0" rIns="0" bIns="0" rtlCol="0" anchor="t">
            <a:spAutoFit/>
          </a:bodyPr>
          <a:lstStyle/>
          <a:p>
            <a:pPr marL="582933" lvl="1" indent="-291467">
              <a:buFont typeface="Arial"/>
              <a:buChar char="•"/>
            </a:pPr>
            <a:r>
              <a:rPr lang="en-US" sz="3200" b="0" i="0" dirty="0" err="1">
                <a:solidFill>
                  <a:srgbClr val="222222"/>
                </a:solidFill>
                <a:effectLst/>
                <a:latin typeface="Times New Roman" panose="02020603050405020304" pitchFamily="18" charset="0"/>
                <a:cs typeface="Times New Roman" panose="02020603050405020304" pitchFamily="18" charset="0"/>
              </a:rPr>
              <a:t>Baliyan</a:t>
            </a:r>
            <a:r>
              <a:rPr lang="en-US" sz="3200" b="0" i="0" dirty="0">
                <a:solidFill>
                  <a:srgbClr val="222222"/>
                </a:solidFill>
                <a:effectLst/>
                <a:latin typeface="Times New Roman" panose="02020603050405020304" pitchFamily="18" charset="0"/>
                <a:cs typeface="Times New Roman" panose="02020603050405020304" pitchFamily="18" charset="0"/>
              </a:rPr>
              <a:t>, Kartik, Shubham </a:t>
            </a:r>
            <a:r>
              <a:rPr lang="en-US" sz="3200" b="0" i="0" dirty="0" err="1">
                <a:solidFill>
                  <a:srgbClr val="222222"/>
                </a:solidFill>
                <a:effectLst/>
                <a:latin typeface="Times New Roman" panose="02020603050405020304" pitchFamily="18" charset="0"/>
                <a:cs typeface="Times New Roman" panose="02020603050405020304" pitchFamily="18" charset="0"/>
              </a:rPr>
              <a:t>Vishnoi</a:t>
            </a:r>
            <a:r>
              <a:rPr lang="en-US" sz="3200" b="0" i="0" dirty="0">
                <a:solidFill>
                  <a:srgbClr val="222222"/>
                </a:solidFill>
                <a:effectLst/>
                <a:latin typeface="Times New Roman" panose="02020603050405020304" pitchFamily="18" charset="0"/>
                <a:cs typeface="Times New Roman" panose="02020603050405020304" pitchFamily="18" charset="0"/>
              </a:rPr>
              <a:t>, and Swati Sharma. "Financial Tracker using NLP." International Journal of Engineering and Management Research 11.3 (2021): 124-125.[2]</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6" name="TextBox 16"/>
          <p:cNvSpPr txBox="1"/>
          <p:nvPr/>
        </p:nvSpPr>
        <p:spPr>
          <a:xfrm>
            <a:off x="319545" y="5552444"/>
            <a:ext cx="16840695" cy="1477328"/>
          </a:xfrm>
          <a:prstGeom prst="rect">
            <a:avLst/>
          </a:prstGeom>
        </p:spPr>
        <p:txBody>
          <a:bodyPr wrap="square"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Aydin, Alev Dilek, and </a:t>
            </a:r>
            <a:r>
              <a:rPr lang="en-US" sz="3200" b="0" i="0" dirty="0" err="1">
                <a:solidFill>
                  <a:srgbClr val="222222"/>
                </a:solidFill>
                <a:effectLst/>
                <a:latin typeface="Times New Roman" panose="02020603050405020304" pitchFamily="18" charset="0"/>
                <a:cs typeface="Times New Roman" panose="02020603050405020304" pitchFamily="18" charset="0"/>
              </a:rPr>
              <a:t>Seyma</a:t>
            </a:r>
            <a:r>
              <a:rPr lang="en-US" sz="3200" b="0" i="0" dirty="0">
                <a:solidFill>
                  <a:srgbClr val="222222"/>
                </a:solidFill>
                <a:effectLst/>
                <a:latin typeface="Times New Roman" panose="02020603050405020304" pitchFamily="18" charset="0"/>
                <a:cs typeface="Times New Roman" panose="02020603050405020304" pitchFamily="18" charset="0"/>
              </a:rPr>
              <a:t> </a:t>
            </a:r>
            <a:r>
              <a:rPr lang="en-US" sz="3200" b="0" i="0" dirty="0" err="1">
                <a:solidFill>
                  <a:srgbClr val="222222"/>
                </a:solidFill>
                <a:effectLst/>
                <a:latin typeface="Times New Roman" panose="02020603050405020304" pitchFamily="18" charset="0"/>
                <a:cs typeface="Times New Roman" panose="02020603050405020304" pitchFamily="18" charset="0"/>
              </a:rPr>
              <a:t>Caliskan</a:t>
            </a:r>
            <a:r>
              <a:rPr lang="en-US" sz="3200" b="0" i="0" dirty="0">
                <a:solidFill>
                  <a:srgbClr val="222222"/>
                </a:solidFill>
                <a:effectLst/>
                <a:latin typeface="Times New Roman" panose="02020603050405020304" pitchFamily="18" charset="0"/>
                <a:cs typeface="Times New Roman" panose="02020603050405020304" pitchFamily="18" charset="0"/>
              </a:rPr>
              <a:t> </a:t>
            </a:r>
            <a:r>
              <a:rPr lang="en-US" sz="3200" b="0" i="0" dirty="0" err="1">
                <a:solidFill>
                  <a:srgbClr val="222222"/>
                </a:solidFill>
                <a:effectLst/>
                <a:latin typeface="Times New Roman" panose="02020603050405020304" pitchFamily="18" charset="0"/>
                <a:cs typeface="Times New Roman" panose="02020603050405020304" pitchFamily="18" charset="0"/>
              </a:rPr>
              <a:t>Cavdar</a:t>
            </a:r>
            <a:r>
              <a:rPr lang="en-US" sz="3200" b="0" i="0" dirty="0">
                <a:solidFill>
                  <a:srgbClr val="222222"/>
                </a:solidFill>
                <a:effectLst/>
                <a:latin typeface="Times New Roman" panose="02020603050405020304" pitchFamily="18" charset="0"/>
                <a:cs typeface="Times New Roman" panose="02020603050405020304" pitchFamily="18" charset="0"/>
              </a:rPr>
              <a:t>. "Prediction of financial crisis with artificial neural network: an empirical analysis on Turkey." International journal of financial research 6.4 (2015): 36.[3]</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7" name="TextBox 17"/>
          <p:cNvSpPr txBox="1"/>
          <p:nvPr/>
        </p:nvSpPr>
        <p:spPr>
          <a:xfrm>
            <a:off x="319545" y="7270123"/>
            <a:ext cx="16840695" cy="1477328"/>
          </a:xfrm>
          <a:prstGeom prst="rect">
            <a:avLst/>
          </a:prstGeom>
        </p:spPr>
        <p:txBody>
          <a:bodyPr wrap="square"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Kalid, Khairul </a:t>
            </a:r>
            <a:r>
              <a:rPr lang="en-US" sz="3200" b="0" i="0" dirty="0" err="1">
                <a:solidFill>
                  <a:srgbClr val="222222"/>
                </a:solidFill>
                <a:effectLst/>
                <a:latin typeface="Times New Roman" panose="02020603050405020304" pitchFamily="18" charset="0"/>
                <a:cs typeface="Times New Roman" panose="02020603050405020304" pitchFamily="18" charset="0"/>
              </a:rPr>
              <a:t>Shafee</a:t>
            </a:r>
            <a:r>
              <a:rPr lang="en-US" sz="3200" b="0" i="0" dirty="0">
                <a:solidFill>
                  <a:srgbClr val="222222"/>
                </a:solidFill>
                <a:effectLst/>
                <a:latin typeface="Times New Roman" panose="02020603050405020304" pitchFamily="18" charset="0"/>
                <a:cs typeface="Times New Roman" panose="02020603050405020304" pitchFamily="18" charset="0"/>
              </a:rPr>
              <a:t>, Muhammad </a:t>
            </a:r>
            <a:r>
              <a:rPr lang="en-US" sz="3200" b="0" i="0" dirty="0" err="1">
                <a:solidFill>
                  <a:srgbClr val="222222"/>
                </a:solidFill>
                <a:effectLst/>
                <a:latin typeface="Times New Roman" panose="02020603050405020304" pitchFamily="18" charset="0"/>
                <a:cs typeface="Times New Roman" panose="02020603050405020304" pitchFamily="18" charset="0"/>
              </a:rPr>
              <a:t>Zulhilmi</a:t>
            </a:r>
            <a:r>
              <a:rPr lang="en-US" sz="3200" b="0" i="0" dirty="0">
                <a:solidFill>
                  <a:srgbClr val="222222"/>
                </a:solidFill>
                <a:effectLst/>
                <a:latin typeface="Times New Roman" panose="02020603050405020304" pitchFamily="18" charset="0"/>
                <a:cs typeface="Times New Roman" panose="02020603050405020304" pitchFamily="18" charset="0"/>
              </a:rPr>
              <a:t> </a:t>
            </a:r>
            <a:r>
              <a:rPr lang="en-US" sz="3200" b="0" i="0" dirty="0" err="1">
                <a:solidFill>
                  <a:srgbClr val="222222"/>
                </a:solidFill>
                <a:effectLst/>
                <a:latin typeface="Times New Roman" panose="02020603050405020304" pitchFamily="18" charset="0"/>
                <a:cs typeface="Times New Roman" panose="02020603050405020304" pitchFamily="18" charset="0"/>
              </a:rPr>
              <a:t>Bachok</a:t>
            </a:r>
            <a:r>
              <a:rPr lang="en-US" sz="3200" b="0" i="0" dirty="0">
                <a:solidFill>
                  <a:srgbClr val="222222"/>
                </a:solidFill>
                <a:effectLst/>
                <a:latin typeface="Times New Roman" panose="02020603050405020304" pitchFamily="18" charset="0"/>
                <a:cs typeface="Times New Roman" panose="02020603050405020304" pitchFamily="18" charset="0"/>
              </a:rPr>
              <a:t>, and Md Akhir Mohd Sharif. "Financial indicators tracker application (FIT)." 2012 International Conference on Computer &amp; Information Science (ICCIS). Vol. 1. IEEE, 2012.[4]</a:t>
            </a:r>
            <a:endParaRPr lang="en-US" sz="3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812416" y="968453"/>
            <a:ext cx="6731384" cy="1152944"/>
          </a:xfrm>
          <a:prstGeom prst="rect">
            <a:avLst/>
          </a:prstGeom>
        </p:spPr>
        <p:txBody>
          <a:bodyPr wrap="square" lIns="0" tIns="0" rIns="0" bIns="0" rtlCol="0" anchor="t">
            <a:spAutoFit/>
          </a:bodyPr>
          <a:lstStyle/>
          <a:p>
            <a:pPr algn="ctr">
              <a:lnSpc>
                <a:spcPts val="9799"/>
              </a:lnSpc>
              <a:spcBef>
                <a:spcPct val="0"/>
              </a:spcBef>
            </a:pPr>
            <a:r>
              <a:rPr lang="en-US" sz="6999" dirty="0">
                <a:solidFill>
                  <a:srgbClr val="000000"/>
                </a:solidFill>
                <a:latin typeface="Times New Roman" panose="02020603050405020304" pitchFamily="18" charset="0"/>
                <a:cs typeface="Times New Roman" panose="02020603050405020304" pitchFamily="18" charset="0"/>
              </a:rPr>
              <a:t>CONCLUSION:</a:t>
            </a:r>
          </a:p>
        </p:txBody>
      </p:sp>
      <p:sp>
        <p:nvSpPr>
          <p:cNvPr id="14" name="TextBox 14"/>
          <p:cNvSpPr txBox="1"/>
          <p:nvPr/>
        </p:nvSpPr>
        <p:spPr>
          <a:xfrm>
            <a:off x="1" y="2962354"/>
            <a:ext cx="17145000" cy="3751027"/>
          </a:xfrm>
          <a:prstGeom prst="rect">
            <a:avLst/>
          </a:prstGeom>
        </p:spPr>
        <p:txBody>
          <a:bodyPr wrap="square" lIns="0" tIns="0" rIns="0" bIns="0" rtlCol="0" anchor="t">
            <a:spAutoFit/>
          </a:bodyPr>
          <a:lstStyle/>
          <a:p>
            <a:pPr marL="464187" lvl="1">
              <a:lnSpc>
                <a:spcPts val="6020"/>
              </a:lnSpc>
            </a:pPr>
            <a:r>
              <a:rPr lang="en-US" sz="3200" dirty="0">
                <a:solidFill>
                  <a:srgbClr val="000000"/>
                </a:solidFill>
                <a:latin typeface="Times New Roman" panose="02020603050405020304" pitchFamily="18" charset="0"/>
              </a:rPr>
              <a:t>The Finance tracker addresses these challenges by providing a real-time, interactive platform for financial data visualization and predictive analysis. By leveraging modern web technologies and free hosting solutions, it offers a cost-effective, powerful tool for businesses of all sizes.</a:t>
            </a:r>
          </a:p>
          <a:p>
            <a:pPr marL="464187" lvl="1">
              <a:lnSpc>
                <a:spcPts val="6020"/>
              </a:lnSpc>
            </a:pPr>
            <a:endParaRPr lang="en-US" sz="3200" dirty="0">
              <a:solidFill>
                <a:srgbClr val="000000"/>
              </a:solidFill>
              <a:latin typeface="Times New Roman" panose="02020603050405020304" pitchFamily="18" charset="0"/>
            </a:endParaRPr>
          </a:p>
          <a:p>
            <a:pPr marL="464187" lvl="1">
              <a:lnSpc>
                <a:spcPts val="6020"/>
              </a:lnSpc>
            </a:pPr>
            <a:endParaRPr lang="en-US"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059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4113900" y="3555345"/>
            <a:ext cx="12133620" cy="2162580"/>
          </a:xfrm>
          <a:prstGeom prst="rect">
            <a:avLst/>
          </a:prstGeom>
        </p:spPr>
        <p:txBody>
          <a:bodyPr lIns="0" tIns="0" rIns="0" bIns="0" rtlCol="0" anchor="t">
            <a:spAutoFit/>
          </a:bodyPr>
          <a:lstStyle/>
          <a:p>
            <a:pPr algn="l">
              <a:lnSpc>
                <a:spcPts val="18489"/>
              </a:lnSpc>
            </a:pPr>
            <a:r>
              <a:rPr lang="en-US" sz="14400" spc="-1" dirty="0">
                <a:effectLst>
                  <a:outerShdw blurRad="38100" dist="38100" dir="2700000" algn="tl">
                    <a:srgbClr val="000000">
                      <a:alpha val="43137"/>
                    </a:srgbClr>
                  </a:outerShdw>
                </a:effectLst>
                <a:latin typeface="Impact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p:cNvSpPr txBox="1"/>
          <p:nvPr/>
        </p:nvSpPr>
        <p:spPr>
          <a:xfrm>
            <a:off x="6275665" y="174974"/>
            <a:ext cx="5746195" cy="1148328"/>
          </a:xfrm>
          <a:prstGeom prst="rect">
            <a:avLst/>
          </a:prstGeom>
        </p:spPr>
        <p:txBody>
          <a:bodyPr lIns="0" tIns="0" rIns="0" bIns="0" rtlCol="0" anchor="t">
            <a:spAutoFit/>
          </a:bodyPr>
          <a:lstStyle/>
          <a:p>
            <a:pPr algn="ctr">
              <a:lnSpc>
                <a:spcPts val="9799"/>
              </a:lnSpc>
            </a:pPr>
            <a:r>
              <a:rPr lang="en-US" sz="6999" dirty="0">
                <a:solidFill>
                  <a:srgbClr val="000000"/>
                </a:solidFill>
                <a:latin typeface="Times New Roman" panose="02020603050405020304" pitchFamily="18" charset="0"/>
                <a:cs typeface="Times New Roman" panose="02020603050405020304" pitchFamily="18" charset="0"/>
              </a:rPr>
              <a:t>Outline</a:t>
            </a:r>
            <a:r>
              <a:rPr lang="en-US" sz="6999" dirty="0">
                <a:solidFill>
                  <a:srgbClr val="000000"/>
                </a:solidFill>
                <a:latin typeface="Impact"/>
              </a:rPr>
              <a:t> </a:t>
            </a:r>
          </a:p>
        </p:txBody>
      </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57275" y="1886346"/>
            <a:ext cx="10625044" cy="8012771"/>
          </a:xfrm>
          <a:prstGeom prst="rect">
            <a:avLst/>
          </a:prstGeom>
        </p:spPr>
        <p:txBody>
          <a:bodyPr lIns="0" tIns="0" rIns="0" bIns="0" rtlCol="0" anchor="t">
            <a:spAutoFit/>
          </a:bodyPr>
          <a:lstStyle/>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INTRODUCTION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LITERATIVE SURVEY OF THE EXISTING SYSTEMS</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LIMITATIONS OF THE EXISTING SYSTEM </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PROBLEM STATEMENT</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PROPOSED SYSTEM DESIGN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FRAMEWORK / ALGORITHM</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TECHNOLOGIES STACK FOR PROPOSED SYSTEM</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DETAILS OF DATABASE / INPUT OF THE SYSTEM</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IMPLEMENTAION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CONCLUSION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REFERENCES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79"/>
            <a:ext cx="9144180" cy="399057"/>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p:cNvSpPr txBox="1"/>
          <p:nvPr/>
        </p:nvSpPr>
        <p:spPr>
          <a:xfrm>
            <a:off x="1028700" y="645322"/>
            <a:ext cx="5746195" cy="1110945"/>
          </a:xfrm>
          <a:prstGeom prst="rect">
            <a:avLst/>
          </a:prstGeom>
        </p:spPr>
        <p:txBody>
          <a:bodyPr lIns="0" tIns="0" rIns="0" bIns="0" rtlCol="0" anchor="t">
            <a:spAutoFit/>
          </a:bodyPr>
          <a:lstStyle/>
          <a:p>
            <a:pPr algn="ctr">
              <a:lnSpc>
                <a:spcPts val="9799"/>
              </a:lnSpc>
            </a:pPr>
            <a:r>
              <a:rPr lang="en-US" sz="5600" b="1" dirty="0">
                <a:solidFill>
                  <a:srgbClr val="000000"/>
                </a:solidFill>
                <a:latin typeface="Times New Roman" panose="02020603050405020304" pitchFamily="18" charset="0"/>
                <a:cs typeface="Times New Roman" panose="02020603050405020304" pitchFamily="18" charset="0"/>
              </a:rPr>
              <a:t>INTRODUCTION</a:t>
            </a:r>
          </a:p>
        </p:txBody>
      </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28700" y="1762598"/>
            <a:ext cx="13925001" cy="7879080"/>
          </a:xfrm>
          <a:prstGeom prst="rect">
            <a:avLst/>
          </a:prstGeom>
        </p:spPr>
        <p:txBody>
          <a:bodyPr lIns="0" tIns="0" rIns="0" bIns="0" rtlCol="0" anchor="t">
            <a:spAutoFit/>
          </a:bodyPr>
          <a:lstStyle/>
          <a:p>
            <a:pPr marL="838878" lvl="1" indent="-419439">
              <a:buFont typeface="Arial"/>
              <a:buChar char="•"/>
            </a:pPr>
            <a:r>
              <a:rPr lang="en-US" sz="3200" dirty="0">
                <a:solidFill>
                  <a:srgbClr val="000000"/>
                </a:solidFill>
                <a:latin typeface="Times New Roman" panose="02020603050405020304" pitchFamily="18" charset="0"/>
              </a:rPr>
              <a:t>In today's fast-paced and data-driven world, financial management is more crucial than ever. </a:t>
            </a:r>
          </a:p>
          <a:p>
            <a:pPr marL="838878" lvl="1" indent="-419439">
              <a:buFont typeface="Arial"/>
              <a:buChar char="•"/>
            </a:pPr>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A finance dashboard app emerges as an indispensable tool, offering a centralized platform for real-time monitoring, data visualization, and predictive analytics.</a:t>
            </a:r>
          </a:p>
          <a:p>
            <a:pPr marL="419439" lvl="1"/>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By streamlining the process of financial data collection and reporting, our app enhance efficiency, reduce errors, and provide valuable insights into future trends</a:t>
            </a:r>
          </a:p>
          <a:p>
            <a:pPr marL="419439" lvl="1"/>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Noticing the limitations of current tools and the need for more accurate, scalable solutions inspired me to develop a better prediction system.</a:t>
            </a:r>
          </a:p>
          <a:p>
            <a:pPr marL="419439" lvl="1"/>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Challenges faced by investors and analysts highlighted the need for innovation in financial forecasting.</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79"/>
            <a:ext cx="9144180" cy="399057"/>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990600" y="1045645"/>
            <a:ext cx="13925001" cy="9308959"/>
          </a:xfrm>
          <a:prstGeom prst="rect">
            <a:avLst/>
          </a:prstGeom>
        </p:spPr>
        <p:txBody>
          <a:bodyPr lIns="0" tIns="0" rIns="0" bIns="0" rtlCol="0" anchor="t">
            <a:spAutoFit/>
          </a:bodyPr>
          <a:lstStyle/>
          <a:p>
            <a:pPr marL="419439" lvl="1">
              <a:lnSpc>
                <a:spcPts val="5633"/>
              </a:lnSpc>
            </a:pPr>
            <a:r>
              <a:rPr lang="en-US" sz="3200" dirty="0">
                <a:solidFill>
                  <a:srgbClr val="000000"/>
                </a:solidFill>
                <a:latin typeface="Times New Roman" panose="02020603050405020304" pitchFamily="18" charset="0"/>
              </a:rPr>
              <a:t>This project aims to address the following key objectives:</a:t>
            </a:r>
          </a:p>
          <a:p>
            <a:pPr marL="838878" lvl="1" indent="-419439">
              <a:buFont typeface="Arial"/>
              <a:buChar char="•"/>
            </a:pPr>
            <a:r>
              <a:rPr lang="en-US" sz="3200" dirty="0">
                <a:solidFill>
                  <a:srgbClr val="000000"/>
                </a:solidFill>
                <a:latin typeface="Times New Roman" panose="02020603050405020304" pitchFamily="18" charset="0"/>
              </a:rPr>
              <a:t>Data Visualization: Displays key performance indicators (KPIs) and financial data using various charts and tables.</a:t>
            </a:r>
          </a:p>
          <a:p>
            <a:pPr marL="838878" lvl="1" indent="-419439">
              <a:buFont typeface="Arial"/>
              <a:buChar char="•"/>
            </a:pPr>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Machine Learning Predictions: Implement a predictions page that utilizes regression.js to forecast future revenue trends based on historical data.</a:t>
            </a:r>
          </a:p>
          <a:p>
            <a:pPr marL="838878" lvl="1" indent="-419439">
              <a:buFont typeface="Arial"/>
              <a:buChar char="•"/>
            </a:pPr>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Enhance Accuracy: Use advanced regression techniques to improve prediction precision.</a:t>
            </a:r>
          </a:p>
          <a:p>
            <a:pPr marL="419439" lvl="1"/>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Improve Scalability: Build a system that efficiently handles large datasets.</a:t>
            </a:r>
          </a:p>
          <a:p>
            <a:pPr marL="419439" lvl="1"/>
            <a:endParaRPr lang="en-US" sz="3200" dirty="0">
              <a:solidFill>
                <a:srgbClr val="000000"/>
              </a:solidFill>
              <a:latin typeface="Times New Roman" panose="02020603050405020304" pitchFamily="18" charset="0"/>
            </a:endParaRPr>
          </a:p>
          <a:p>
            <a:pPr marL="838878" lvl="1" indent="-419439">
              <a:buFont typeface="Arial"/>
              <a:buChar char="•"/>
            </a:pPr>
            <a:r>
              <a:rPr lang="en-US" sz="3200" dirty="0">
                <a:solidFill>
                  <a:srgbClr val="000000"/>
                </a:solidFill>
                <a:latin typeface="Times New Roman" panose="02020603050405020304" pitchFamily="18" charset="0"/>
              </a:rPr>
              <a:t>Increase Accessibility: Create a user-friendly interface for users of all technical levels.</a:t>
            </a:r>
          </a:p>
          <a:p>
            <a:pPr marL="838878" lvl="1" indent="-419439">
              <a:buFont typeface="Arial"/>
              <a:buChar char="•"/>
            </a:pPr>
            <a:endParaRPr lang="en-US" sz="3200" dirty="0">
              <a:solidFill>
                <a:srgbClr val="000000"/>
              </a:solidFill>
              <a:latin typeface="Times New Roman" panose="02020603050405020304" pitchFamily="18" charset="0"/>
            </a:endParaRPr>
          </a:p>
          <a:p>
            <a:pPr marL="419439" lvl="1"/>
            <a:endParaRPr lang="en-US" sz="3200" dirty="0">
              <a:solidFill>
                <a:srgbClr val="000000"/>
              </a:solidFill>
              <a:latin typeface="Times New Roman" panose="02020603050405020304" pitchFamily="18" charset="0"/>
            </a:endParaRPr>
          </a:p>
          <a:p>
            <a:pPr marL="838878" lvl="1" indent="-419439">
              <a:lnSpc>
                <a:spcPct val="300000"/>
              </a:lnSpc>
              <a:buFont typeface="Arial"/>
              <a:buChar char="•"/>
            </a:pPr>
            <a:endParaRPr lang="en-US" sz="3200" spc="-2"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483053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p:cNvGraphicFramePr>
            <a:graphicFrameLocks noGrp="1"/>
          </p:cNvGraphicFramePr>
          <p:nvPr>
            <p:extLst>
              <p:ext uri="{D42A27DB-BD31-4B8C-83A1-F6EECF244321}">
                <p14:modId xmlns:p14="http://schemas.microsoft.com/office/powerpoint/2010/main" val="4051929036"/>
              </p:ext>
            </p:extLst>
          </p:nvPr>
        </p:nvGraphicFramePr>
        <p:xfrm>
          <a:off x="237653" y="1670631"/>
          <a:ext cx="17801934" cy="8100470"/>
        </p:xfrm>
        <a:graphic>
          <a:graphicData uri="http://schemas.openxmlformats.org/drawingml/2006/table">
            <a:tbl>
              <a:tblPr/>
              <a:tblGrid>
                <a:gridCol w="1210147">
                  <a:extLst>
                    <a:ext uri="{9D8B030D-6E8A-4147-A177-3AD203B41FA5}">
                      <a16:colId xmlns:a16="http://schemas.microsoft.com/office/drawing/2014/main" val="20000"/>
                    </a:ext>
                  </a:extLst>
                </a:gridCol>
                <a:gridCol w="3303505">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273600" y="2388225"/>
            <a:ext cx="1235381"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p>
        </p:txBody>
      </p:sp>
      <p:sp>
        <p:nvSpPr>
          <p:cNvPr id="14" name="TextBox 14"/>
          <p:cNvSpPr txBox="1"/>
          <p:nvPr/>
        </p:nvSpPr>
        <p:spPr>
          <a:xfrm>
            <a:off x="1283783" y="2540908"/>
            <a:ext cx="3527360"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p:cNvSpPr txBox="1"/>
          <p:nvPr/>
        </p:nvSpPr>
        <p:spPr>
          <a:xfrm>
            <a:off x="411309" y="296340"/>
            <a:ext cx="9418491" cy="1152944"/>
          </a:xfrm>
          <a:prstGeom prst="rect">
            <a:avLst/>
          </a:prstGeom>
        </p:spPr>
        <p:txBody>
          <a:bodyPr wrap="square" lIns="0" tIns="0" rIns="0" bIns="0" rtlCol="0" anchor="t">
            <a:spAutoFit/>
          </a:bodyPr>
          <a:lstStyle/>
          <a:p>
            <a:pPr algn="ctr">
              <a:lnSpc>
                <a:spcPts val="9799"/>
              </a:lnSpc>
            </a:pPr>
            <a:r>
              <a:rPr lang="en-US" sz="6999" dirty="0">
                <a:solidFill>
                  <a:srgbClr val="000000"/>
                </a:solidFill>
                <a:latin typeface="Times New Roman" panose="02020603050405020304" pitchFamily="18" charset="0"/>
                <a:cs typeface="Times New Roman" panose="02020603050405020304" pitchFamily="18" charset="0"/>
              </a:rPr>
              <a:t>LITERATIVE SURVEY</a:t>
            </a:r>
          </a:p>
        </p:txBody>
      </p:sp>
      <p:sp>
        <p:nvSpPr>
          <p:cNvPr id="18" name="TextBox 18"/>
          <p:cNvSpPr txBox="1"/>
          <p:nvPr/>
        </p:nvSpPr>
        <p:spPr>
          <a:xfrm>
            <a:off x="1473034" y="4676413"/>
            <a:ext cx="3200995" cy="2434577"/>
          </a:xfrm>
          <a:prstGeom prst="rect">
            <a:avLst/>
          </a:prstGeom>
        </p:spPr>
        <p:txBody>
          <a:bodyPr wrap="square" lIns="0" tIns="0" rIns="0" bIns="0" rtlCol="0" anchor="t">
            <a:spAutoFit/>
          </a:bodyPr>
          <a:lstStyle/>
          <a:p>
            <a:pPr algn="ctr">
              <a:lnSpc>
                <a:spcPts val="4900"/>
              </a:lnSpc>
              <a:spcBef>
                <a:spcPct val="0"/>
              </a:spcBef>
            </a:pPr>
            <a:r>
              <a:rPr lang="en-US" sz="2600" spc="-1" dirty="0">
                <a:solidFill>
                  <a:srgbClr val="000000"/>
                </a:solidFill>
                <a:latin typeface="Times New Roman" panose="02020603050405020304" pitchFamily="18" charset="0"/>
              </a:rPr>
              <a:t>Machine learning techniques applied to financial market prediction</a:t>
            </a:r>
          </a:p>
        </p:txBody>
      </p:sp>
      <p:sp>
        <p:nvSpPr>
          <p:cNvPr id="19" name="TextBox 19"/>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p:cNvSpPr txBox="1"/>
          <p:nvPr/>
        </p:nvSpPr>
        <p:spPr>
          <a:xfrm>
            <a:off x="-405639" y="6142945"/>
            <a:ext cx="2231061" cy="776175"/>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1.</a:t>
            </a:r>
            <a:endParaRPr lang="en-US" sz="4999" spc="-2" dirty="0">
              <a:solidFill>
                <a:srgbClr val="000000"/>
              </a:solidFill>
              <a:latin typeface="Impact Bold"/>
            </a:endParaRPr>
          </a:p>
        </p:txBody>
      </p:sp>
      <p:sp>
        <p:nvSpPr>
          <p:cNvPr id="21" name="TextBox 21"/>
          <p:cNvSpPr txBox="1"/>
          <p:nvPr/>
        </p:nvSpPr>
        <p:spPr>
          <a:xfrm>
            <a:off x="13308476" y="3598183"/>
            <a:ext cx="4651114" cy="4319709"/>
          </a:xfrm>
          <a:prstGeom prst="rect">
            <a:avLst/>
          </a:prstGeom>
        </p:spPr>
        <p:txBody>
          <a:bodyPr lIns="0" tIns="0" rIns="0" bIns="0" rtlCol="0" anchor="t">
            <a:spAutoFit/>
          </a:bodyPr>
          <a:lstStyle/>
          <a:p>
            <a:pPr>
              <a:lnSpc>
                <a:spcPts val="4899"/>
              </a:lnSpc>
              <a:spcBef>
                <a:spcPct val="0"/>
              </a:spcBef>
            </a:pPr>
            <a:r>
              <a:rPr lang="en-US" sz="2600" dirty="0">
                <a:solidFill>
                  <a:srgbClr val="000000"/>
                </a:solidFill>
                <a:latin typeface="Times New Roman" panose="02020603050405020304" pitchFamily="18" charset="0"/>
              </a:rPr>
              <a:t>1) The focus on North American market data may limit the findings' applicability to other regions.</a:t>
            </a:r>
          </a:p>
          <a:p>
            <a:pPr>
              <a:lnSpc>
                <a:spcPts val="4899"/>
              </a:lnSpc>
              <a:spcBef>
                <a:spcPct val="0"/>
              </a:spcBef>
            </a:pPr>
            <a:r>
              <a:rPr lang="en-US" sz="2600" dirty="0">
                <a:solidFill>
                  <a:srgbClr val="000000"/>
                </a:solidFill>
                <a:latin typeface="Times New Roman" panose="02020603050405020304" pitchFamily="18" charset="0"/>
              </a:rPr>
              <a:t>2) Emphasis on popular methods like SVMs and neural networks may overlook emerging techniques.</a:t>
            </a:r>
          </a:p>
        </p:txBody>
      </p:sp>
      <p:sp>
        <p:nvSpPr>
          <p:cNvPr id="22" name="TextBox 22"/>
          <p:cNvSpPr txBox="1"/>
          <p:nvPr/>
        </p:nvSpPr>
        <p:spPr>
          <a:xfrm>
            <a:off x="8449820" y="2769966"/>
            <a:ext cx="4815854" cy="6847516"/>
          </a:xfrm>
          <a:prstGeom prst="rect">
            <a:avLst/>
          </a:prstGeom>
        </p:spPr>
        <p:txBody>
          <a:bodyPr lIns="0" tIns="0" rIns="0" bIns="0" rtlCol="0" anchor="t">
            <a:spAutoFit/>
          </a:bodyPr>
          <a:lstStyle/>
          <a:p>
            <a:pPr>
              <a:lnSpc>
                <a:spcPts val="4899"/>
              </a:lnSpc>
            </a:pPr>
            <a:endParaRPr sz="2600" dirty="0">
              <a:latin typeface="Times New Roman" panose="02020603050405020304" pitchFamily="18" charset="0"/>
            </a:endParaRPr>
          </a:p>
          <a:p>
            <a:pPr>
              <a:lnSpc>
                <a:spcPts val="4899"/>
              </a:lnSpc>
            </a:pPr>
            <a:r>
              <a:rPr lang="en-US" sz="2600" dirty="0">
                <a:solidFill>
                  <a:srgbClr val="000000"/>
                </a:solidFill>
                <a:latin typeface="Times New Roman" panose="02020603050405020304" pitchFamily="18" charset="0"/>
              </a:rPr>
              <a:t>1) The article provides a detailed overview of machine learning applications in financial market prediction, reviewing 57 key studies and categorizing methods and variables.</a:t>
            </a:r>
          </a:p>
          <a:p>
            <a:pPr>
              <a:lnSpc>
                <a:spcPts val="4899"/>
              </a:lnSpc>
              <a:spcBef>
                <a:spcPct val="0"/>
              </a:spcBef>
            </a:pPr>
            <a:r>
              <a:rPr lang="en-US" sz="2600" spc="-1" dirty="0">
                <a:solidFill>
                  <a:srgbClr val="000000"/>
                </a:solidFill>
                <a:latin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It identifies gaps, such as the lack of data from developing markets, pointing to areas for future research.</a:t>
            </a:r>
            <a:endParaRPr lang="en-US" sz="2600" spc="-1" dirty="0">
              <a:solidFill>
                <a:srgbClr val="000000"/>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4855287" y="5013700"/>
            <a:ext cx="3353097" cy="1806200"/>
          </a:xfrm>
          <a:prstGeom prst="rect">
            <a:avLst/>
          </a:prstGeom>
        </p:spPr>
        <p:txBody>
          <a:bodyPr lIns="0" tIns="0" rIns="0" bIns="0" rtlCol="0" anchor="t">
            <a:spAutoFit/>
          </a:bodyPr>
          <a:lstStyle/>
          <a:p>
            <a:pPr algn="ctr">
              <a:lnSpc>
                <a:spcPts val="4900"/>
              </a:lnSpc>
              <a:spcBef>
                <a:spcPct val="0"/>
              </a:spcBef>
            </a:pPr>
            <a:r>
              <a:rPr lang="pt-BR" sz="2600" spc="-1" dirty="0">
                <a:solidFill>
                  <a:srgbClr val="000000"/>
                </a:solidFill>
                <a:latin typeface="Times New Roman" panose="02020603050405020304" pitchFamily="18" charset="0"/>
              </a:rPr>
              <a:t>Bruno Miranda Henrique</a:t>
            </a:r>
          </a:p>
          <a:p>
            <a:pPr algn="ctr">
              <a:lnSpc>
                <a:spcPts val="4900"/>
              </a:lnSpc>
              <a:spcBef>
                <a:spcPct val="0"/>
              </a:spcBef>
            </a:pPr>
            <a:r>
              <a:rPr lang="pt-BR" sz="2600" spc="-1" dirty="0">
                <a:solidFill>
                  <a:srgbClr val="000000"/>
                </a:solidFill>
                <a:latin typeface="Times New Roman" panose="02020603050405020304" pitchFamily="18" charset="0"/>
              </a:rPr>
              <a:t>Vinicius Amorim Sobreiro</a:t>
            </a:r>
            <a:endParaRPr lang="en-US" sz="2600" spc="-1" dirty="0">
              <a:solidFill>
                <a:srgbClr val="000000"/>
              </a:solidFill>
              <a:latin typeface="Times New Roman" panose="02020603050405020304" pitchFamily="18"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p:cNvGraphicFramePr>
            <a:graphicFrameLocks noGrp="1"/>
          </p:cNvGraphicFramePr>
          <p:nvPr>
            <p:extLst>
              <p:ext uri="{D42A27DB-BD31-4B8C-83A1-F6EECF244321}">
                <p14:modId xmlns:p14="http://schemas.microsoft.com/office/powerpoint/2010/main" val="3538161562"/>
              </p:ext>
            </p:extLst>
          </p:nvPr>
        </p:nvGraphicFramePr>
        <p:xfrm>
          <a:off x="157657" y="1836611"/>
          <a:ext cx="17801934" cy="8100470"/>
        </p:xfrm>
        <a:graphic>
          <a:graphicData uri="http://schemas.openxmlformats.org/drawingml/2006/table">
            <a:tbl>
              <a:tblPr/>
              <a:tblGrid>
                <a:gridCol w="1213943">
                  <a:extLst>
                    <a:ext uri="{9D8B030D-6E8A-4147-A177-3AD203B41FA5}">
                      <a16:colId xmlns:a16="http://schemas.microsoft.com/office/drawing/2014/main" val="20000"/>
                    </a:ext>
                  </a:extLst>
                </a:gridCol>
                <a:gridCol w="3299709">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50000"/>
                        </a:lnSpc>
                        <a:defRPr/>
                      </a:pPr>
                      <a:r>
                        <a:rPr lang="en-US" sz="2600" dirty="0">
                          <a:latin typeface="Times New Roman" panose="02020603050405020304" pitchFamily="18" charset="0"/>
                          <a:cs typeface="Times New Roman" panose="02020603050405020304" pitchFamily="18" charset="0"/>
                        </a:rPr>
                        <a:t>Kartik </a:t>
                      </a:r>
                      <a:r>
                        <a:rPr lang="en-US" sz="2600" dirty="0" err="1">
                          <a:latin typeface="Times New Roman" panose="02020603050405020304" pitchFamily="18" charset="0"/>
                          <a:cs typeface="Times New Roman" panose="02020603050405020304" pitchFamily="18" charset="0"/>
                        </a:rPr>
                        <a:t>Baliyan</a:t>
                      </a:r>
                      <a:endParaRPr lang="en-US" sz="2600" dirty="0">
                        <a:latin typeface="Times New Roman" panose="02020603050405020304" pitchFamily="18" charset="0"/>
                        <a:cs typeface="Times New Roman" panose="02020603050405020304" pitchFamily="18" charset="0"/>
                      </a:endParaRPr>
                    </a:p>
                    <a:p>
                      <a:pPr algn="ctr">
                        <a:lnSpc>
                          <a:spcPct val="150000"/>
                        </a:lnSpc>
                        <a:defRPr/>
                      </a:pPr>
                      <a:r>
                        <a:rPr lang="en-US" sz="2600" dirty="0">
                          <a:latin typeface="Times New Roman" panose="02020603050405020304" pitchFamily="18" charset="0"/>
                          <a:cs typeface="Times New Roman" panose="02020603050405020304" pitchFamily="18" charset="0"/>
                        </a:rPr>
                        <a:t>Shubham </a:t>
                      </a:r>
                      <a:r>
                        <a:rPr lang="en-US" sz="2600" dirty="0" err="1">
                          <a:latin typeface="Times New Roman" panose="02020603050405020304" pitchFamily="18" charset="0"/>
                          <a:cs typeface="Times New Roman" panose="02020603050405020304" pitchFamily="18" charset="0"/>
                        </a:rPr>
                        <a:t>Vishnoi</a:t>
                      </a:r>
                      <a:endParaRPr lang="en-US" sz="2600" dirty="0">
                        <a:latin typeface="Times New Roman" panose="02020603050405020304" pitchFamily="18" charset="0"/>
                        <a:cs typeface="Times New Roman" panose="02020603050405020304" pitchFamily="18" charset="0"/>
                      </a:endParaRPr>
                    </a:p>
                    <a:p>
                      <a:pPr algn="ctr">
                        <a:lnSpc>
                          <a:spcPct val="150000"/>
                        </a:lnSpc>
                        <a:defRPr/>
                      </a:pPr>
                      <a:r>
                        <a:rPr lang="en-US" sz="2600" dirty="0">
                          <a:latin typeface="Times New Roman" panose="02020603050405020304" pitchFamily="18" charset="0"/>
                          <a:cs typeface="Times New Roman" panose="02020603050405020304" pitchFamily="18" charset="0"/>
                        </a:rPr>
                        <a:t>Dr. Swati Sharma</a:t>
                      </a:r>
                    </a:p>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0" y="2610793"/>
            <a:ext cx="1518743"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p>
        </p:txBody>
      </p:sp>
      <p:sp>
        <p:nvSpPr>
          <p:cNvPr id="14" name="TextBox 14"/>
          <p:cNvSpPr txBox="1"/>
          <p:nvPr/>
        </p:nvSpPr>
        <p:spPr>
          <a:xfrm>
            <a:off x="1352248" y="2610794"/>
            <a:ext cx="3312519" cy="778483"/>
          </a:xfrm>
          <a:prstGeom prst="rect">
            <a:avLst/>
          </a:prstGeom>
        </p:spPr>
        <p:txBody>
          <a:bodyPr wrap="square"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p:cNvSpPr txBox="1"/>
          <p:nvPr/>
        </p:nvSpPr>
        <p:spPr>
          <a:xfrm>
            <a:off x="709892" y="296340"/>
            <a:ext cx="14758708" cy="1152944"/>
          </a:xfrm>
          <a:prstGeom prst="rect">
            <a:avLst/>
          </a:prstGeom>
        </p:spPr>
        <p:txBody>
          <a:bodyPr wrap="square" lIns="0" tIns="0" rIns="0" bIns="0" rtlCol="0" anchor="t">
            <a:spAutoFit/>
          </a:bodyPr>
          <a:lstStyle/>
          <a:p>
            <a:pPr>
              <a:lnSpc>
                <a:spcPts val="9799"/>
              </a:lnSpc>
            </a:pPr>
            <a:r>
              <a:rPr lang="en-US" sz="6999" dirty="0">
                <a:solidFill>
                  <a:srgbClr val="000000"/>
                </a:solidFill>
                <a:latin typeface="Times New Roman" panose="02020603050405020304" pitchFamily="18" charset="0"/>
                <a:cs typeface="Times New Roman" panose="02020603050405020304" pitchFamily="18" charset="0"/>
              </a:rPr>
              <a:t>LITERATIVE SURVEY</a:t>
            </a:r>
          </a:p>
        </p:txBody>
      </p:sp>
      <p:sp>
        <p:nvSpPr>
          <p:cNvPr id="18" name="TextBox 18"/>
          <p:cNvSpPr txBox="1"/>
          <p:nvPr/>
        </p:nvSpPr>
        <p:spPr>
          <a:xfrm>
            <a:off x="1370915" y="5306333"/>
            <a:ext cx="3353097" cy="1168846"/>
          </a:xfrm>
          <a:prstGeom prst="rect">
            <a:avLst/>
          </a:prstGeom>
        </p:spPr>
        <p:txBody>
          <a:bodyPr lIns="0" tIns="0" rIns="0" bIns="0" rtlCol="0" anchor="t">
            <a:spAutoFit/>
          </a:bodyPr>
          <a:lstStyle/>
          <a:p>
            <a:pPr algn="ctr">
              <a:lnSpc>
                <a:spcPts val="4900"/>
              </a:lnSpc>
              <a:spcBef>
                <a:spcPct val="0"/>
              </a:spcBef>
            </a:pPr>
            <a:r>
              <a:rPr lang="en-US" sz="2600" spc="-1" dirty="0">
                <a:solidFill>
                  <a:srgbClr val="000000"/>
                </a:solidFill>
                <a:latin typeface="Times New Roman" panose="02020603050405020304" pitchFamily="18" charset="0"/>
              </a:rPr>
              <a:t>Financial Tracker using NLP</a:t>
            </a:r>
          </a:p>
        </p:txBody>
      </p:sp>
      <p:sp>
        <p:nvSpPr>
          <p:cNvPr id="19" name="TextBox 19"/>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p:cNvSpPr txBox="1"/>
          <p:nvPr/>
        </p:nvSpPr>
        <p:spPr>
          <a:xfrm>
            <a:off x="-405639" y="6142945"/>
            <a:ext cx="2231061"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2.</a:t>
            </a:r>
          </a:p>
        </p:txBody>
      </p:sp>
      <p:sp>
        <p:nvSpPr>
          <p:cNvPr id="22" name="TextBox 22"/>
          <p:cNvSpPr txBox="1"/>
          <p:nvPr/>
        </p:nvSpPr>
        <p:spPr>
          <a:xfrm>
            <a:off x="8401402" y="4555362"/>
            <a:ext cx="4667440" cy="3175165"/>
          </a:xfrm>
          <a:prstGeom prst="rect">
            <a:avLst/>
          </a:prstGeom>
        </p:spPr>
        <p:txBody>
          <a:bodyPr lIns="0" tIns="0" rIns="0" bIns="0" rtlCol="0" anchor="t">
            <a:spAutoFit/>
          </a:bodyPr>
          <a:lstStyle/>
          <a:p>
            <a:pPr>
              <a:lnSpc>
                <a:spcPts val="4249"/>
              </a:lnSpc>
            </a:pPr>
            <a:r>
              <a:rPr lang="en-US" sz="2600" dirty="0">
                <a:solidFill>
                  <a:srgbClr val="000000"/>
                </a:solidFill>
                <a:latin typeface="Times New Roman" panose="02020603050405020304" pitchFamily="18" charset="0"/>
              </a:rPr>
              <a:t> NLP can help users sift through large volumes of financial messages to identify relevant information, improving personal financial management and efficiency.</a:t>
            </a:r>
          </a:p>
        </p:txBody>
      </p:sp>
      <p:sp>
        <p:nvSpPr>
          <p:cNvPr id="23" name="TextBox 23"/>
          <p:cNvSpPr txBox="1"/>
          <p:nvPr/>
        </p:nvSpPr>
        <p:spPr>
          <a:xfrm>
            <a:off x="13370747" y="4555362"/>
            <a:ext cx="4526571" cy="2819298"/>
          </a:xfrm>
          <a:prstGeom prst="rect">
            <a:avLst/>
          </a:prstGeom>
        </p:spPr>
        <p:txBody>
          <a:bodyPr lIns="0" tIns="0" rIns="0" bIns="0" rtlCol="0" anchor="t">
            <a:spAutoFit/>
          </a:bodyPr>
          <a:lstStyle/>
          <a:p>
            <a:pPr>
              <a:lnSpc>
                <a:spcPts val="4506"/>
              </a:lnSpc>
            </a:pPr>
            <a:r>
              <a:rPr lang="en-US" sz="2600" dirty="0">
                <a:solidFill>
                  <a:srgbClr val="000000"/>
                </a:solidFill>
                <a:latin typeface="Times New Roman" panose="02020603050405020304" pitchFamily="18" charset="0"/>
              </a:rPr>
              <a:t>The need to access and analyze users' messages raises significant privacy issues, requiring strict user consent and secure handling of personal information.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A884E-7F8F-E4D8-D157-ACD8ED7BE29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DE93572-A5E6-834F-643A-65A6894C18B4}"/>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6564D093-8EA7-0613-DB0F-04C9FF0A2494}"/>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F6ED3465-3D47-2E98-CB69-19F6C488E42F}"/>
              </a:ext>
            </a:extLst>
          </p:cNvPr>
          <p:cNvGrpSpPr/>
          <p:nvPr/>
        </p:nvGrpSpPr>
        <p:grpSpPr>
          <a:xfrm>
            <a:off x="9143820" y="9937080"/>
            <a:ext cx="8487180" cy="349920"/>
            <a:chOff x="0" y="0"/>
            <a:chExt cx="11316240" cy="466560"/>
          </a:xfrm>
        </p:grpSpPr>
        <p:sp>
          <p:nvSpPr>
            <p:cNvPr id="5" name="Freeform 5">
              <a:extLst>
                <a:ext uri="{FF2B5EF4-FFF2-40B4-BE49-F238E27FC236}">
                  <a16:creationId xmlns:a16="http://schemas.microsoft.com/office/drawing/2014/main" id="{D1CE7F72-EEAA-C3CB-870B-2EF456BE67F8}"/>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a:extLst>
              <a:ext uri="{FF2B5EF4-FFF2-40B4-BE49-F238E27FC236}">
                <a16:creationId xmlns:a16="http://schemas.microsoft.com/office/drawing/2014/main" id="{2AA78FEF-CACA-37C0-F231-0FED5D34AB4D}"/>
              </a:ext>
            </a:extLst>
          </p:cNvPr>
          <p:cNvGrpSpPr/>
          <p:nvPr/>
        </p:nvGrpSpPr>
        <p:grpSpPr>
          <a:xfrm>
            <a:off x="17631000" y="9937080"/>
            <a:ext cx="657180" cy="349920"/>
            <a:chOff x="0" y="0"/>
            <a:chExt cx="876240" cy="466560"/>
          </a:xfrm>
        </p:grpSpPr>
        <p:sp>
          <p:nvSpPr>
            <p:cNvPr id="7" name="Freeform 7">
              <a:extLst>
                <a:ext uri="{FF2B5EF4-FFF2-40B4-BE49-F238E27FC236}">
                  <a16:creationId xmlns:a16="http://schemas.microsoft.com/office/drawing/2014/main" id="{3CDF2BF6-F1BF-3EAA-896F-3369030E6A32}"/>
                </a:ext>
              </a:extLst>
            </p:cNvPr>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a:extLst>
              <a:ext uri="{FF2B5EF4-FFF2-40B4-BE49-F238E27FC236}">
                <a16:creationId xmlns:a16="http://schemas.microsoft.com/office/drawing/2014/main" id="{72A30573-33A5-D408-5D21-D8D724AB774F}"/>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219AD4CD-77C9-1D6B-32F3-90FBA4007959}"/>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a:extLst>
              <a:ext uri="{FF2B5EF4-FFF2-40B4-BE49-F238E27FC236}">
                <a16:creationId xmlns:a16="http://schemas.microsoft.com/office/drawing/2014/main" id="{A0746B3A-1BC8-FEA0-014A-BFEB12F3726E}"/>
              </a:ext>
            </a:extLst>
          </p:cNvPr>
          <p:cNvGraphicFramePr>
            <a:graphicFrameLocks noGrp="1"/>
          </p:cNvGraphicFramePr>
          <p:nvPr>
            <p:extLst>
              <p:ext uri="{D42A27DB-BD31-4B8C-83A1-F6EECF244321}">
                <p14:modId xmlns:p14="http://schemas.microsoft.com/office/powerpoint/2010/main" val="328449746"/>
              </p:ext>
            </p:extLst>
          </p:nvPr>
        </p:nvGraphicFramePr>
        <p:xfrm>
          <a:off x="237653" y="1670631"/>
          <a:ext cx="17801934" cy="8100470"/>
        </p:xfrm>
        <a:graphic>
          <a:graphicData uri="http://schemas.openxmlformats.org/drawingml/2006/table">
            <a:tbl>
              <a:tblPr/>
              <a:tblGrid>
                <a:gridCol w="1210147">
                  <a:extLst>
                    <a:ext uri="{9D8B030D-6E8A-4147-A177-3AD203B41FA5}">
                      <a16:colId xmlns:a16="http://schemas.microsoft.com/office/drawing/2014/main" val="20000"/>
                    </a:ext>
                  </a:extLst>
                </a:gridCol>
                <a:gridCol w="3303505">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r>
                        <a:rPr lang="en-US" sz="2600" dirty="0">
                          <a:latin typeface="Times New Roman" panose="02020603050405020304" pitchFamily="18" charset="0"/>
                          <a:cs typeface="Times New Roman" panose="02020603050405020304" pitchFamily="18" charset="0"/>
                        </a:rPr>
                        <a:t>Alev Dilek Aydin</a:t>
                      </a:r>
                    </a:p>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a:extLst>
              <a:ext uri="{FF2B5EF4-FFF2-40B4-BE49-F238E27FC236}">
                <a16:creationId xmlns:a16="http://schemas.microsoft.com/office/drawing/2014/main" id="{6E33136A-9B3F-0991-C0A2-70B6EA864787}"/>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0E89EFB4-FAF4-A15A-4657-F0D2B054DD8B}"/>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EDBC711F-7500-1D8A-896D-2D7CB873F847}"/>
              </a:ext>
            </a:extLst>
          </p:cNvPr>
          <p:cNvSpPr txBox="1"/>
          <p:nvPr/>
        </p:nvSpPr>
        <p:spPr>
          <a:xfrm>
            <a:off x="237653" y="2463219"/>
            <a:ext cx="1213258"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p>
        </p:txBody>
      </p:sp>
      <p:sp>
        <p:nvSpPr>
          <p:cNvPr id="14" name="TextBox 14">
            <a:extLst>
              <a:ext uri="{FF2B5EF4-FFF2-40B4-BE49-F238E27FC236}">
                <a16:creationId xmlns:a16="http://schemas.microsoft.com/office/drawing/2014/main" id="{38F432A6-1DF4-C517-E88D-83BF1264C899}"/>
              </a:ext>
            </a:extLst>
          </p:cNvPr>
          <p:cNvSpPr txBox="1"/>
          <p:nvPr/>
        </p:nvSpPr>
        <p:spPr>
          <a:xfrm>
            <a:off x="1283783" y="2540908"/>
            <a:ext cx="3527360"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a:extLst>
              <a:ext uri="{FF2B5EF4-FFF2-40B4-BE49-F238E27FC236}">
                <a16:creationId xmlns:a16="http://schemas.microsoft.com/office/drawing/2014/main" id="{F7109DEF-7D63-695A-0957-9A656F06542F}"/>
              </a:ext>
            </a:extLst>
          </p:cNvPr>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a:extLst>
              <a:ext uri="{FF2B5EF4-FFF2-40B4-BE49-F238E27FC236}">
                <a16:creationId xmlns:a16="http://schemas.microsoft.com/office/drawing/2014/main" id="{DD0C0A41-FB97-FB19-26F2-2F2932DBC272}"/>
              </a:ext>
            </a:extLst>
          </p:cNvPr>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a:extLst>
              <a:ext uri="{FF2B5EF4-FFF2-40B4-BE49-F238E27FC236}">
                <a16:creationId xmlns:a16="http://schemas.microsoft.com/office/drawing/2014/main" id="{0062E1A8-D1DB-65BE-F1D6-F3C093B05A01}"/>
              </a:ext>
            </a:extLst>
          </p:cNvPr>
          <p:cNvSpPr txBox="1"/>
          <p:nvPr/>
        </p:nvSpPr>
        <p:spPr>
          <a:xfrm>
            <a:off x="411309" y="296340"/>
            <a:ext cx="9418491" cy="1152944"/>
          </a:xfrm>
          <a:prstGeom prst="rect">
            <a:avLst/>
          </a:prstGeom>
        </p:spPr>
        <p:txBody>
          <a:bodyPr wrap="square" lIns="0" tIns="0" rIns="0" bIns="0" rtlCol="0" anchor="t">
            <a:spAutoFit/>
          </a:bodyPr>
          <a:lstStyle/>
          <a:p>
            <a:pPr>
              <a:lnSpc>
                <a:spcPts val="9799"/>
              </a:lnSpc>
            </a:pPr>
            <a:r>
              <a:rPr lang="en-US" sz="7000" dirty="0">
                <a:solidFill>
                  <a:srgbClr val="000000"/>
                </a:solidFill>
                <a:latin typeface="Times New Roman" panose="02020603050405020304" pitchFamily="18" charset="0"/>
                <a:cs typeface="Times New Roman" panose="02020603050405020304" pitchFamily="18" charset="0"/>
              </a:rPr>
              <a:t>LITERATIVE SURVEY</a:t>
            </a:r>
          </a:p>
        </p:txBody>
      </p:sp>
      <p:sp>
        <p:nvSpPr>
          <p:cNvPr id="18" name="TextBox 18">
            <a:extLst>
              <a:ext uri="{FF2B5EF4-FFF2-40B4-BE49-F238E27FC236}">
                <a16:creationId xmlns:a16="http://schemas.microsoft.com/office/drawing/2014/main" id="{563DF850-C971-925B-12A3-6292DD87403C}"/>
              </a:ext>
            </a:extLst>
          </p:cNvPr>
          <p:cNvSpPr txBox="1"/>
          <p:nvPr/>
        </p:nvSpPr>
        <p:spPr>
          <a:xfrm>
            <a:off x="1473034" y="4676413"/>
            <a:ext cx="3200995" cy="3062954"/>
          </a:xfrm>
          <a:prstGeom prst="rect">
            <a:avLst/>
          </a:prstGeom>
        </p:spPr>
        <p:txBody>
          <a:bodyPr wrap="square" lIns="0" tIns="0" rIns="0" bIns="0" rtlCol="0" anchor="t">
            <a:spAutoFit/>
          </a:bodyPr>
          <a:lstStyle/>
          <a:p>
            <a:pPr algn="ctr">
              <a:lnSpc>
                <a:spcPts val="4900"/>
              </a:lnSpc>
              <a:spcBef>
                <a:spcPct val="0"/>
              </a:spcBef>
            </a:pPr>
            <a:r>
              <a:rPr lang="en-US" sz="2600" b="0" i="0" dirty="0">
                <a:effectLst/>
                <a:latin typeface="Times New Roman" panose="02020603050405020304" pitchFamily="18" charset="0"/>
                <a:cs typeface="Times New Roman" panose="02020603050405020304" pitchFamily="18" charset="0"/>
              </a:rPr>
              <a:t>Prediction of Financial Crisis with Artificial Neural Network: An</a:t>
            </a:r>
          </a:p>
          <a:p>
            <a:pPr algn="ctr">
              <a:lnSpc>
                <a:spcPts val="4900"/>
              </a:lnSpc>
              <a:spcBef>
                <a:spcPct val="0"/>
              </a:spcBef>
            </a:pPr>
            <a:r>
              <a:rPr lang="en-US" sz="2600" b="0" i="0" dirty="0">
                <a:effectLst/>
                <a:latin typeface="Times New Roman" panose="02020603050405020304" pitchFamily="18" charset="0"/>
                <a:cs typeface="Times New Roman" panose="02020603050405020304" pitchFamily="18" charset="0"/>
              </a:rPr>
              <a:t>Empirical Analysis on Turkey </a:t>
            </a:r>
            <a:endParaRPr lang="en-US" sz="2600" spc="-1" dirty="0">
              <a:solidFill>
                <a:srgbClr val="000000"/>
              </a:solidFill>
              <a:latin typeface="Times New Roman" panose="02020603050405020304" pitchFamily="18" charset="0"/>
            </a:endParaRPr>
          </a:p>
        </p:txBody>
      </p:sp>
      <p:sp>
        <p:nvSpPr>
          <p:cNvPr id="19" name="TextBox 19">
            <a:extLst>
              <a:ext uri="{FF2B5EF4-FFF2-40B4-BE49-F238E27FC236}">
                <a16:creationId xmlns:a16="http://schemas.microsoft.com/office/drawing/2014/main" id="{91FC0C5C-B80B-83DC-E9E2-12EA76FD756D}"/>
              </a:ext>
            </a:extLst>
          </p:cNvPr>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a:extLst>
              <a:ext uri="{FF2B5EF4-FFF2-40B4-BE49-F238E27FC236}">
                <a16:creationId xmlns:a16="http://schemas.microsoft.com/office/drawing/2014/main" id="{760E9110-E813-E76F-A81F-A327E6DDE672}"/>
              </a:ext>
            </a:extLst>
          </p:cNvPr>
          <p:cNvSpPr txBox="1"/>
          <p:nvPr/>
        </p:nvSpPr>
        <p:spPr>
          <a:xfrm>
            <a:off x="-405639" y="6142945"/>
            <a:ext cx="2231061"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3.</a:t>
            </a:r>
          </a:p>
        </p:txBody>
      </p:sp>
      <p:sp>
        <p:nvSpPr>
          <p:cNvPr id="21" name="TextBox 21">
            <a:extLst>
              <a:ext uri="{FF2B5EF4-FFF2-40B4-BE49-F238E27FC236}">
                <a16:creationId xmlns:a16="http://schemas.microsoft.com/office/drawing/2014/main" id="{81B51C49-5655-ED1F-52FE-4C2490DE0BBD}"/>
              </a:ext>
            </a:extLst>
          </p:cNvPr>
          <p:cNvSpPr txBox="1"/>
          <p:nvPr/>
        </p:nvSpPr>
        <p:spPr>
          <a:xfrm>
            <a:off x="13335537" y="4184538"/>
            <a:ext cx="4651114" cy="4319709"/>
          </a:xfrm>
          <a:prstGeom prst="rect">
            <a:avLst/>
          </a:prstGeom>
        </p:spPr>
        <p:txBody>
          <a:bodyPr lIns="0" tIns="0" rIns="0" bIns="0" rtlCol="0" anchor="t">
            <a:spAutoFit/>
          </a:bodyPr>
          <a:lstStyle/>
          <a:p>
            <a:pPr marL="514350" indent="-514350">
              <a:lnSpc>
                <a:spcPts val="4899"/>
              </a:lnSpc>
              <a:spcBef>
                <a:spcPct val="0"/>
              </a:spcBef>
              <a:buAutoNum type="arabicParenR"/>
            </a:pPr>
            <a:r>
              <a:rPr lang="en-US" sz="2600" dirty="0">
                <a:solidFill>
                  <a:srgbClr val="000000"/>
                </a:solidFill>
                <a:latin typeface="Times New Roman" panose="02020603050405020304" pitchFamily="18" charset="0"/>
              </a:rPr>
              <a:t>Data Dependency</a:t>
            </a:r>
          </a:p>
          <a:p>
            <a:pPr>
              <a:lnSpc>
                <a:spcPts val="4899"/>
              </a:lnSpc>
              <a:spcBef>
                <a:spcPct val="0"/>
              </a:spcBef>
            </a:pPr>
            <a:endParaRPr lang="en-US" sz="2600" dirty="0">
              <a:solidFill>
                <a:srgbClr val="000000"/>
              </a:solidFill>
              <a:latin typeface="Times New Roman" panose="02020603050405020304" pitchFamily="18" charset="0"/>
            </a:endParaRPr>
          </a:p>
          <a:p>
            <a:pPr algn="just">
              <a:lnSpc>
                <a:spcPts val="4899"/>
              </a:lnSpc>
              <a:spcBef>
                <a:spcPct val="0"/>
              </a:spcBef>
            </a:pPr>
            <a:r>
              <a:rPr lang="en-US" sz="2600" dirty="0">
                <a:solidFill>
                  <a:srgbClr val="000000"/>
                </a:solidFill>
                <a:latin typeface="Times New Roman" panose="02020603050405020304" pitchFamily="18" charset="0"/>
              </a:rPr>
              <a:t>2). Black-Box Nature: ANNs are often criticized for their "black-box" nature, meaning the decision-making process within the model is not easily interpretable.</a:t>
            </a:r>
          </a:p>
        </p:txBody>
      </p:sp>
      <p:sp>
        <p:nvSpPr>
          <p:cNvPr id="22" name="TextBox 22">
            <a:extLst>
              <a:ext uri="{FF2B5EF4-FFF2-40B4-BE49-F238E27FC236}">
                <a16:creationId xmlns:a16="http://schemas.microsoft.com/office/drawing/2014/main" id="{29AE18B7-27B0-FF43-69F9-B1550A5B4428}"/>
              </a:ext>
            </a:extLst>
          </p:cNvPr>
          <p:cNvSpPr txBox="1"/>
          <p:nvPr/>
        </p:nvSpPr>
        <p:spPr>
          <a:xfrm>
            <a:off x="8378250" y="2769966"/>
            <a:ext cx="4815854" cy="6783395"/>
          </a:xfrm>
          <a:prstGeom prst="rect">
            <a:avLst/>
          </a:prstGeom>
        </p:spPr>
        <p:txBody>
          <a:bodyPr lIns="0" tIns="0" rIns="0" bIns="0" rtlCol="0" anchor="t">
            <a:spAutoFit/>
          </a:bodyPr>
          <a:lstStyle/>
          <a:p>
            <a:pPr>
              <a:lnSpc>
                <a:spcPts val="4899"/>
              </a:lnSpc>
            </a:pPr>
            <a:endParaRPr sz="2600" dirty="0">
              <a:latin typeface="Times New Roman" panose="02020603050405020304" pitchFamily="18" charset="0"/>
            </a:endParaRPr>
          </a:p>
          <a:p>
            <a:pPr>
              <a:lnSpc>
                <a:spcPct val="150000"/>
              </a:lnSpc>
            </a:pPr>
            <a:r>
              <a:rPr lang="en-US" sz="2600" dirty="0">
                <a:solidFill>
                  <a:srgbClr val="000000"/>
                </a:solidFill>
                <a:latin typeface="Times New Roman" panose="02020603050405020304" pitchFamily="18" charset="0"/>
              </a:rPr>
              <a:t>1). Effective Nonlinear: The use of Artificial Neural Networks allows for sophisticated nonlinear</a:t>
            </a:r>
          </a:p>
          <a:p>
            <a:pPr>
              <a:lnSpc>
                <a:spcPct val="150000"/>
              </a:lnSpc>
            </a:pPr>
            <a:r>
              <a:rPr lang="en-US" sz="2600" dirty="0">
                <a:solidFill>
                  <a:srgbClr val="000000"/>
                </a:solidFill>
                <a:latin typeface="Times New Roman" panose="02020603050405020304" pitchFamily="18" charset="0"/>
              </a:rPr>
              <a:t>modeling, which  capture complex relationships in financial data </a:t>
            </a:r>
          </a:p>
          <a:p>
            <a:pPr>
              <a:lnSpc>
                <a:spcPct val="150000"/>
              </a:lnSpc>
              <a:spcBef>
                <a:spcPct val="0"/>
              </a:spcBef>
            </a:pPr>
            <a:r>
              <a:rPr lang="en-US" sz="2600" spc="-1" dirty="0">
                <a:solidFill>
                  <a:srgbClr val="000000"/>
                </a:solidFill>
                <a:latin typeface="Times New Roman" panose="02020603050405020304" pitchFamily="18" charset="0"/>
              </a:rPr>
              <a:t>2) </a:t>
            </a:r>
            <a:r>
              <a:rPr lang="en-IN" sz="2800" dirty="0">
                <a:latin typeface="Times New Roman" panose="02020603050405020304" pitchFamily="18" charset="0"/>
                <a:cs typeface="Times New Roman" panose="02020603050405020304" pitchFamily="18" charset="0"/>
              </a:rPr>
              <a:t>Early-Warning System:</a:t>
            </a:r>
            <a:r>
              <a:rPr lang="en-US" sz="2800" dirty="0">
                <a:latin typeface="Times New Roman" panose="02020603050405020304" pitchFamily="18" charset="0"/>
                <a:cs typeface="Times New Roman" panose="02020603050405020304" pitchFamily="18" charset="0"/>
              </a:rPr>
              <a:t> The study's development of an early-warning system using ANNs can provide timely alerts about potential financial crises</a:t>
            </a:r>
            <a:endParaRPr lang="en-US" sz="2600" spc="-1" dirty="0">
              <a:solidFill>
                <a:srgbClr val="000000"/>
              </a:solidFill>
              <a:latin typeface="Times New Roman" panose="02020603050405020304" pitchFamily="18" charset="0"/>
              <a:cs typeface="Times New Roman" panose="02020603050405020304" pitchFamily="18" charset="0"/>
            </a:endParaRPr>
          </a:p>
        </p:txBody>
      </p:sp>
      <p:sp>
        <p:nvSpPr>
          <p:cNvPr id="23" name="TextBox 23">
            <a:extLst>
              <a:ext uri="{FF2B5EF4-FFF2-40B4-BE49-F238E27FC236}">
                <a16:creationId xmlns:a16="http://schemas.microsoft.com/office/drawing/2014/main" id="{70E4E983-9F04-32B7-1028-67930C3A9BAD}"/>
              </a:ext>
            </a:extLst>
          </p:cNvPr>
          <p:cNvSpPr txBox="1"/>
          <p:nvPr/>
        </p:nvSpPr>
        <p:spPr>
          <a:xfrm>
            <a:off x="4674029" y="6030204"/>
            <a:ext cx="3353097" cy="563744"/>
          </a:xfrm>
          <a:prstGeom prst="rect">
            <a:avLst/>
          </a:prstGeom>
        </p:spPr>
        <p:txBody>
          <a:bodyPr lIns="0" tIns="0" rIns="0" bIns="0" rtlCol="0" anchor="t">
            <a:spAutoFit/>
          </a:bodyPr>
          <a:lstStyle/>
          <a:p>
            <a:pPr algn="ctr">
              <a:lnSpc>
                <a:spcPts val="4900"/>
              </a:lnSpc>
              <a:spcBef>
                <a:spcPct val="0"/>
              </a:spcBef>
            </a:pPr>
            <a:r>
              <a:rPr lang="en-IN" sz="2800" b="1" i="0" dirty="0">
                <a:solidFill>
                  <a:srgbClr val="000000"/>
                </a:solidFill>
                <a:effectLst/>
                <a:latin typeface="IBM Plex Sans" panose="020F0502020204030204" pitchFamily="34" charset="0"/>
              </a:rPr>
              <a:t> </a:t>
            </a:r>
            <a:endParaRPr lang="en-US" sz="2600"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785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30F98-035F-049D-0066-EA83D32BAAA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BE921A1-AD49-E657-48EB-19D7B339CB7E}"/>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27E43B97-5E3F-9842-5C62-D69D4D36C3D5}"/>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704155D9-175F-05D7-7683-06AE82C09682}"/>
              </a:ext>
            </a:extLst>
          </p:cNvPr>
          <p:cNvGrpSpPr/>
          <p:nvPr/>
        </p:nvGrpSpPr>
        <p:grpSpPr>
          <a:xfrm>
            <a:off x="9143820" y="9937080"/>
            <a:ext cx="8487180" cy="349920"/>
            <a:chOff x="0" y="0"/>
            <a:chExt cx="11316240" cy="466560"/>
          </a:xfrm>
        </p:grpSpPr>
        <p:sp>
          <p:nvSpPr>
            <p:cNvPr id="5" name="Freeform 5">
              <a:extLst>
                <a:ext uri="{FF2B5EF4-FFF2-40B4-BE49-F238E27FC236}">
                  <a16:creationId xmlns:a16="http://schemas.microsoft.com/office/drawing/2014/main" id="{BB6079B8-78CB-8424-EF3A-5E3292F16ADB}"/>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a:extLst>
              <a:ext uri="{FF2B5EF4-FFF2-40B4-BE49-F238E27FC236}">
                <a16:creationId xmlns:a16="http://schemas.microsoft.com/office/drawing/2014/main" id="{98D31842-B115-C78E-A4B1-16087DEC6789}"/>
              </a:ext>
            </a:extLst>
          </p:cNvPr>
          <p:cNvGrpSpPr/>
          <p:nvPr/>
        </p:nvGrpSpPr>
        <p:grpSpPr>
          <a:xfrm>
            <a:off x="17631000" y="9937080"/>
            <a:ext cx="657180" cy="349920"/>
            <a:chOff x="0" y="0"/>
            <a:chExt cx="876240" cy="466560"/>
          </a:xfrm>
        </p:grpSpPr>
        <p:sp>
          <p:nvSpPr>
            <p:cNvPr id="7" name="Freeform 7">
              <a:extLst>
                <a:ext uri="{FF2B5EF4-FFF2-40B4-BE49-F238E27FC236}">
                  <a16:creationId xmlns:a16="http://schemas.microsoft.com/office/drawing/2014/main" id="{3B9854FF-1146-40C9-FF97-0D8E2B72520A}"/>
                </a:ext>
              </a:extLst>
            </p:cNvPr>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a:extLst>
              <a:ext uri="{FF2B5EF4-FFF2-40B4-BE49-F238E27FC236}">
                <a16:creationId xmlns:a16="http://schemas.microsoft.com/office/drawing/2014/main" id="{47833F74-10B3-0216-89F7-0A8988CFA6C3}"/>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2C9E6C73-0184-9260-7F7E-1F51672B7523}"/>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a:extLst>
              <a:ext uri="{FF2B5EF4-FFF2-40B4-BE49-F238E27FC236}">
                <a16:creationId xmlns:a16="http://schemas.microsoft.com/office/drawing/2014/main" id="{23182029-5DD6-3AF0-67B5-25EC12213F76}"/>
              </a:ext>
            </a:extLst>
          </p:cNvPr>
          <p:cNvGraphicFramePr>
            <a:graphicFrameLocks noGrp="1"/>
          </p:cNvGraphicFramePr>
          <p:nvPr>
            <p:extLst>
              <p:ext uri="{D42A27DB-BD31-4B8C-83A1-F6EECF244321}">
                <p14:modId xmlns:p14="http://schemas.microsoft.com/office/powerpoint/2010/main" val="905318328"/>
              </p:ext>
            </p:extLst>
          </p:nvPr>
        </p:nvGraphicFramePr>
        <p:xfrm>
          <a:off x="237653" y="1670631"/>
          <a:ext cx="17801934" cy="8100470"/>
        </p:xfrm>
        <a:graphic>
          <a:graphicData uri="http://schemas.openxmlformats.org/drawingml/2006/table">
            <a:tbl>
              <a:tblPr/>
              <a:tblGrid>
                <a:gridCol w="1210147">
                  <a:extLst>
                    <a:ext uri="{9D8B030D-6E8A-4147-A177-3AD203B41FA5}">
                      <a16:colId xmlns:a16="http://schemas.microsoft.com/office/drawing/2014/main" val="20000"/>
                    </a:ext>
                  </a:extLst>
                </a:gridCol>
                <a:gridCol w="3303505">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50000"/>
                        </a:lnSpc>
                        <a:defRPr/>
                      </a:pPr>
                      <a:r>
                        <a:rPr lang="en-US" sz="2600" dirty="0">
                          <a:latin typeface="Times New Roman" panose="02020603050405020304" pitchFamily="18" charset="0"/>
                          <a:cs typeface="Times New Roman" panose="02020603050405020304" pitchFamily="18" charset="0"/>
                        </a:rPr>
                        <a:t>Financial indicators tracker application (FIT)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Khairul </a:t>
                      </a:r>
                      <a:r>
                        <a:rPr kumimoji="0" lang="en-US" sz="26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Shafee</a:t>
                      </a: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Kalid</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Muhammad </a:t>
                      </a:r>
                      <a:r>
                        <a:rPr lang="en-US" sz="2600" dirty="0" err="1">
                          <a:latin typeface="Times New Roman" panose="02020603050405020304" pitchFamily="18" charset="0"/>
                          <a:cs typeface="Times New Roman" panose="02020603050405020304" pitchFamily="18" charset="0"/>
                        </a:rPr>
                        <a:t>Zulhilmi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Bachok</a:t>
                      </a:r>
                      <a:endParaRPr lang="en-US" sz="26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Md Akhir Mohd Sharif</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a:extLst>
              <a:ext uri="{FF2B5EF4-FFF2-40B4-BE49-F238E27FC236}">
                <a16:creationId xmlns:a16="http://schemas.microsoft.com/office/drawing/2014/main" id="{C01505D1-459B-5BA1-6336-7B8305BEBF78}"/>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FFA4D1CD-8B3E-4901-BDC3-9A40435A9947}"/>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9D6CB66A-88B8-4ACF-0C0B-0462C9122C9C}"/>
              </a:ext>
            </a:extLst>
          </p:cNvPr>
          <p:cNvSpPr txBox="1"/>
          <p:nvPr/>
        </p:nvSpPr>
        <p:spPr>
          <a:xfrm>
            <a:off x="237653" y="2463219"/>
            <a:ext cx="1213258"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r>
              <a:rPr lang="en-US" sz="2600" dirty="0">
                <a:solidFill>
                  <a:srgbClr val="000000"/>
                </a:solidFill>
                <a:latin typeface="Times New Roman" panose="02020603050405020304" pitchFamily="18" charset="0"/>
                <a:cs typeface="Times New Roman" panose="02020603050405020304" pitchFamily="18" charset="0"/>
              </a:rPr>
              <a:t>.</a:t>
            </a:r>
          </a:p>
        </p:txBody>
      </p:sp>
      <p:sp>
        <p:nvSpPr>
          <p:cNvPr id="14" name="TextBox 14">
            <a:extLst>
              <a:ext uri="{FF2B5EF4-FFF2-40B4-BE49-F238E27FC236}">
                <a16:creationId xmlns:a16="http://schemas.microsoft.com/office/drawing/2014/main" id="{7727B141-EF23-FB1D-D7E0-0935D90FDFD9}"/>
              </a:ext>
            </a:extLst>
          </p:cNvPr>
          <p:cNvSpPr txBox="1"/>
          <p:nvPr/>
        </p:nvSpPr>
        <p:spPr>
          <a:xfrm>
            <a:off x="1283783" y="2540908"/>
            <a:ext cx="3527360"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a:extLst>
              <a:ext uri="{FF2B5EF4-FFF2-40B4-BE49-F238E27FC236}">
                <a16:creationId xmlns:a16="http://schemas.microsoft.com/office/drawing/2014/main" id="{5EAB9885-7989-F259-5A93-D409F7E1A995}"/>
              </a:ext>
            </a:extLst>
          </p:cNvPr>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a:extLst>
              <a:ext uri="{FF2B5EF4-FFF2-40B4-BE49-F238E27FC236}">
                <a16:creationId xmlns:a16="http://schemas.microsoft.com/office/drawing/2014/main" id="{F4218A62-7097-D3AA-AFE5-1AB4CA13152D}"/>
              </a:ext>
            </a:extLst>
          </p:cNvPr>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a:extLst>
              <a:ext uri="{FF2B5EF4-FFF2-40B4-BE49-F238E27FC236}">
                <a16:creationId xmlns:a16="http://schemas.microsoft.com/office/drawing/2014/main" id="{FB490B79-8AD5-255C-E4C3-3A5623BC4261}"/>
              </a:ext>
            </a:extLst>
          </p:cNvPr>
          <p:cNvSpPr txBox="1"/>
          <p:nvPr/>
        </p:nvSpPr>
        <p:spPr>
          <a:xfrm>
            <a:off x="411309" y="296340"/>
            <a:ext cx="9418491" cy="1152944"/>
          </a:xfrm>
          <a:prstGeom prst="rect">
            <a:avLst/>
          </a:prstGeom>
        </p:spPr>
        <p:txBody>
          <a:bodyPr wrap="square" lIns="0" tIns="0" rIns="0" bIns="0" rtlCol="0" anchor="t">
            <a:spAutoFit/>
          </a:bodyPr>
          <a:lstStyle/>
          <a:p>
            <a:pPr>
              <a:lnSpc>
                <a:spcPts val="9799"/>
              </a:lnSpc>
            </a:pPr>
            <a:r>
              <a:rPr lang="en-US" sz="6999" dirty="0">
                <a:solidFill>
                  <a:srgbClr val="000000"/>
                </a:solidFill>
                <a:latin typeface="Times New Roman" panose="02020603050405020304" pitchFamily="18" charset="0"/>
                <a:cs typeface="Times New Roman" panose="02020603050405020304" pitchFamily="18" charset="0"/>
              </a:rPr>
              <a:t>LITERATIVE SURVEY</a:t>
            </a:r>
          </a:p>
        </p:txBody>
      </p:sp>
      <p:sp>
        <p:nvSpPr>
          <p:cNvPr id="19" name="TextBox 19">
            <a:extLst>
              <a:ext uri="{FF2B5EF4-FFF2-40B4-BE49-F238E27FC236}">
                <a16:creationId xmlns:a16="http://schemas.microsoft.com/office/drawing/2014/main" id="{605C15B0-983E-30D6-4373-13592F22CE92}"/>
              </a:ext>
            </a:extLst>
          </p:cNvPr>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a:extLst>
              <a:ext uri="{FF2B5EF4-FFF2-40B4-BE49-F238E27FC236}">
                <a16:creationId xmlns:a16="http://schemas.microsoft.com/office/drawing/2014/main" id="{96792809-3458-1D6B-40CD-8B1667147F16}"/>
              </a:ext>
            </a:extLst>
          </p:cNvPr>
          <p:cNvSpPr txBox="1"/>
          <p:nvPr/>
        </p:nvSpPr>
        <p:spPr>
          <a:xfrm>
            <a:off x="-405639" y="6142945"/>
            <a:ext cx="2231061"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4.</a:t>
            </a:r>
          </a:p>
        </p:txBody>
      </p:sp>
      <p:sp>
        <p:nvSpPr>
          <p:cNvPr id="21" name="TextBox 21">
            <a:extLst>
              <a:ext uri="{FF2B5EF4-FFF2-40B4-BE49-F238E27FC236}">
                <a16:creationId xmlns:a16="http://schemas.microsoft.com/office/drawing/2014/main" id="{288FA193-1381-95B6-4457-182D6F09B318}"/>
              </a:ext>
            </a:extLst>
          </p:cNvPr>
          <p:cNvSpPr txBox="1"/>
          <p:nvPr/>
        </p:nvSpPr>
        <p:spPr>
          <a:xfrm>
            <a:off x="13308498" y="3386549"/>
            <a:ext cx="4651114" cy="7461594"/>
          </a:xfrm>
          <a:prstGeom prst="rect">
            <a:avLst/>
          </a:prstGeom>
        </p:spPr>
        <p:txBody>
          <a:bodyPr lIns="0" tIns="0" rIns="0" bIns="0" rtlCol="0" anchor="t">
            <a:spAutoFit/>
          </a:bodyPr>
          <a:lstStyle/>
          <a:p>
            <a:pPr marL="457200" indent="-457200">
              <a:lnSpc>
                <a:spcPts val="4899"/>
              </a:lnSpc>
              <a:spcBef>
                <a:spcPct val="0"/>
              </a:spcBef>
              <a:buAutoNum type="arabicParenR"/>
            </a:pPr>
            <a:r>
              <a:rPr lang="en-US" sz="2600" dirty="0">
                <a:solidFill>
                  <a:srgbClr val="000000"/>
                </a:solidFill>
                <a:latin typeface="Times New Roman" panose="02020603050405020304" pitchFamily="18" charset="0"/>
              </a:rPr>
              <a:t>Data Integration Issues: Combining data from various providers may lead to inconsistencies and impact accuracy. </a:t>
            </a:r>
          </a:p>
          <a:p>
            <a:pPr marL="457200" indent="-457200">
              <a:lnSpc>
                <a:spcPts val="4899"/>
              </a:lnSpc>
              <a:spcBef>
                <a:spcPct val="0"/>
              </a:spcBef>
              <a:buAutoNum type="arabicParenR"/>
            </a:pPr>
            <a:r>
              <a:rPr lang="en-US" sz="2600" dirty="0">
                <a:solidFill>
                  <a:srgbClr val="000000"/>
                </a:solidFill>
                <a:latin typeface="Times New Roman" panose="02020603050405020304" pitchFamily="18" charset="0"/>
              </a:rPr>
              <a:t>Limited Analysis Scope: Focusing on only ten financial ratios may not provide a complete financial overview for all users.</a:t>
            </a:r>
          </a:p>
          <a:p>
            <a:pPr marL="457200" indent="-457200">
              <a:lnSpc>
                <a:spcPts val="4899"/>
              </a:lnSpc>
              <a:spcBef>
                <a:spcPct val="0"/>
              </a:spcBef>
              <a:buAutoNum type="arabicParenR"/>
            </a:pPr>
            <a:endParaRPr lang="en-US" sz="2600" dirty="0">
              <a:solidFill>
                <a:srgbClr val="000000"/>
              </a:solidFill>
              <a:latin typeface="Times New Roman" panose="02020603050405020304" pitchFamily="18" charset="0"/>
            </a:endParaRPr>
          </a:p>
          <a:p>
            <a:pPr marL="457200" indent="-457200">
              <a:lnSpc>
                <a:spcPts val="4899"/>
              </a:lnSpc>
              <a:spcBef>
                <a:spcPct val="0"/>
              </a:spcBef>
              <a:buAutoNum type="arabicParenR"/>
            </a:pPr>
            <a:endParaRPr lang="en-US" sz="2600" dirty="0">
              <a:solidFill>
                <a:srgbClr val="000000"/>
              </a:solidFill>
              <a:latin typeface="Times New Roman" panose="02020603050405020304" pitchFamily="18" charset="0"/>
            </a:endParaRPr>
          </a:p>
        </p:txBody>
      </p:sp>
      <p:sp>
        <p:nvSpPr>
          <p:cNvPr id="22" name="TextBox 22">
            <a:extLst>
              <a:ext uri="{FF2B5EF4-FFF2-40B4-BE49-F238E27FC236}">
                <a16:creationId xmlns:a16="http://schemas.microsoft.com/office/drawing/2014/main" id="{B15A007E-780C-256B-7D9E-13CE926A6C7D}"/>
              </a:ext>
            </a:extLst>
          </p:cNvPr>
          <p:cNvSpPr txBox="1"/>
          <p:nvPr/>
        </p:nvSpPr>
        <p:spPr>
          <a:xfrm>
            <a:off x="8407891" y="2424438"/>
            <a:ext cx="4815854" cy="6833217"/>
          </a:xfrm>
          <a:prstGeom prst="rect">
            <a:avLst/>
          </a:prstGeom>
        </p:spPr>
        <p:txBody>
          <a:bodyPr lIns="0" tIns="0" rIns="0" bIns="0" rtlCol="0" anchor="t">
            <a:spAutoFit/>
          </a:bodyPr>
          <a:lstStyle/>
          <a:p>
            <a:pPr>
              <a:lnSpc>
                <a:spcPts val="4899"/>
              </a:lnSpc>
            </a:pPr>
            <a:endParaRPr lang="en-US" sz="2600" dirty="0">
              <a:latin typeface="Times New Roman" panose="02020603050405020304" pitchFamily="18" charset="0"/>
            </a:endParaRPr>
          </a:p>
          <a:p>
            <a:pPr>
              <a:lnSpc>
                <a:spcPts val="4899"/>
              </a:lnSpc>
            </a:pPr>
            <a:endParaRPr lang="en-US" sz="2400" dirty="0">
              <a:solidFill>
                <a:srgbClr val="000000"/>
              </a:solidFill>
              <a:latin typeface="Times New Roman" panose="02020603050405020304" pitchFamily="18" charset="0"/>
            </a:endParaRPr>
          </a:p>
          <a:p>
            <a:pPr>
              <a:lnSpc>
                <a:spcPts val="4899"/>
              </a:lnSpc>
            </a:pPr>
            <a:r>
              <a:rPr lang="en-US" sz="2600" dirty="0">
                <a:solidFill>
                  <a:srgbClr val="000000"/>
                </a:solidFill>
                <a:latin typeface="Times New Roman" panose="02020603050405020304" pitchFamily="18" charset="0"/>
              </a:rPr>
              <a:t>1) Automated Financial Analysis: The application saves time by automatically calculating key financial ratios from multiple data sources.</a:t>
            </a:r>
            <a:endParaRPr lang="en-US" sz="2600" spc="-1" dirty="0">
              <a:solidFill>
                <a:srgbClr val="000000"/>
              </a:solidFill>
              <a:latin typeface="Times New Roman" panose="02020603050405020304" pitchFamily="18" charset="0"/>
            </a:endParaRPr>
          </a:p>
          <a:p>
            <a:pPr>
              <a:lnSpc>
                <a:spcPts val="4899"/>
              </a:lnSpc>
              <a:spcBef>
                <a:spcPct val="0"/>
              </a:spcBef>
            </a:pPr>
            <a:r>
              <a:rPr lang="en-US" sz="2600" spc="-1" dirty="0">
                <a:solidFill>
                  <a:srgbClr val="000000"/>
                </a:solidFill>
                <a:latin typeface="Times New Roman" panose="02020603050405020304" pitchFamily="18" charset="0"/>
              </a:rPr>
              <a:t>2) Better Investment Decisions: It helps users easily compare company performance, aiding in more informed stock choices.</a:t>
            </a:r>
          </a:p>
        </p:txBody>
      </p:sp>
      <p:sp>
        <p:nvSpPr>
          <p:cNvPr id="23" name="TextBox 23">
            <a:extLst>
              <a:ext uri="{FF2B5EF4-FFF2-40B4-BE49-F238E27FC236}">
                <a16:creationId xmlns:a16="http://schemas.microsoft.com/office/drawing/2014/main" id="{DBC38FCD-84E4-F484-4F5A-48FFDDAA9EB8}"/>
              </a:ext>
            </a:extLst>
          </p:cNvPr>
          <p:cNvSpPr txBox="1"/>
          <p:nvPr/>
        </p:nvSpPr>
        <p:spPr>
          <a:xfrm>
            <a:off x="4674029" y="6030204"/>
            <a:ext cx="3353097" cy="563744"/>
          </a:xfrm>
          <a:prstGeom prst="rect">
            <a:avLst/>
          </a:prstGeom>
        </p:spPr>
        <p:txBody>
          <a:bodyPr lIns="0" tIns="0" rIns="0" bIns="0" rtlCol="0" anchor="t">
            <a:spAutoFit/>
          </a:bodyPr>
          <a:lstStyle/>
          <a:p>
            <a:pPr algn="ctr">
              <a:lnSpc>
                <a:spcPts val="4900"/>
              </a:lnSpc>
              <a:spcBef>
                <a:spcPct val="0"/>
              </a:spcBef>
            </a:pPr>
            <a:r>
              <a:rPr lang="en-IN" sz="2800" b="1" i="0" dirty="0">
                <a:solidFill>
                  <a:srgbClr val="000000"/>
                </a:solidFill>
                <a:effectLst/>
                <a:latin typeface="IBM Plex Sans" panose="020F0502020204030204" pitchFamily="34" charset="0"/>
              </a:rPr>
              <a:t> </a:t>
            </a:r>
            <a:endParaRPr lang="en-US" sz="2600" spc="-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43490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28700" y="762000"/>
            <a:ext cx="11258550" cy="1104900"/>
          </a:xfrm>
          <a:prstGeom prst="rect">
            <a:avLst/>
          </a:prstGeom>
        </p:spPr>
        <p:txBody>
          <a:bodyPr wrap="square" lIns="0" tIns="0" rIns="0" bIns="0" rtlCol="0" anchor="t">
            <a:spAutoFit/>
          </a:bodyPr>
          <a:lstStyle/>
          <a:p>
            <a:pPr>
              <a:lnSpc>
                <a:spcPts val="9799"/>
              </a:lnSpc>
              <a:spcBef>
                <a:spcPct val="0"/>
              </a:spcBef>
            </a:pPr>
            <a:r>
              <a:rPr lang="en-US" sz="5200" dirty="0">
                <a:solidFill>
                  <a:srgbClr val="000000"/>
                </a:solidFill>
                <a:latin typeface="Times New Roman" panose="02020603050405020304" pitchFamily="18" charset="0"/>
                <a:cs typeface="Times New Roman" panose="02020603050405020304" pitchFamily="18" charset="0"/>
              </a:rPr>
              <a:t>LIMITATIONS OF EXISTING SYSTEM</a:t>
            </a:r>
          </a:p>
        </p:txBody>
      </p:sp>
      <p:sp>
        <p:nvSpPr>
          <p:cNvPr id="19" name="TextBox 18">
            <a:extLst>
              <a:ext uri="{FF2B5EF4-FFF2-40B4-BE49-F238E27FC236}">
                <a16:creationId xmlns:a16="http://schemas.microsoft.com/office/drawing/2014/main" id="{2F2CDF09-4878-704E-6BC2-6FBD5DDC6058}"/>
              </a:ext>
            </a:extLst>
          </p:cNvPr>
          <p:cNvSpPr txBox="1"/>
          <p:nvPr/>
        </p:nvSpPr>
        <p:spPr>
          <a:xfrm>
            <a:off x="761999" y="2365106"/>
            <a:ext cx="15906751" cy="709425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Data Integration: Many systems struggle to integrate data from multiple sources, leading to fragmented financial insights. </a:t>
            </a:r>
          </a:p>
          <a:p>
            <a:pPr>
              <a:lnSpc>
                <a:spcPct val="150000"/>
              </a:lnSpc>
            </a:pPr>
            <a:endParaRPr lang="en-US" sz="26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Real-Time Processing: Some systems lack the ability to process and analyze real-time data effectively, leading to delayed insights. </a:t>
            </a:r>
          </a:p>
          <a:p>
            <a:pPr>
              <a:lnSpc>
                <a:spcPct val="150000"/>
              </a:lnSpc>
            </a:pPr>
            <a:endParaRPr lang="en-US" sz="26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Customization Limits: Many systems offer limited customization, preventing businesses from tailoring tools to their specific needs.</a:t>
            </a:r>
          </a:p>
          <a:p>
            <a:pPr>
              <a:lnSpc>
                <a:spcPct val="150000"/>
              </a:lnSpc>
            </a:pPr>
            <a:endParaRPr lang="en-US" sz="26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Predictive Accuracy: Predictive capabilities may fall short due to oversimplified models or inadequate data inputs, resulting in less accurate forecasts.</a:t>
            </a:r>
          </a:p>
          <a:p>
            <a:pPr marL="457200" indent="-45720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1182</Words>
  <Application>Microsoft Office PowerPoint</Application>
  <PresentationFormat>Custom</PresentationFormat>
  <Paragraphs>152</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Impact Bold</vt:lpstr>
      <vt:lpstr>Times New Roman</vt:lpstr>
      <vt:lpstr>Wingdings</vt:lpstr>
      <vt:lpstr>Impact</vt:lpstr>
      <vt:lpstr>IBM Plex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IMx Krishna</dc:creator>
  <cp:lastModifiedBy>Sarita Angane</cp:lastModifiedBy>
  <cp:revision>15</cp:revision>
  <dcterms:created xsi:type="dcterms:W3CDTF">2006-08-16T00:00:00Z</dcterms:created>
  <dcterms:modified xsi:type="dcterms:W3CDTF">2024-10-03T04:50:24Z</dcterms:modified>
  <dc:identifier>DAFpedFX0BM</dc:identifier>
</cp:coreProperties>
</file>