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71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3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6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2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5.wdp"/><Relationship Id="rId18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microsoft.com/office/2007/relationships/hdphoto" Target="../media/hdphoto9.wdp"/><Relationship Id="rId7" Type="http://schemas.microsoft.com/office/2007/relationships/hdphoto" Target="../media/hdphoto2.wdp"/><Relationship Id="rId12" Type="http://schemas.openxmlformats.org/officeDocument/2006/relationships/image" Target="../media/image22.png"/><Relationship Id="rId17" Type="http://schemas.microsoft.com/office/2007/relationships/hdphoto" Target="../media/hdphoto7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21.png"/><Relationship Id="rId19" Type="http://schemas.microsoft.com/office/2007/relationships/hdphoto" Target="../media/hdphoto8.wdp"/><Relationship Id="rId4" Type="http://schemas.openxmlformats.org/officeDocument/2006/relationships/image" Target="../media/image18.png"/><Relationship Id="rId9" Type="http://schemas.microsoft.com/office/2007/relationships/hdphoto" Target="../media/hdphoto3.wdp"/><Relationship Id="rId14" Type="http://schemas.openxmlformats.org/officeDocument/2006/relationships/image" Target="../media/image23.png"/><Relationship Id="rId22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884" y="936277"/>
            <a:ext cx="7683579" cy="3599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5"/>
              </a:lnSpc>
              <a:buNone/>
            </a:pPr>
            <a:r>
              <a:rPr lang="en-US" sz="5668" b="1" u="sng" dirty="0" smtClean="0">
                <a:solidFill>
                  <a:srgbClr val="F0F4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TITLE:-</a:t>
            </a:r>
          </a:p>
          <a:p>
            <a:pPr marL="0" indent="0">
              <a:lnSpc>
                <a:spcPts val="7085"/>
              </a:lnSpc>
              <a:buNone/>
            </a:pPr>
            <a:endParaRPr lang="en-US" sz="5668" b="1" dirty="0" smtClean="0">
              <a:solidFill>
                <a:srgbClr val="F0F4F1"/>
              </a:solidFill>
              <a:latin typeface="Syne" pitchFamily="34" charset="0"/>
              <a:ea typeface="Syne" pitchFamily="34" charset="-122"/>
              <a:cs typeface="Syne" pitchFamily="34" charset="-120"/>
            </a:endParaRPr>
          </a:p>
          <a:p>
            <a:pPr>
              <a:lnSpc>
                <a:spcPts val="7085"/>
              </a:lnSpc>
            </a:pPr>
            <a:r>
              <a:rPr lang="en-US" sz="5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 correcting the power of Spectacles Using Machine Learning (ML)</a:t>
            </a:r>
            <a:endParaRPr lang="en-IN" sz="5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7085"/>
              </a:lnSpc>
              <a:buNone/>
            </a:pPr>
            <a:endParaRPr lang="en-US" sz="5668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019413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Potential Applications Beyond Vision Correction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056215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3920252"/>
            <a:ext cx="405384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Health Monitoring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4839891"/>
            <a:ext cx="4053840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advanced sensors in our auto-correcting glasses can track eye health metrics, providing early detection of vision-related conditions and enabling personalized preventative care.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056215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3920252"/>
            <a:ext cx="4053959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Augmented Reality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4839891"/>
            <a:ext cx="4053959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seamlessly integrating with AR technology, our smart glasses can overlay digital information and interactive experiences directly onto the user's field of vision for enhanced productivity and entertainment.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056215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3920252"/>
            <a:ext cx="4053959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Sports Performance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4839891"/>
            <a:ext cx="4053959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Athletes can benefit from our auto-correcting lenses, which adapt in real-time to changing lighting conditions and movement, improving visual acuity and reaction times for enhanced sports performance.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17469" y="1678631"/>
            <a:ext cx="13585610" cy="4722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075"/>
              </a:lnSpc>
              <a:buNone/>
            </a:pPr>
            <a:r>
              <a:rPr lang="en-US" sz="6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Lets see the,</a:t>
            </a:r>
          </a:p>
          <a:p>
            <a:pPr marL="0" indent="0" algn="ctr">
              <a:lnSpc>
                <a:spcPts val="6075"/>
              </a:lnSpc>
              <a:buNone/>
            </a:pPr>
            <a:endParaRPr lang="en-US" sz="6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6075"/>
              </a:lnSpc>
              <a:buNone/>
            </a:pPr>
            <a:endParaRPr lang="en-US" sz="60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6075"/>
              </a:lnSpc>
              <a:buNone/>
            </a:pPr>
            <a:r>
              <a:rPr lang="en-US" sz="10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CANVA</a:t>
            </a:r>
            <a:endParaRPr lang="en-US" sz="10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6" name="Rounded Rectangle 5"/>
          <p:cNvSpPr/>
          <p:nvPr/>
        </p:nvSpPr>
        <p:spPr>
          <a:xfrm>
            <a:off x="199935" y="416520"/>
            <a:ext cx="2162908" cy="45945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 flipH="1">
            <a:off x="2458907" y="2770656"/>
            <a:ext cx="2385647" cy="23025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 flipH="1">
            <a:off x="2450117" y="485597"/>
            <a:ext cx="2394437" cy="21671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911961" y="480466"/>
            <a:ext cx="2162909" cy="4592695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 flipH="1">
            <a:off x="7122481" y="2642403"/>
            <a:ext cx="2401694" cy="23589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 flipH="1">
            <a:off x="7161302" y="485597"/>
            <a:ext cx="2384151" cy="20677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604270" y="427420"/>
            <a:ext cx="2341688" cy="453304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199639" y="5206151"/>
            <a:ext cx="5671038" cy="1518894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978765" y="5196450"/>
            <a:ext cx="5956764" cy="15188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06" y="719267"/>
            <a:ext cx="622782" cy="3173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700" l="0" r="89815">
                        <a14:foregroundMark x1="46759" y1="43348" x2="46759" y2="43348"/>
                        <a14:foregroundMark x1="48148" y1="27897" x2="48148" y2="27897"/>
                        <a14:foregroundMark x1="76389" y1="49356" x2="76389" y2="49356"/>
                        <a14:foregroundMark x1="71296" y1="37339" x2="71296" y2="37339"/>
                        <a14:foregroundMark x1="54630" y1="44635" x2="54630" y2="44635"/>
                        <a14:foregroundMark x1="66204" y1="48069" x2="66204" y2="48069"/>
                        <a14:foregroundMark x1="30093" y1="35193" x2="30093" y2="35193"/>
                        <a14:foregroundMark x1="37500" y1="48069" x2="37500" y2="48069"/>
                        <a14:foregroundMark x1="23611" y1="49356" x2="23611" y2="49356"/>
                        <a14:foregroundMark x1="33796" y1="58798" x2="33796" y2="58798"/>
                        <a14:foregroundMark x1="50463" y1="63948" x2="50463" y2="63948"/>
                        <a14:foregroundMark x1="59722" y1="64807" x2="59722" y2="64807"/>
                        <a14:foregroundMark x1="46759" y1="55365" x2="46759" y2="55365"/>
                        <a14:foregroundMark x1="54630" y1="41202" x2="54630" y2="41202"/>
                        <a14:foregroundMark x1="48148" y1="33906" x2="48148" y2="33906"/>
                        <a14:foregroundMark x1="37500" y1="44635" x2="37500" y2="44635"/>
                        <a14:foregroundMark x1="43056" y1="35193" x2="43056" y2="35193"/>
                        <a14:foregroundMark x1="56944" y1="36052" x2="56944" y2="36052"/>
                        <a14:foregroundMark x1="63426" y1="49356" x2="63426" y2="49356"/>
                        <a14:foregroundMark x1="58333" y1="58798" x2="58333" y2="587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536" y="400720"/>
            <a:ext cx="679938" cy="710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56" b="97778" l="1778" r="97778">
                        <a14:foregroundMark x1="26222" y1="85778" x2="26222" y2="85778"/>
                        <a14:foregroundMark x1="87556" y1="16000" x2="89778" y2="8889"/>
                        <a14:foregroundMark x1="89778" y1="8889" x2="90667" y2="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281" y="5240148"/>
            <a:ext cx="449867" cy="44015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33" b="89778" l="0" r="99111">
                        <a14:foregroundMark x1="83111" y1="46222" x2="83111" y2="46222"/>
                        <a14:foregroundMark x1="84000" y1="52889" x2="84000" y2="52889"/>
                        <a14:foregroundMark x1="84000" y1="66222" x2="84000" y2="66222"/>
                        <a14:foregroundMark x1="45778" y1="74222" x2="45778" y2="74222"/>
                        <a14:foregroundMark x1="16444" y1="48889" x2="16444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18" y="5243531"/>
            <a:ext cx="593469" cy="5379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7778" l="0" r="96889">
                        <a14:foregroundMark x1="24889" y1="53778" x2="24889" y2="53778"/>
                        <a14:foregroundMark x1="26222" y1="51111" x2="26222" y2="5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50" y="589085"/>
            <a:ext cx="354621" cy="3436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22222" y1="24444" x2="22222" y2="24444"/>
                        <a14:foregroundMark x1="45778" y1="18222" x2="45778" y2="18222"/>
                        <a14:foregroundMark x1="59111" y1="20000" x2="59111" y2="20000"/>
                        <a14:foregroundMark x1="80444" y1="29333" x2="80444" y2="29333"/>
                        <a14:foregroundMark x1="71556" y1="20000" x2="71556" y2="20000"/>
                        <a14:foregroundMark x1="71556" y1="12889" x2="71556" y2="12889"/>
                        <a14:foregroundMark x1="68444" y1="31556" x2="68444" y2="31556"/>
                        <a14:foregroundMark x1="62667" y1="33333" x2="62667" y2="33333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62222" y2="33778"/>
                        <a14:foregroundMark x1="62222" y1="33778" x2="37778" y2="56889"/>
                        <a14:foregroundMark x1="37778" y1="56889" x2="37778" y2="56889"/>
                        <a14:foregroundMark x1="45778" y1="38222" x2="45778" y2="38222"/>
                        <a14:foregroundMark x1="22222" y1="72000" x2="22222" y2="72000"/>
                        <a14:foregroundMark x1="8000" y1="76889" x2="8000" y2="76889"/>
                        <a14:foregroundMark x1="28889" y1="65778" x2="28889" y2="65778"/>
                        <a14:foregroundMark x1="28889" y1="76000" x2="28889" y2="76000"/>
                        <a14:foregroundMark x1="29333" y1="82222" x2="29333" y2="82222"/>
                        <a14:foregroundMark x1="26667" y1="89778" x2="26667" y2="89778"/>
                        <a14:foregroundMark x1="21333" y1="91556" x2="21333" y2="91556"/>
                        <a14:foregroundMark x1="19111" y1="61333" x2="19111" y2="61333"/>
                        <a14:foregroundMark x1="16000" y1="52444" x2="16000" y2="52444"/>
                        <a14:foregroundMark x1="18667" y1="40000" x2="18667" y2="40000"/>
                        <a14:foregroundMark x1="26222" y1="29333" x2="26222" y2="29333"/>
                        <a14:foregroundMark x1="32889" y1="24444" x2="32889" y2="24444"/>
                        <a14:foregroundMark x1="41778" y1="19556" x2="41778" y2="19556"/>
                        <a14:foregroundMark x1="50667" y1="16000" x2="50667" y2="16000"/>
                        <a14:foregroundMark x1="72889" y1="28444" x2="72889" y2="28444"/>
                        <a14:foregroundMark x1="88889" y1="28000" x2="88889" y2="28000"/>
                        <a14:foregroundMark x1="92444" y1="24000" x2="92444" y2="24000"/>
                        <a14:foregroundMark x1="92444" y1="18222" x2="92444" y2="18222"/>
                        <a14:foregroundMark x1="80000" y1="8000" x2="80000" y2="8000"/>
                        <a14:foregroundMark x1="51556" y1="58222" x2="51556" y2="58222"/>
                        <a14:foregroundMark x1="44000" y1="68000" x2="44000" y2="68000"/>
                        <a14:foregroundMark x1="40444" y1="66222" x2="40444" y2="66222"/>
                        <a14:foregroundMark x1="58222" y1="65778" x2="58222" y2="65778"/>
                        <a14:foregroundMark x1="63556" y1="67111" x2="63556" y2="67111"/>
                        <a14:foregroundMark x1="49778" y1="92889" x2="49778" y2="92889"/>
                        <a14:foregroundMark x1="48000" y1="84889" x2="48000" y2="84889"/>
                        <a14:foregroundMark x1="56444" y1="81778" x2="56444" y2="81778"/>
                        <a14:foregroundMark x1="62667" y1="80000" x2="62667" y2="80000"/>
                        <a14:foregroundMark x1="70222" y1="77778" x2="70222" y2="77778"/>
                        <a14:foregroundMark x1="72889" y1="71556" x2="72889" y2="71556"/>
                        <a14:foregroundMark x1="78222" y1="63111" x2="78222" y2="63111"/>
                        <a14:foregroundMark x1="81333" y1="53778" x2="81333" y2="53778"/>
                        <a14:foregroundMark x1="80889" y1="45333" x2="80889" y2="45333"/>
                        <a14:foregroundMark x1="79556" y1="39556" x2="79556" y2="39556"/>
                        <a14:foregroundMark x1="74667" y1="35111" x2="74667" y2="35111"/>
                        <a14:foregroundMark x1="41333" y1="82222" x2="41333" y2="82222"/>
                        <a14:foregroundMark x1="38222" y1="78222" x2="38222" y2="78222"/>
                        <a14:foregroundMark x1="44889" y1="78222" x2="44889" y2="78222"/>
                        <a14:foregroundMark x1="49778" y1="83556" x2="49778" y2="83556"/>
                        <a14:foregroundMark x1="68444" y1="76000" x2="68444" y2="76000"/>
                        <a14:foregroundMark x1="77333" y1="76000" x2="77333" y2="76000"/>
                        <a14:foregroundMark x1="77333" y1="69333" x2="77333" y2="69333"/>
                        <a14:foregroundMark x1="80000" y1="60000" x2="80000" y2="60000"/>
                        <a14:foregroundMark x1="84000" y1="52000" x2="84000" y2="52000"/>
                        <a14:foregroundMark x1="84000" y1="52000" x2="84000" y2="52000"/>
                        <a14:foregroundMark x1="61778" y1="21778" x2="61778" y2="21778"/>
                        <a14:foregroundMark x1="53333" y1="14667" x2="53333" y2="14667"/>
                        <a14:foregroundMark x1="25333" y1="24444" x2="25333" y2="24444"/>
                        <a14:foregroundMark x1="16444" y1="50222" x2="16444" y2="50222"/>
                        <a14:foregroundMark x1="11111" y1="48889" x2="11111" y2="48889"/>
                        <a14:foregroundMark x1="47111" y1="32444" x2="47111" y2="3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67" y="869752"/>
            <a:ext cx="344365" cy="3337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9556">
                        <a14:foregroundMark x1="48889" y1="26667" x2="48889" y2="26667"/>
                        <a14:foregroundMark x1="53778" y1="20444" x2="53778" y2="20444"/>
                        <a14:foregroundMark x1="59111" y1="17333" x2="59111" y2="1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45" y="525491"/>
            <a:ext cx="345417" cy="2741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667" b="100000" l="0" r="100000">
                        <a14:foregroundMark x1="49778" y1="45333" x2="49778" y2="45333"/>
                        <a14:foregroundMark x1="49778" y1="28000" x2="49778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59" y="2861438"/>
            <a:ext cx="376322" cy="364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333" b="97778" l="0" r="98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90" y="2668537"/>
            <a:ext cx="553911" cy="2736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591" y="340255"/>
            <a:ext cx="314935" cy="2964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907059" y="340255"/>
            <a:ext cx="740908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44607" y="7011544"/>
            <a:ext cx="5845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A    N    V    A</a:t>
            </a:r>
            <a:endParaRPr lang="en-IN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5392" y="499459"/>
            <a:ext cx="21526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Lens Manufacturers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Suppliers of high-quality adjustable lenses.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Manufacturers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Suppliers of sensors, microcontrollers, and other electronic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Professionals and Optometrists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Partners for clinical trials, endorsements,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and Machine Learning Experts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Partners for developing the software and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Distribution Channels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Retailers, e-commerce platforms, and marketing agencies to help sell the product.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97003" y="525491"/>
            <a:ext cx="262745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R&amp;D to improve lens technology, sensors, and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 and Testing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Designing user-friendly and aesthetically pleasing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spectacles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Assembly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manufacturing and assembly of the spectacles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0869" y="2916951"/>
            <a:ext cx="243205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Expertise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Skilled engineers, optometrists, and machine learning experts.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production facilities for lenses and electronic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Resources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Capital for R&amp;D, manufacturing, and marketing activities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79485" y="618638"/>
            <a:ext cx="208881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Vision Correction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adjustment of lenses for optimal vision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need for multiple pairs of glasses or manual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Technology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Cutting-edge machine learning algorithms and sensor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Aesthetically Pleasing Design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Stylish and comfortable spectacles.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Customized vision correction for each user.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77448" y="588290"/>
            <a:ext cx="245443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Support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Dedicated customer service and support for troubleshooting and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through Apps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Mobile app for settings adjustment, feedback,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a community of users through social media and user forums.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07558" y="2675774"/>
            <a:ext cx="234606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sales through the company website and major e-commerce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Stores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Partnerships with optical retailers and electronic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Channels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Optometrist offices and eye clinics.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Direct sales through sales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676164" y="667568"/>
            <a:ext cx="223700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Segments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Vision Problems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Primary users who need vision correction.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adopters who are interested in innovative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Population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Older adults who need frequent vision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Users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Professionals who require precise vision for their work (e.g., surgeons, artists).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5180" y="5275123"/>
            <a:ext cx="569498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Costs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Expenses related to research and development of the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Costs of producing lenses, sensors, and other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 Costs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Expenses for advertising, promotions, and sales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Costs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Costs associated with distributing the product to various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Costs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Maintaining a customer service team and support infrastructure.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939281" y="5263754"/>
            <a:ext cx="614386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Revenue from selling the spectacles to end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Offering subscription services for software updates and additional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Fees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Charging for maintenance, repairs, and custom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and Licensing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Licensing the technology to other companies or forming strategic partnerships.</a:t>
            </a:r>
          </a:p>
        </p:txBody>
      </p:sp>
    </p:spTree>
    <p:extLst>
      <p:ext uri="{BB962C8B-B14F-4D97-AF65-F5344CB8AC3E}">
        <p14:creationId xmlns:p14="http://schemas.microsoft.com/office/powerpoint/2010/main" val="30664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479" y="1285280"/>
            <a:ext cx="7569041" cy="3881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41"/>
              </a:lnSpc>
              <a:buNone/>
            </a:pPr>
            <a:r>
              <a:rPr lang="en-US" sz="6113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 and Future Developments</a:t>
            </a:r>
            <a:endParaRPr lang="en-US" sz="6113" dirty="0"/>
          </a:p>
        </p:txBody>
      </p:sp>
      <p:sp>
        <p:nvSpPr>
          <p:cNvPr id="6" name="Text 2"/>
          <p:cNvSpPr/>
          <p:nvPr/>
        </p:nvSpPr>
        <p:spPr>
          <a:xfrm>
            <a:off x="787479" y="4462548"/>
            <a:ext cx="7569041" cy="38627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35"/>
              </a:lnSpc>
              <a:buNone/>
            </a:pPr>
            <a:r>
              <a:rPr lang="en-US" sz="1772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As we look ahead, the future of auto-correcting spectacles holds tremendous promise. With continued advancements in sensor technology, machine learning, and personalized vision algorithms, these smart glasses will become increasingly precise, adaptive, and versatile.</a:t>
            </a:r>
            <a:endParaRPr lang="en-US" sz="177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68232" y="3613810"/>
            <a:ext cx="7569041" cy="3881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41"/>
              </a:lnSpc>
              <a:buNone/>
            </a:pPr>
            <a:r>
              <a:rPr lang="en-US" sz="8000" b="1" dirty="0" smtClean="0">
                <a:solidFill>
                  <a:srgbClr val="F0F4F1"/>
                </a:solidFill>
                <a:latin typeface="Syne" pitchFamily="34" charset="0"/>
                <a:ea typeface="Syne" pitchFamily="34" charset="-122"/>
              </a:rPr>
              <a:t>THANK YOU!!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7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0210" y="1191458"/>
            <a:ext cx="7683579" cy="359902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5"/>
              </a:lnSpc>
              <a:buNone/>
            </a:pPr>
            <a:r>
              <a:rPr lang="en-US" sz="5668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Auto-Correcting Spectacles</a:t>
            </a:r>
            <a:endParaRPr lang="en-US" sz="5668" dirty="0"/>
          </a:p>
        </p:txBody>
      </p:sp>
      <p:sp>
        <p:nvSpPr>
          <p:cNvPr id="6" name="Text 2"/>
          <p:cNvSpPr/>
          <p:nvPr/>
        </p:nvSpPr>
        <p:spPr>
          <a:xfrm>
            <a:off x="730210" y="4440603"/>
            <a:ext cx="7683579" cy="2716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20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Witness the future of vision correction with our revolutionary auto-correcting spectacles. Powered by advanced machine learning algorithms, these smart glasses automatically adjust the lens prescription to provide you with crystal-clear sight tailored to your eyes. Experience the ultimate in personalized vision enhancement</a:t>
            </a:r>
            <a:r>
              <a:rPr lang="en-US" sz="1643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.</a:t>
            </a:r>
            <a:endParaRPr lang="en-US" sz="1643" dirty="0"/>
          </a:p>
        </p:txBody>
      </p:sp>
    </p:spTree>
    <p:extLst>
      <p:ext uri="{BB962C8B-B14F-4D97-AF65-F5344CB8AC3E}">
        <p14:creationId xmlns:p14="http://schemas.microsoft.com/office/powerpoint/2010/main" val="709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4553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790"/>
            <a:ext cx="14630400" cy="27623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1115" y="2812137"/>
            <a:ext cx="11284200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Machine Learning Powers the Lens Correction</a:t>
            </a:r>
            <a:endParaRPr lang="en-US" sz="340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207" y="3650217"/>
            <a:ext cx="3146703" cy="69127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767727" y="4413944"/>
            <a:ext cx="2253615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Eye </a:t>
            </a:r>
            <a:r>
              <a:rPr lang="en-US" sz="200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Mapping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2666702" y="4835981"/>
            <a:ext cx="2801183" cy="2001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cameras and sensors map the unique contours and characteristics of the user's eyes, gathering precise data for personalized lens adjustments.</a:t>
            </a:r>
            <a:endParaRPr lang="en-US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10" y="3646052"/>
            <a:ext cx="3146822" cy="69127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14429" y="4438487"/>
            <a:ext cx="2801303" cy="539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Predictive </a:t>
            </a:r>
            <a:r>
              <a:rPr lang="en-US" sz="200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Algorithms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897700" y="4846543"/>
            <a:ext cx="2801303" cy="2001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Machine learning models analyze the eye data and predict the optimal lens prescription, adjusting in real-time to account for changes in the user's vision.</a:t>
            </a:r>
            <a:endParaRPr lang="en-US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733" y="3641887"/>
            <a:ext cx="3146822" cy="691277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8871762" y="4438486"/>
            <a:ext cx="2801303" cy="539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200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Continuous Refinement</a:t>
            </a:r>
            <a:endParaRPr lang="en-US" sz="2000" dirty="0"/>
          </a:p>
        </p:txBody>
      </p:sp>
      <p:sp>
        <p:nvSpPr>
          <p:cNvPr id="14" name="Text 7"/>
          <p:cNvSpPr/>
          <p:nvPr/>
        </p:nvSpPr>
        <p:spPr>
          <a:xfrm>
            <a:off x="8863398" y="4992868"/>
            <a:ext cx="2801303" cy="2082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spectacles continuously collect user feedback and eye data, allowing the algorithms to continuously learn and refine the lens adjustments for a truly customized experience.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729853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Advantages of Auto-Correcting Spectacles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2766655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3028712"/>
            <a:ext cx="338923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Precise Vision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126093" y="3562588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spectacles continuously adjust the lens prescription to your exact vision needs, providing crystal-clear sight customized to your eyes.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668" y="2766655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724" y="3028712"/>
            <a:ext cx="484953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Reduced Eye Strain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7700724" y="3562588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By eliminating the need to constantly adjust focus, these smart glasses help reduce eye fatigue and headaches caused by vision issues.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525660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26093" y="5518666"/>
            <a:ext cx="325100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Convenience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126093" y="6052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No more manually adjusting your glasses or frequently visiting the optometrist. The auto-correction happens seamlessly and automatically.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668" y="5256609"/>
            <a:ext cx="6327815" cy="2243138"/>
          </a:xfrm>
          <a:prstGeom prst="roundRect">
            <a:avLst>
              <a:gd name="adj" fmla="val 4953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724" y="5518666"/>
            <a:ext cx="519183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Adaptive Technology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7700724" y="6052542"/>
            <a:ext cx="580370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spectacles adapt to changes in your vision over time, ensuring you always have the optimal lens prescription.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12229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281589" y="607457"/>
            <a:ext cx="12067223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Sensor Technology in the Frames</a:t>
            </a:r>
            <a:endParaRPr lang="en-US" sz="434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89" y="2429828"/>
            <a:ext cx="2768203" cy="17108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81589" y="4416743"/>
            <a:ext cx="2768203" cy="1035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Eye Tracking</a:t>
            </a:r>
            <a:endParaRPr lang="en-US" sz="2174" dirty="0"/>
          </a:p>
        </p:txBody>
      </p:sp>
      <p:sp>
        <p:nvSpPr>
          <p:cNvPr id="7" name="Text 3"/>
          <p:cNvSpPr/>
          <p:nvPr/>
        </p:nvSpPr>
        <p:spPr>
          <a:xfrm>
            <a:off x="1281589" y="5584388"/>
            <a:ext cx="2768203" cy="2120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Precisely track the movement and focus of the user's eyes using high-resolution cameras and infrared sensors embedded in the frames.</a:t>
            </a:r>
            <a:endParaRPr lang="en-US" sz="1739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143" y="2429828"/>
            <a:ext cx="2768322" cy="171092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143" y="4416862"/>
            <a:ext cx="2768322" cy="690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Proximity Detection</a:t>
            </a:r>
            <a:endParaRPr lang="en-US" sz="2174" dirty="0"/>
          </a:p>
        </p:txBody>
      </p:sp>
      <p:sp>
        <p:nvSpPr>
          <p:cNvPr id="10" name="Text 5"/>
          <p:cNvSpPr/>
          <p:nvPr/>
        </p:nvSpPr>
        <p:spPr>
          <a:xfrm>
            <a:off x="4381143" y="5239464"/>
            <a:ext cx="2768322" cy="2120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Utilize proximity sensors to monitor the position and distance of the glasses relative to the user's face, enabling accurate lens adjustments.</a:t>
            </a:r>
            <a:endParaRPr lang="en-US" sz="1739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816" y="2429828"/>
            <a:ext cx="2768322" cy="171092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0816" y="4416862"/>
            <a:ext cx="2768322" cy="1035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Biometric Identification</a:t>
            </a:r>
            <a:endParaRPr lang="en-US" sz="2174" dirty="0"/>
          </a:p>
        </p:txBody>
      </p:sp>
      <p:sp>
        <p:nvSpPr>
          <p:cNvPr id="13" name="Text 7"/>
          <p:cNvSpPr/>
          <p:nvPr/>
        </p:nvSpPr>
        <p:spPr>
          <a:xfrm>
            <a:off x="7480816" y="5584507"/>
            <a:ext cx="2768322" cy="2120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Incorporate biometric sensors that can recognize the unique characteristics of the user's eyes and face, ensuring a personalized experience.</a:t>
            </a:r>
            <a:endParaRPr lang="en-US" sz="1739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0489" y="2429828"/>
            <a:ext cx="2768322" cy="171092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580489" y="4416862"/>
            <a:ext cx="2768322" cy="1035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Seamless Connectivity</a:t>
            </a:r>
            <a:endParaRPr lang="en-US" sz="2174" dirty="0"/>
          </a:p>
        </p:txBody>
      </p:sp>
      <p:sp>
        <p:nvSpPr>
          <p:cNvPr id="16" name="Text 9"/>
          <p:cNvSpPr/>
          <p:nvPr/>
        </p:nvSpPr>
        <p:spPr>
          <a:xfrm>
            <a:off x="10580489" y="5584507"/>
            <a:ext cx="2768322" cy="2120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Enable wireless communication and power the advanced sensors and processors through a sleek, integrated design in the spectacle frames.</a:t>
            </a:r>
            <a:endParaRPr lang="en-US" sz="173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719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995607" y="535543"/>
            <a:ext cx="10639187" cy="1217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93"/>
              </a:lnSpc>
              <a:buNone/>
            </a:pPr>
            <a:r>
              <a:rPr lang="en-US" sz="3834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Personalized Lens Adjustment Algorithms</a:t>
            </a:r>
            <a:endParaRPr lang="en-US" sz="383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15" y="2142292"/>
            <a:ext cx="1755458" cy="14336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90931" y="2850118"/>
            <a:ext cx="128826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7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917" dirty="0"/>
          </a:p>
        </p:txBody>
      </p:sp>
      <p:sp>
        <p:nvSpPr>
          <p:cNvPr id="7" name="Text 3"/>
          <p:cNvSpPr/>
          <p:nvPr/>
        </p:nvSpPr>
        <p:spPr>
          <a:xfrm>
            <a:off x="5727740" y="2492693"/>
            <a:ext cx="2539365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Eye Mapping</a:t>
            </a:r>
            <a:endParaRPr lang="en-US" sz="1917" dirty="0"/>
          </a:p>
        </p:txBody>
      </p:sp>
      <p:sp>
        <p:nvSpPr>
          <p:cNvPr id="8" name="Text 4"/>
          <p:cNvSpPr/>
          <p:nvPr/>
        </p:nvSpPr>
        <p:spPr>
          <a:xfrm>
            <a:off x="5727740" y="2913817"/>
            <a:ext cx="5618678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Precisely analyze the user's unique eye structure and vision needs.</a:t>
            </a:r>
            <a:endParaRPr lang="en-US" sz="1534" dirty="0"/>
          </a:p>
        </p:txBody>
      </p:sp>
      <p:sp>
        <p:nvSpPr>
          <p:cNvPr id="9" name="Shape 5"/>
          <p:cNvSpPr/>
          <p:nvPr/>
        </p:nvSpPr>
        <p:spPr>
          <a:xfrm>
            <a:off x="5581650" y="3578632"/>
            <a:ext cx="7004566" cy="19467"/>
          </a:xfrm>
          <a:prstGeom prst="roundRect">
            <a:avLst>
              <a:gd name="adj" fmla="val 450229"/>
            </a:avLst>
          </a:prstGeom>
          <a:solidFill>
            <a:srgbClr val="6D9121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9886" y="3624501"/>
            <a:ext cx="3510915" cy="143363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533186" y="4146471"/>
            <a:ext cx="244197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7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917" dirty="0"/>
          </a:p>
        </p:txBody>
      </p:sp>
      <p:sp>
        <p:nvSpPr>
          <p:cNvPr id="12" name="Text 7"/>
          <p:cNvSpPr/>
          <p:nvPr/>
        </p:nvSpPr>
        <p:spPr>
          <a:xfrm>
            <a:off x="6605468" y="3974902"/>
            <a:ext cx="3831312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Predictive Modeling</a:t>
            </a:r>
            <a:endParaRPr lang="en-US" sz="1917" dirty="0"/>
          </a:p>
        </p:txBody>
      </p:sp>
      <p:sp>
        <p:nvSpPr>
          <p:cNvPr id="13" name="Text 8"/>
          <p:cNvSpPr/>
          <p:nvPr/>
        </p:nvSpPr>
        <p:spPr>
          <a:xfrm>
            <a:off x="6605468" y="4396026"/>
            <a:ext cx="5500568" cy="311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Apply machine learning to forecast the optimal lens prescription.</a:t>
            </a:r>
            <a:endParaRPr lang="en-US" sz="1534" dirty="0"/>
          </a:p>
        </p:txBody>
      </p:sp>
      <p:sp>
        <p:nvSpPr>
          <p:cNvPr id="14" name="Shape 9"/>
          <p:cNvSpPr/>
          <p:nvPr/>
        </p:nvSpPr>
        <p:spPr>
          <a:xfrm>
            <a:off x="6459379" y="5060841"/>
            <a:ext cx="6126837" cy="19467"/>
          </a:xfrm>
          <a:prstGeom prst="roundRect">
            <a:avLst>
              <a:gd name="adj" fmla="val 450229"/>
            </a:avLst>
          </a:prstGeom>
          <a:solidFill>
            <a:srgbClr val="6D9121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158" y="5106710"/>
            <a:ext cx="5266373" cy="1433632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526875" y="5628680"/>
            <a:ext cx="256818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7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917" dirty="0"/>
          </a:p>
        </p:txBody>
      </p:sp>
      <p:sp>
        <p:nvSpPr>
          <p:cNvPr id="17" name="Text 11"/>
          <p:cNvSpPr/>
          <p:nvPr/>
        </p:nvSpPr>
        <p:spPr>
          <a:xfrm>
            <a:off x="7483197" y="5301377"/>
            <a:ext cx="4127302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917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Dynamic Adjustment</a:t>
            </a:r>
            <a:endParaRPr lang="en-US" sz="1917" dirty="0"/>
          </a:p>
        </p:txBody>
      </p:sp>
      <p:sp>
        <p:nvSpPr>
          <p:cNvPr id="18" name="Text 12"/>
          <p:cNvSpPr/>
          <p:nvPr/>
        </p:nvSpPr>
        <p:spPr>
          <a:xfrm>
            <a:off x="7483197" y="5722501"/>
            <a:ext cx="4956929" cy="6231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Continuously refine the lens parameters in real-time for perfect vision.</a:t>
            </a:r>
            <a:endParaRPr lang="en-US" sz="1534" dirty="0"/>
          </a:p>
        </p:txBody>
      </p:sp>
      <p:sp>
        <p:nvSpPr>
          <p:cNvPr id="19" name="Text 13"/>
          <p:cNvSpPr/>
          <p:nvPr/>
        </p:nvSpPr>
        <p:spPr>
          <a:xfrm>
            <a:off x="1995607" y="6759416"/>
            <a:ext cx="10639187" cy="934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4"/>
              </a:lnSpc>
              <a:buNone/>
            </a:pPr>
            <a:r>
              <a:rPr lang="en-US" sz="153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Our advanced algorithms leverage cutting-edge computer vision and machine learning to provide a truly personalized vision correction experience. By meticulously mapping the user's eyes and applying predictive models, the spectacles can dynamically adjust the lens prescription to account for changes and ensure crystal-clear sight at all times.</a:t>
            </a:r>
            <a:endParaRPr lang="en-US" sz="153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78343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Customization Options for Users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097887"/>
            <a:ext cx="431959" cy="431959"/>
          </a:xfrm>
          <a:prstGeom prst="roundRect">
            <a:avLst>
              <a:gd name="adj" fmla="val 25720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42812" y="3097887"/>
            <a:ext cx="5649039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Lens Strength Adjustments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542812" y="4017526"/>
            <a:ext cx="564903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Customize the precise diopter power of each lens to match your exact vision needs, whether you require mild correction or stronger prescriptions.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668" y="3097887"/>
            <a:ext cx="431959" cy="431959"/>
          </a:xfrm>
          <a:prstGeom prst="roundRect">
            <a:avLst>
              <a:gd name="adj" fmla="val 25720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117443" y="3097887"/>
            <a:ext cx="535566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Frame Style Selection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117443" y="3631763"/>
            <a:ext cx="564903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Choose from a diverse range of stylish frame designs, from sleek minimalist to bold and expressive, to complement your personal aesthetic.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5727144"/>
            <a:ext cx="431959" cy="431959"/>
          </a:xfrm>
          <a:prstGeom prst="roundRect">
            <a:avLst>
              <a:gd name="adj" fmla="val 25720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542812" y="5727144"/>
            <a:ext cx="387060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Color Variations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542812" y="6261021"/>
            <a:ext cx="564903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Personalize the look of your spectacles by selecting from a vibrant palette of frame colors, including classic neutrals and eye-catching hues.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668" y="5727144"/>
            <a:ext cx="431959" cy="431959"/>
          </a:xfrm>
          <a:prstGeom prst="roundRect">
            <a:avLst>
              <a:gd name="adj" fmla="val 25720"/>
            </a:avLst>
          </a:prstGeom>
          <a:solidFill>
            <a:srgbClr val="547808"/>
          </a:solidFill>
          <a:ln w="15240">
            <a:solidFill>
              <a:srgbClr val="6D912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117443" y="5727144"/>
            <a:ext cx="515254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Specialized Features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8117443" y="6261021"/>
            <a:ext cx="564903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Add optional features like blue light filtering, polarization, or photochromic lenses to suit your specific lifestyle and visual requirements.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596509"/>
            <a:ext cx="7415927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Improving Vision and Reducing Eye Strain</a:t>
            </a:r>
            <a:endParaRPr lang="en-US" sz="4860" dirty="0"/>
          </a:p>
        </p:txBody>
      </p:sp>
      <p:sp>
        <p:nvSpPr>
          <p:cNvPr id="6" name="Text 2"/>
          <p:cNvSpPr/>
          <p:nvPr/>
        </p:nvSpPr>
        <p:spPr>
          <a:xfrm>
            <a:off x="864037" y="3546991"/>
            <a:ext cx="7415927" cy="3086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Our auto-correcting spectacles are designed to enhance your visual experience by continuously adapting to your unique eye needs. With precision lens adjustments, you'll enjoy crystal-clear sight and reduced eye fatigue, even during extended wear.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624370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Compatibility with Prescription Lenses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84521"/>
            <a:ext cx="517112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Seamless Integration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417100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Our auto-correcting spectacles are designed to seamlessly integrate with your existing prescription lenses. The advanced sensors and algorithms can adapt to work in harmony with your custom eye care solution.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784521"/>
            <a:ext cx="6150054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0F4F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Personalized Adjustments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16309" y="4432809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lens correction system dynamically adjusts to complement your prescription, ensuring a perfect balance between the auto-adjustment and your specific vision needs. You get the best of both worlds.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1332</Words>
  <Application>Microsoft Office PowerPoint</Application>
  <PresentationFormat>Custom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12</cp:revision>
  <dcterms:created xsi:type="dcterms:W3CDTF">2024-06-26T04:52:13Z</dcterms:created>
  <dcterms:modified xsi:type="dcterms:W3CDTF">2024-11-01T05:29:32Z</dcterms:modified>
</cp:coreProperties>
</file>