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64" r:id="rId4"/>
    <p:sldId id="265" r:id="rId5"/>
    <p:sldId id="257" r:id="rId6"/>
    <p:sldId id="259" r:id="rId7"/>
    <p:sldId id="260" r:id="rId8"/>
    <p:sldId id="261" r:id="rId9"/>
    <p:sldId id="262"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010" autoAdjust="0"/>
  </p:normalViewPr>
  <p:slideViewPr>
    <p:cSldViewPr snapToGrid="0">
      <p:cViewPr varScale="1">
        <p:scale>
          <a:sx n="85" d="100"/>
          <a:sy n="85" d="100"/>
        </p:scale>
        <p:origin x="1512"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4AA561-664F-4F4B-A515-63CEBB1852DE}" type="datetimeFigureOut">
              <a:rPr lang="en-US" smtClean="0"/>
              <a:t>6/27/2019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564BC-A008-48F7-B33C-F18F5FB2BEBC}" type="slidenum">
              <a:rPr lang="en-US" smtClean="0"/>
              <a:t>‹#›</a:t>
            </a:fld>
            <a:endParaRPr lang="en-US"/>
          </a:p>
        </p:txBody>
      </p:sp>
    </p:spTree>
    <p:extLst>
      <p:ext uri="{BB962C8B-B14F-4D97-AF65-F5344CB8AC3E}">
        <p14:creationId xmlns:p14="http://schemas.microsoft.com/office/powerpoint/2010/main" val="103426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ibm.com/analytics/us/en/technology/advanced-analytics/?S_TACT=M16108AW&amp;iio=panalytics&amp;cmp=m1610&amp;ct=m16108aw&amp;cr=newsroom&amp;cm=h&amp;csot=-&amp;ccy=-&amp;cpb=-&amp;cd=-"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4564BC-A008-48F7-B33C-F18F5FB2BEBC}" type="slidenum">
              <a:rPr lang="en-US" smtClean="0"/>
              <a:t>3</a:t>
            </a:fld>
            <a:endParaRPr lang="en-US"/>
          </a:p>
        </p:txBody>
      </p:sp>
    </p:spTree>
    <p:extLst>
      <p:ext uri="{BB962C8B-B14F-4D97-AF65-F5344CB8AC3E}">
        <p14:creationId xmlns:p14="http://schemas.microsoft.com/office/powerpoint/2010/main" val="287712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4564BC-A008-48F7-B33C-F18F5FB2BEBC}" type="slidenum">
              <a:rPr lang="en-US" smtClean="0"/>
              <a:t>7</a:t>
            </a:fld>
            <a:endParaRPr lang="en-US"/>
          </a:p>
        </p:txBody>
      </p:sp>
    </p:spTree>
    <p:extLst>
      <p:ext uri="{BB962C8B-B14F-4D97-AF65-F5344CB8AC3E}">
        <p14:creationId xmlns:p14="http://schemas.microsoft.com/office/powerpoint/2010/main" val="2024733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1. Business understanding</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Every project, regardless of its size, starts with business understanding, which lays the foundation for successful resolution of the business problem. The business sponsors needing the analytic solution play the critical role in this stage by defining the problem, project objectives and solution requirements from a business perspective. And, believe it or not—even with nine stages still to go—this first stage is the hardest.</a:t>
            </a:r>
          </a:p>
          <a:p>
            <a:r>
              <a:rPr lang="en-US" sz="1200" b="1" i="0" kern="1200" dirty="0" smtClean="0">
                <a:solidFill>
                  <a:schemeClr val="tx1"/>
                </a:solidFill>
                <a:effectLst/>
                <a:latin typeface="+mn-lt"/>
                <a:ea typeface="+mn-ea"/>
                <a:cs typeface="+mn-cs"/>
              </a:rPr>
              <a:t>2. Analytic approach</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After clearly stating a business problem, the data scientist can define the analytic approach to solving it. Doing so involves expressing the problem in the context of statistical and machine learning techniques so that the data scientist can identify techniques suitable for achieving the desired outcome.</a:t>
            </a:r>
          </a:p>
          <a:p>
            <a:r>
              <a:rPr lang="en-US" sz="1200" b="1" i="0" kern="1200" dirty="0" smtClean="0">
                <a:solidFill>
                  <a:schemeClr val="tx1"/>
                </a:solidFill>
                <a:effectLst/>
                <a:latin typeface="+mn-lt"/>
                <a:ea typeface="+mn-ea"/>
                <a:cs typeface="+mn-cs"/>
              </a:rPr>
              <a:t>3.</a:t>
            </a:r>
            <a:r>
              <a:rPr lang="en-US" sz="1200" b="1" i="0" u="none" strike="noStrike" kern="1200" dirty="0" smtClean="0">
                <a:solidFill>
                  <a:schemeClr val="tx1"/>
                </a:solidFill>
                <a:effectLst/>
                <a:latin typeface="+mn-lt"/>
                <a:ea typeface="+mn-ea"/>
                <a:cs typeface="+mn-cs"/>
                <a:hlinkClick r:id="rId3"/>
              </a:rPr>
              <a:t> </a:t>
            </a:r>
            <a:r>
              <a:rPr lang="en-US" sz="1200" b="1" i="0" kern="1200" dirty="0" smtClean="0">
                <a:solidFill>
                  <a:schemeClr val="tx1"/>
                </a:solidFill>
                <a:effectLst/>
                <a:latin typeface="+mn-lt"/>
                <a:ea typeface="+mn-ea"/>
                <a:cs typeface="+mn-cs"/>
              </a:rPr>
              <a:t>Data requirements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Choice of analytic approach determines the data requirements, for the analytic methods to be used require particular data content, formats and representations, guided by domain knowledge.</a:t>
            </a:r>
          </a:p>
          <a:p>
            <a:r>
              <a:rPr lang="en-US" sz="1200" b="1" i="0" kern="1200" dirty="0" smtClean="0">
                <a:solidFill>
                  <a:schemeClr val="tx1"/>
                </a:solidFill>
                <a:effectLst/>
                <a:latin typeface="+mn-lt"/>
                <a:ea typeface="+mn-ea"/>
                <a:cs typeface="+mn-cs"/>
              </a:rPr>
              <a:t>4. Data collection</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data scientist identifies and gathers data resources—structured, unstructured and semi-structured—that are relevant to the problem domain. On encountering gaps in data collection, the data scientist might need to revise the data requirements and collect more data.</a:t>
            </a:r>
          </a:p>
          <a:p>
            <a:r>
              <a:rPr lang="en-US" sz="1200" b="1" i="0" kern="1200" dirty="0" smtClean="0">
                <a:solidFill>
                  <a:schemeClr val="tx1"/>
                </a:solidFill>
                <a:effectLst/>
                <a:latin typeface="+mn-lt"/>
                <a:ea typeface="+mn-ea"/>
                <a:cs typeface="+mn-cs"/>
              </a:rPr>
              <a:t>5. Data understanding</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Descriptive statistics and visualization techniques can help a data scientist understand data content, assess data quality and discover initial insights into the data. A revisiting of the previous step, data collection, might be necessary to close gaps in understanding.</a:t>
            </a:r>
          </a:p>
          <a:p>
            <a:r>
              <a:rPr lang="en-US" sz="1200" b="1" i="0" kern="1200" dirty="0" smtClean="0">
                <a:solidFill>
                  <a:schemeClr val="tx1"/>
                </a:solidFill>
                <a:effectLst/>
                <a:latin typeface="+mn-lt"/>
                <a:ea typeface="+mn-ea"/>
                <a:cs typeface="+mn-cs"/>
              </a:rPr>
              <a:t>6. Data preparation</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data preparation stage comprises all activities used to construct the data set that will be used in the modeling stage. These include data cleaning, combining data from multiple sources and transforming data into more useful variables. Moreover, feature engineering and text analytics may be used to derive new structured variables, enriching the set of predictors and enhancing the model’s accuracy.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data preparation stage is the most time-consuming. Although I have seen it account for 90 percent of overall project time, that figure is usually more on the order of 70 percent. However, it can drop as low as 50 percent if data resources are well managed, well integrated and clean from an analytical—not merely a warehousing—perspective. And automating some steps of data preparation may reduce the percentage even farther: Members of a telecommunications marketing team once told me that the team had reduced the average time required to create and deploy promotions from three months to three weeks in just this way.</a:t>
            </a:r>
          </a:p>
          <a:p>
            <a:r>
              <a:rPr lang="en-US" sz="1200" b="1" i="0" kern="1200" dirty="0" smtClean="0">
                <a:solidFill>
                  <a:schemeClr val="tx1"/>
                </a:solidFill>
                <a:effectLst/>
                <a:latin typeface="+mn-lt"/>
                <a:ea typeface="+mn-ea"/>
                <a:cs typeface="+mn-cs"/>
              </a:rPr>
              <a:t>7. Modeling</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Starting with the first version of the prepared data set, data scientists use a training set—historical data in which the outcome of interest is known—to develop predictive or descriptive models using the analytic approach already described. The modeling process is highly iterative.</a:t>
            </a:r>
          </a:p>
          <a:p>
            <a:r>
              <a:rPr lang="en-US" sz="1200" b="1" i="0" kern="1200" dirty="0" smtClean="0">
                <a:solidFill>
                  <a:schemeClr val="tx1"/>
                </a:solidFill>
                <a:effectLst/>
                <a:latin typeface="+mn-lt"/>
                <a:ea typeface="+mn-ea"/>
                <a:cs typeface="+mn-cs"/>
              </a:rPr>
              <a:t>8. Evaluation</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data scientist evaluates the model’s quality and checks whether it addresses the business problem fully and appropriately. Doing so requires the computing of various diagnostic measures—as well as other outputs, such as tables and graphs—using a testing set for a predictive model.</a:t>
            </a:r>
          </a:p>
          <a:p>
            <a:r>
              <a:rPr lang="en-US" sz="1200" b="1" i="0" kern="1200" dirty="0" smtClean="0">
                <a:solidFill>
                  <a:schemeClr val="tx1"/>
                </a:solidFill>
                <a:effectLst/>
                <a:latin typeface="+mn-lt"/>
                <a:ea typeface="+mn-ea"/>
                <a:cs typeface="+mn-cs"/>
              </a:rPr>
              <a:t>9. Deployment</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After a satisfactory model has been developed that has been approved by the business sponsors, it is deployed into the production environment or a comparable test environment. Such a deployment is often limited initially to allow evaluation of its performance. Deploying a model into an operational business process usually involves multiple groups, skills and technologies.</a:t>
            </a:r>
          </a:p>
          <a:p>
            <a:r>
              <a:rPr lang="en-US" sz="1200" b="1" i="0" kern="1200" dirty="0" smtClean="0">
                <a:solidFill>
                  <a:schemeClr val="tx1"/>
                </a:solidFill>
                <a:effectLst/>
                <a:latin typeface="+mn-lt"/>
                <a:ea typeface="+mn-ea"/>
                <a:cs typeface="+mn-cs"/>
              </a:rPr>
              <a:t>10. Feedback</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By collecting results from the implemented model, the organization gets feedback on the model’s performance and observes how it affects its deployment environment. Analyzing this feedback enables the data scientist to refine the model, increasing its accuracy and thus its usefulness. This often overlooked stage can yield substantial additional benefits if undertaken as part of the overall process.</a:t>
            </a:r>
          </a:p>
          <a:p>
            <a:r>
              <a:rPr lang="en-US" sz="1200" b="0" i="0" kern="1200" dirty="0" smtClean="0">
                <a:solidFill>
                  <a:schemeClr val="tx1"/>
                </a:solidFill>
                <a:effectLst/>
                <a:latin typeface="+mn-lt"/>
                <a:ea typeface="+mn-ea"/>
                <a:cs typeface="+mn-cs"/>
              </a:rPr>
              <a:t>The flow of this methodology illustrates the iterative nature of the problem-solving process. Models should not be created once, then deployed and left in place unchanged. Instead, through feedback, refinement and redeployment, a model should continually adapt to conditions, allowing both the model and the work behind it to provide value to the organization for as long as the solution is needed.</a:t>
            </a:r>
          </a:p>
          <a:p>
            <a:endParaRPr lang="en-US" dirty="0"/>
          </a:p>
        </p:txBody>
      </p:sp>
      <p:sp>
        <p:nvSpPr>
          <p:cNvPr id="4" name="Slide Number Placeholder 3"/>
          <p:cNvSpPr>
            <a:spLocks noGrp="1"/>
          </p:cNvSpPr>
          <p:nvPr>
            <p:ph type="sldNum" sz="quarter" idx="10"/>
          </p:nvPr>
        </p:nvSpPr>
        <p:spPr/>
        <p:txBody>
          <a:bodyPr/>
          <a:lstStyle/>
          <a:p>
            <a:fld id="{194564BC-A008-48F7-B33C-F18F5FB2BEBC}" type="slidenum">
              <a:rPr lang="en-US" smtClean="0"/>
              <a:t>10</a:t>
            </a:fld>
            <a:endParaRPr lang="en-US"/>
          </a:p>
        </p:txBody>
      </p:sp>
    </p:spTree>
    <p:extLst>
      <p:ext uri="{BB962C8B-B14F-4D97-AF65-F5344CB8AC3E}">
        <p14:creationId xmlns:p14="http://schemas.microsoft.com/office/powerpoint/2010/main" val="3995513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00B281-A4C3-4473-8031-EDB48B5F9CDD}"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D0035-90E9-46EF-8594-5446B2CFF15E}" type="slidenum">
              <a:rPr lang="en-US" smtClean="0"/>
              <a:t>‹#›</a:t>
            </a:fld>
            <a:endParaRPr lang="en-US"/>
          </a:p>
        </p:txBody>
      </p:sp>
    </p:spTree>
    <p:extLst>
      <p:ext uri="{BB962C8B-B14F-4D97-AF65-F5344CB8AC3E}">
        <p14:creationId xmlns:p14="http://schemas.microsoft.com/office/powerpoint/2010/main" val="1200578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00B281-A4C3-4473-8031-EDB48B5F9CDD}"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D0035-90E9-46EF-8594-5446B2CFF15E}" type="slidenum">
              <a:rPr lang="en-US" smtClean="0"/>
              <a:t>‹#›</a:t>
            </a:fld>
            <a:endParaRPr lang="en-US"/>
          </a:p>
        </p:txBody>
      </p:sp>
    </p:spTree>
    <p:extLst>
      <p:ext uri="{BB962C8B-B14F-4D97-AF65-F5344CB8AC3E}">
        <p14:creationId xmlns:p14="http://schemas.microsoft.com/office/powerpoint/2010/main" val="1094967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00B281-A4C3-4473-8031-EDB48B5F9CDD}"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D0035-90E9-46EF-8594-5446B2CFF15E}" type="slidenum">
              <a:rPr lang="en-US" smtClean="0"/>
              <a:t>‹#›</a:t>
            </a:fld>
            <a:endParaRPr lang="en-US"/>
          </a:p>
        </p:txBody>
      </p:sp>
    </p:spTree>
    <p:extLst>
      <p:ext uri="{BB962C8B-B14F-4D97-AF65-F5344CB8AC3E}">
        <p14:creationId xmlns:p14="http://schemas.microsoft.com/office/powerpoint/2010/main" val="283279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00B281-A4C3-4473-8031-EDB48B5F9CDD}"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D0035-90E9-46EF-8594-5446B2CFF15E}" type="slidenum">
              <a:rPr lang="en-US" smtClean="0"/>
              <a:t>‹#›</a:t>
            </a:fld>
            <a:endParaRPr lang="en-US"/>
          </a:p>
        </p:txBody>
      </p:sp>
    </p:spTree>
    <p:extLst>
      <p:ext uri="{BB962C8B-B14F-4D97-AF65-F5344CB8AC3E}">
        <p14:creationId xmlns:p14="http://schemas.microsoft.com/office/powerpoint/2010/main" val="2140722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00B281-A4C3-4473-8031-EDB48B5F9CDD}"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D0035-90E9-46EF-8594-5446B2CFF15E}" type="slidenum">
              <a:rPr lang="en-US" smtClean="0"/>
              <a:t>‹#›</a:t>
            </a:fld>
            <a:endParaRPr lang="en-US"/>
          </a:p>
        </p:txBody>
      </p:sp>
    </p:spTree>
    <p:extLst>
      <p:ext uri="{BB962C8B-B14F-4D97-AF65-F5344CB8AC3E}">
        <p14:creationId xmlns:p14="http://schemas.microsoft.com/office/powerpoint/2010/main" val="2104207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00B281-A4C3-4473-8031-EDB48B5F9CDD}" type="datetimeFigureOut">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D0035-90E9-46EF-8594-5446B2CFF15E}" type="slidenum">
              <a:rPr lang="en-US" smtClean="0"/>
              <a:t>‹#›</a:t>
            </a:fld>
            <a:endParaRPr lang="en-US"/>
          </a:p>
        </p:txBody>
      </p:sp>
    </p:spTree>
    <p:extLst>
      <p:ext uri="{BB962C8B-B14F-4D97-AF65-F5344CB8AC3E}">
        <p14:creationId xmlns:p14="http://schemas.microsoft.com/office/powerpoint/2010/main" val="3142573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00B281-A4C3-4473-8031-EDB48B5F9CDD}" type="datetimeFigureOut">
              <a:rPr lang="en-US" smtClean="0"/>
              <a:t>6/27/2019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D0035-90E9-46EF-8594-5446B2CFF15E}" type="slidenum">
              <a:rPr lang="en-US" smtClean="0"/>
              <a:t>‹#›</a:t>
            </a:fld>
            <a:endParaRPr lang="en-US"/>
          </a:p>
        </p:txBody>
      </p:sp>
    </p:spTree>
    <p:extLst>
      <p:ext uri="{BB962C8B-B14F-4D97-AF65-F5344CB8AC3E}">
        <p14:creationId xmlns:p14="http://schemas.microsoft.com/office/powerpoint/2010/main" val="351221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00B281-A4C3-4473-8031-EDB48B5F9CDD}" type="datetimeFigureOut">
              <a:rPr lang="en-US" smtClean="0"/>
              <a:t>6/27/2019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4D0035-90E9-46EF-8594-5446B2CFF15E}" type="slidenum">
              <a:rPr lang="en-US" smtClean="0"/>
              <a:t>‹#›</a:t>
            </a:fld>
            <a:endParaRPr lang="en-US"/>
          </a:p>
        </p:txBody>
      </p:sp>
    </p:spTree>
    <p:extLst>
      <p:ext uri="{BB962C8B-B14F-4D97-AF65-F5344CB8AC3E}">
        <p14:creationId xmlns:p14="http://schemas.microsoft.com/office/powerpoint/2010/main" val="905154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0B281-A4C3-4473-8031-EDB48B5F9CDD}" type="datetimeFigureOut">
              <a:rPr lang="en-US" smtClean="0"/>
              <a:t>6/27/2019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4D0035-90E9-46EF-8594-5446B2CFF15E}" type="slidenum">
              <a:rPr lang="en-US" smtClean="0"/>
              <a:t>‹#›</a:t>
            </a:fld>
            <a:endParaRPr lang="en-US"/>
          </a:p>
        </p:txBody>
      </p:sp>
    </p:spTree>
    <p:extLst>
      <p:ext uri="{BB962C8B-B14F-4D97-AF65-F5344CB8AC3E}">
        <p14:creationId xmlns:p14="http://schemas.microsoft.com/office/powerpoint/2010/main" val="3375283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00B281-A4C3-4473-8031-EDB48B5F9CDD}" type="datetimeFigureOut">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D0035-90E9-46EF-8594-5446B2CFF15E}" type="slidenum">
              <a:rPr lang="en-US" smtClean="0"/>
              <a:t>‹#›</a:t>
            </a:fld>
            <a:endParaRPr lang="en-US"/>
          </a:p>
        </p:txBody>
      </p:sp>
    </p:spTree>
    <p:extLst>
      <p:ext uri="{BB962C8B-B14F-4D97-AF65-F5344CB8AC3E}">
        <p14:creationId xmlns:p14="http://schemas.microsoft.com/office/powerpoint/2010/main" val="269669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00B281-A4C3-4473-8031-EDB48B5F9CDD}" type="datetimeFigureOut">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D0035-90E9-46EF-8594-5446B2CFF15E}" type="slidenum">
              <a:rPr lang="en-US" smtClean="0"/>
              <a:t>‹#›</a:t>
            </a:fld>
            <a:endParaRPr lang="en-US"/>
          </a:p>
        </p:txBody>
      </p:sp>
    </p:spTree>
    <p:extLst>
      <p:ext uri="{BB962C8B-B14F-4D97-AF65-F5344CB8AC3E}">
        <p14:creationId xmlns:p14="http://schemas.microsoft.com/office/powerpoint/2010/main" val="2581636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0B281-A4C3-4473-8031-EDB48B5F9CDD}" type="datetimeFigureOut">
              <a:rPr lang="en-US" smtClean="0"/>
              <a:t>6/27/2019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D0035-90E9-46EF-8594-5446B2CFF15E}" type="slidenum">
              <a:rPr lang="en-US" smtClean="0"/>
              <a:t>‹#›</a:t>
            </a:fld>
            <a:endParaRPr lang="en-US"/>
          </a:p>
        </p:txBody>
      </p:sp>
    </p:spTree>
    <p:extLst>
      <p:ext uri="{BB962C8B-B14F-4D97-AF65-F5344CB8AC3E}">
        <p14:creationId xmlns:p14="http://schemas.microsoft.com/office/powerpoint/2010/main" val="902955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Science</a:t>
            </a:r>
            <a:endParaRPr lang="en-US" dirty="0"/>
          </a:p>
        </p:txBody>
      </p:sp>
      <p:sp>
        <p:nvSpPr>
          <p:cNvPr id="3" name="Subtitle 2"/>
          <p:cNvSpPr>
            <a:spLocks noGrp="1"/>
          </p:cNvSpPr>
          <p:nvPr>
            <p:ph type="subTitle" idx="1"/>
          </p:nvPr>
        </p:nvSpPr>
        <p:spPr/>
        <p:txBody>
          <a:bodyPr/>
          <a:lstStyle/>
          <a:p>
            <a:r>
              <a:rPr lang="en-US" dirty="0" smtClean="0"/>
              <a:t>Ajayandra</a:t>
            </a:r>
            <a:endParaRPr lang="en-US" dirty="0"/>
          </a:p>
        </p:txBody>
      </p:sp>
    </p:spTree>
    <p:extLst>
      <p:ext uri="{BB962C8B-B14F-4D97-AF65-F5344CB8AC3E}">
        <p14:creationId xmlns:p14="http://schemas.microsoft.com/office/powerpoint/2010/main" val="259626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Methodology</a:t>
            </a:r>
            <a:endParaRPr lang="en-US" dirty="0"/>
          </a:p>
        </p:txBody>
      </p:sp>
      <p:pic>
        <p:nvPicPr>
          <p:cNvPr id="2054" name="Picture 6" descr="http://www.ibmbigdatahub.com/sites/default/files/figure01_revised.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87211" y="1825625"/>
            <a:ext cx="721757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795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Intro</a:t>
            </a:r>
            <a:endParaRPr lang="en-US" dirty="0"/>
          </a:p>
        </p:txBody>
      </p:sp>
      <p:sp>
        <p:nvSpPr>
          <p:cNvPr id="3" name="Content Placeholder 2"/>
          <p:cNvSpPr>
            <a:spLocks noGrp="1"/>
          </p:cNvSpPr>
          <p:nvPr>
            <p:ph idx="1"/>
          </p:nvPr>
        </p:nvSpPr>
        <p:spPr/>
        <p:txBody>
          <a:bodyPr/>
          <a:lstStyle/>
          <a:p>
            <a:pPr marL="0" indent="0">
              <a:buNone/>
            </a:pPr>
            <a:r>
              <a:rPr lang="en-US" dirty="0"/>
              <a:t>DJ </a:t>
            </a:r>
            <a:r>
              <a:rPr lang="en-US" dirty="0" err="1"/>
              <a:t>Patil</a:t>
            </a:r>
            <a:r>
              <a:rPr lang="en-US" dirty="0"/>
              <a:t> &amp; Andrew </a:t>
            </a:r>
            <a:r>
              <a:rPr lang="en-US" dirty="0" err="1"/>
              <a:t>Gelman</a:t>
            </a:r>
            <a:r>
              <a:rPr lang="en-US" dirty="0"/>
              <a:t> coined the term Data </a:t>
            </a:r>
            <a:r>
              <a:rPr lang="en-US" dirty="0" smtClean="0"/>
              <a:t>Science</a:t>
            </a:r>
          </a:p>
          <a:p>
            <a:endParaRPr lang="en-US" dirty="0"/>
          </a:p>
        </p:txBody>
      </p:sp>
    </p:spTree>
    <p:extLst>
      <p:ext uri="{BB962C8B-B14F-4D97-AF65-F5344CB8AC3E}">
        <p14:creationId xmlns:p14="http://schemas.microsoft.com/office/powerpoint/2010/main" val="3204250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&amp; languages Used</a:t>
            </a:r>
            <a:endParaRPr lang="en-US" dirty="0"/>
          </a:p>
        </p:txBody>
      </p:sp>
      <p:sp>
        <p:nvSpPr>
          <p:cNvPr id="3" name="Content Placeholder 2"/>
          <p:cNvSpPr>
            <a:spLocks noGrp="1"/>
          </p:cNvSpPr>
          <p:nvPr>
            <p:ph idx="1"/>
          </p:nvPr>
        </p:nvSpPr>
        <p:spPr/>
        <p:txBody>
          <a:bodyPr/>
          <a:lstStyle/>
          <a:p>
            <a:pPr marL="0" indent="0">
              <a:buNone/>
            </a:pPr>
            <a:r>
              <a:rPr lang="en-US" dirty="0"/>
              <a:t>Big Data </a:t>
            </a:r>
            <a:r>
              <a:rPr lang="en-US" dirty="0" smtClean="0"/>
              <a:t>: Python</a:t>
            </a:r>
            <a:r>
              <a:rPr lang="en-US" dirty="0"/>
              <a:t>, </a:t>
            </a:r>
            <a:r>
              <a:rPr lang="en-US" dirty="0" smtClean="0"/>
              <a:t>R, </a:t>
            </a:r>
            <a:r>
              <a:rPr lang="en-US" dirty="0" err="1" smtClean="0"/>
              <a:t>Matlab</a:t>
            </a:r>
            <a:r>
              <a:rPr lang="en-US" dirty="0" smtClean="0"/>
              <a:t>, SAS, Scala</a:t>
            </a:r>
          </a:p>
          <a:p>
            <a:pPr marL="0" indent="0">
              <a:buNone/>
            </a:pPr>
            <a:r>
              <a:rPr lang="en-US" dirty="0" smtClean="0"/>
              <a:t>Small\Medium Data: SPSS, Stata, Excel</a:t>
            </a:r>
            <a:endParaRPr lang="en-US" dirty="0"/>
          </a:p>
        </p:txBody>
      </p:sp>
    </p:spTree>
    <p:extLst>
      <p:ext uri="{BB962C8B-B14F-4D97-AF65-F5344CB8AC3E}">
        <p14:creationId xmlns:p14="http://schemas.microsoft.com/office/powerpoint/2010/main" val="2631248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pPr lvl="0"/>
            <a:r>
              <a:rPr lang="en-US" dirty="0"/>
              <a:t>Medical Field (like, Drug delivery, cancer treatment, </a:t>
            </a:r>
            <a:r>
              <a:rPr lang="en-US" dirty="0" err="1"/>
              <a:t>etc</a:t>
            </a:r>
            <a:r>
              <a:rPr lang="en-US" dirty="0"/>
              <a:t>)</a:t>
            </a:r>
          </a:p>
          <a:p>
            <a:pPr lvl="0"/>
            <a:r>
              <a:rPr lang="en-US" dirty="0"/>
              <a:t>New Product (gathering information on their customer needs to respond accordingly)</a:t>
            </a:r>
          </a:p>
          <a:p>
            <a:pPr lvl="0"/>
            <a:r>
              <a:rPr lang="en-US" dirty="0"/>
              <a:t>Games (like </a:t>
            </a:r>
            <a:r>
              <a:rPr lang="en-US" dirty="0" err="1"/>
              <a:t>Pokemon</a:t>
            </a:r>
            <a:r>
              <a:rPr lang="en-US" dirty="0"/>
              <a:t> Go used it)</a:t>
            </a:r>
          </a:p>
          <a:p>
            <a:pPr lvl="0"/>
            <a:r>
              <a:rPr lang="en-US" dirty="0"/>
              <a:t>Augmented Reality (</a:t>
            </a:r>
            <a:r>
              <a:rPr lang="en-US" dirty="0" err="1"/>
              <a:t>Pokemon</a:t>
            </a:r>
            <a:r>
              <a:rPr lang="en-US" dirty="0"/>
              <a:t> Go was just the start)</a:t>
            </a:r>
          </a:p>
          <a:p>
            <a:endParaRPr lang="en-US" dirty="0"/>
          </a:p>
        </p:txBody>
      </p:sp>
    </p:spTree>
    <p:extLst>
      <p:ext uri="{BB962C8B-B14F-4D97-AF65-F5344CB8AC3E}">
        <p14:creationId xmlns:p14="http://schemas.microsoft.com/office/powerpoint/2010/main" val="2649736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Psychology of Data Scientist</a:t>
            </a:r>
            <a:endParaRPr lang="en-US" dirty="0"/>
          </a:p>
        </p:txBody>
      </p:sp>
      <p:sp>
        <p:nvSpPr>
          <p:cNvPr id="3" name="Content Placeholder 2"/>
          <p:cNvSpPr>
            <a:spLocks noGrp="1"/>
          </p:cNvSpPr>
          <p:nvPr>
            <p:ph idx="1"/>
          </p:nvPr>
        </p:nvSpPr>
        <p:spPr>
          <a:xfrm>
            <a:off x="838200" y="1758950"/>
            <a:ext cx="10515600" cy="4351338"/>
          </a:xfrm>
        </p:spPr>
        <p:txBody>
          <a:bodyPr/>
          <a:lstStyle/>
          <a:p>
            <a:pPr marL="0" indent="0">
              <a:buNone/>
            </a:pPr>
            <a:r>
              <a:rPr lang="en-US" dirty="0"/>
              <a:t>How to distinguish different types of data scientists and allocate to each of them the right piece of work that fits his/her profile.</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993" y="2642248"/>
            <a:ext cx="6962013" cy="4215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727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lated image"/>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7137"/>
          <a:stretch/>
        </p:blipFill>
        <p:spPr bwMode="auto">
          <a:xfrm>
            <a:off x="2384855" y="18770"/>
            <a:ext cx="6792316" cy="6839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393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58" y="-9169"/>
            <a:ext cx="11852558" cy="6731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999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36" y="163282"/>
            <a:ext cx="11609527" cy="6534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26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416" y="133631"/>
            <a:ext cx="10515600" cy="1325563"/>
          </a:xfrm>
        </p:spPr>
        <p:txBody>
          <a:bodyPr/>
          <a:lstStyle/>
          <a:p>
            <a:r>
              <a:rPr lang="en-US" dirty="0" smtClean="0"/>
              <a:t>Process Time Distribution</a:t>
            </a:r>
            <a:endParaRPr lang="en-US" dirty="0"/>
          </a:p>
        </p:txBody>
      </p:sp>
      <p:pic>
        <p:nvPicPr>
          <p:cNvPr id="6146" name="Picture 2" descr="Image result for data sci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5509" y="1126762"/>
            <a:ext cx="9477632" cy="5348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919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5355</TotalTime>
  <Words>126</Words>
  <Application>Microsoft Office PowerPoint</Application>
  <PresentationFormat>Widescreen</PresentationFormat>
  <Paragraphs>30</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Data Science</vt:lpstr>
      <vt:lpstr>Data Science Intro</vt:lpstr>
      <vt:lpstr>Tools &amp; languages Used</vt:lpstr>
      <vt:lpstr>Applications</vt:lpstr>
      <vt:lpstr>Psychology of Data Scientist</vt:lpstr>
      <vt:lpstr>PowerPoint Presentation</vt:lpstr>
      <vt:lpstr>PowerPoint Presentation</vt:lpstr>
      <vt:lpstr>PowerPoint Presentation</vt:lpstr>
      <vt:lpstr>Process Time Distribution</vt:lpstr>
      <vt:lpstr>Data Science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Aatreya Ajayandra</dc:creator>
  <cp:lastModifiedBy>Aatreya Ajayandra</cp:lastModifiedBy>
  <cp:revision>10</cp:revision>
  <dcterms:created xsi:type="dcterms:W3CDTF">2019-02-24T23:56:03Z</dcterms:created>
  <dcterms:modified xsi:type="dcterms:W3CDTF">2019-06-27T12:08:30Z</dcterms:modified>
</cp:coreProperties>
</file>