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6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4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4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2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1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045C-8E5B-4DF0-971C-0F5A0E3AD6B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0F75-CE9D-4C76-9C8C-893BD5898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7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@AJAYANDRA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 </a:t>
            </a:r>
            <a:r>
              <a:rPr lang="en-US" sz="3600" b="1" dirty="0" smtClean="0"/>
              <a:t>“teach the model”</a:t>
            </a:r>
            <a:endParaRPr lang="en-US" sz="3600" b="1" dirty="0"/>
          </a:p>
        </p:txBody>
      </p:sp>
      <p:pic>
        <p:nvPicPr>
          <p:cNvPr id="1026" name="Picture 2" descr="Image result for supervised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60" y="2068783"/>
            <a:ext cx="64293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9872" y="1052033"/>
            <a:ext cx="6070893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Open Sans"/>
              </a:rPr>
              <a:t>Which are the two types of Supervised learning techniques?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Classification and Clustering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Classification and K-Means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Regression and Clustering 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Regression and Partitioning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Classification and Regression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99872" y="3134773"/>
            <a:ext cx="7524817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Open Sans"/>
              </a:rPr>
              <a:t>Which of the following statements best describes the Python scikit library?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A library for scientific and high-performance computation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A collection of algorithms and tools for machine learning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A popular plotting package that provides 2D plotting as well as 3D plotting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A library that provides high-performance, easy to use data structures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A collection of numerical algorithms and domain-specific toolboxes.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947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Regression </a:t>
            </a:r>
            <a:r>
              <a:rPr lang="en-US" dirty="0"/>
              <a:t>is the process of predicting a continuous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Regression</a:t>
            </a:r>
          </a:p>
          <a:p>
            <a:pPr lvl="1"/>
            <a:r>
              <a:rPr lang="en-US" dirty="0" smtClean="0"/>
              <a:t>Simple Linear Regression</a:t>
            </a:r>
          </a:p>
          <a:p>
            <a:pPr lvl="1"/>
            <a:r>
              <a:rPr lang="en-US" dirty="0" smtClean="0"/>
              <a:t>Simple Non-Linear Regression</a:t>
            </a:r>
          </a:p>
          <a:p>
            <a:r>
              <a:rPr lang="en-US" dirty="0" smtClean="0"/>
              <a:t>Multiple Regression</a:t>
            </a:r>
          </a:p>
          <a:p>
            <a:pPr lvl="1"/>
            <a:r>
              <a:rPr lang="en-US" dirty="0" smtClean="0"/>
              <a:t>Multiple Linear </a:t>
            </a:r>
            <a:r>
              <a:rPr lang="en-US" dirty="0"/>
              <a:t>Regression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Non-Linear </a:t>
            </a:r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forecasting</a:t>
            </a:r>
          </a:p>
          <a:p>
            <a:r>
              <a:rPr lang="en-US" dirty="0" smtClean="0"/>
              <a:t>Satisfaction analysis</a:t>
            </a:r>
          </a:p>
          <a:p>
            <a:r>
              <a:rPr lang="en-US" dirty="0" smtClean="0"/>
              <a:t>Price estimation</a:t>
            </a:r>
          </a:p>
          <a:p>
            <a:r>
              <a:rPr lang="en-US" dirty="0" smtClean="0"/>
              <a:t>Employment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0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Ordinal regression</a:t>
            </a:r>
          </a:p>
          <a:p>
            <a:r>
              <a:rPr lang="en-US" dirty="0" smtClean="0"/>
              <a:t>Poisson regression</a:t>
            </a:r>
          </a:p>
          <a:p>
            <a:r>
              <a:rPr lang="en-US" dirty="0" smtClean="0"/>
              <a:t>Fast forest quantile regression</a:t>
            </a:r>
          </a:p>
          <a:p>
            <a:r>
              <a:rPr lang="en-US" dirty="0" smtClean="0"/>
              <a:t>Linear, Polynomial, Lasso, Stepwise, Ridge regression</a:t>
            </a:r>
          </a:p>
          <a:p>
            <a:r>
              <a:rPr lang="en-US" dirty="0" smtClean="0"/>
              <a:t>Bayesian linear regression</a:t>
            </a:r>
          </a:p>
          <a:p>
            <a:r>
              <a:rPr lang="en-US" dirty="0" smtClean="0"/>
              <a:t>Neural network regression</a:t>
            </a:r>
          </a:p>
          <a:p>
            <a:r>
              <a:rPr lang="en-US" dirty="0" smtClean="0"/>
              <a:t>Decision forest regression</a:t>
            </a:r>
          </a:p>
          <a:p>
            <a:r>
              <a:rPr lang="en-US" dirty="0" smtClean="0"/>
              <a:t>Boosted decision tree regression</a:t>
            </a:r>
          </a:p>
          <a:p>
            <a:r>
              <a:rPr lang="en-US" dirty="0" err="1" smtClean="0"/>
              <a:t>KNN</a:t>
            </a:r>
            <a:r>
              <a:rPr lang="en-US" dirty="0" smtClean="0"/>
              <a:t> (K-nearest neighbors)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6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is the approximation of a linear model used to describe the </a:t>
            </a:r>
            <a:r>
              <a:rPr lang="en-US" dirty="0" smtClean="0"/>
              <a:t>relationship between </a:t>
            </a:r>
            <a:r>
              <a:rPr lang="en-US" dirty="0"/>
              <a:t>two or more variables. In simple linear regression, there are </a:t>
            </a:r>
            <a:r>
              <a:rPr lang="en-US" dirty="0" smtClean="0"/>
              <a:t>two variables</a:t>
            </a:r>
            <a:r>
              <a:rPr lang="en-US" dirty="0"/>
              <a:t>: a dependent variable and an independent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r</a:t>
            </a:r>
            <a:r>
              <a:rPr lang="en-US" dirty="0" smtClean="0"/>
              <a:t>egression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Linear Regression:</a:t>
            </a:r>
          </a:p>
          <a:p>
            <a:pPr lvl="1"/>
            <a:r>
              <a:rPr lang="en-US" dirty="0"/>
              <a:t>Predict </a:t>
            </a:r>
            <a:r>
              <a:rPr lang="en-US" dirty="0" err="1"/>
              <a:t>co2emission</a:t>
            </a:r>
            <a:r>
              <a:rPr lang="en-US" dirty="0"/>
              <a:t> vs </a:t>
            </a:r>
            <a:r>
              <a:rPr lang="en-US" dirty="0" err="1"/>
              <a:t>EngineSize</a:t>
            </a:r>
            <a:r>
              <a:rPr lang="en-US" dirty="0"/>
              <a:t> of all cars</a:t>
            </a:r>
          </a:p>
          <a:p>
            <a:pPr lvl="2"/>
            <a:r>
              <a:rPr lang="en-US" dirty="0" smtClean="0"/>
              <a:t>Independent variable (x): </a:t>
            </a:r>
            <a:r>
              <a:rPr lang="en-US" dirty="0" err="1" smtClean="0"/>
              <a:t>EngineSize</a:t>
            </a:r>
            <a:endParaRPr lang="en-US" dirty="0" smtClean="0"/>
          </a:p>
          <a:p>
            <a:pPr lvl="2"/>
            <a:r>
              <a:rPr lang="en-US" dirty="0" smtClean="0"/>
              <a:t>Dependent variable (y): </a:t>
            </a:r>
            <a:r>
              <a:rPr lang="en-US" dirty="0" err="1" smtClean="0"/>
              <a:t>co2emission</a:t>
            </a:r>
            <a:endParaRPr lang="en-US" dirty="0" smtClean="0"/>
          </a:p>
          <a:p>
            <a:r>
              <a:rPr lang="en-US" dirty="0" smtClean="0"/>
              <a:t>Multiple Linear Regression:</a:t>
            </a:r>
          </a:p>
          <a:p>
            <a:pPr lvl="1"/>
            <a:r>
              <a:rPr lang="en-US" dirty="0" smtClean="0"/>
              <a:t>Predict </a:t>
            </a:r>
            <a:r>
              <a:rPr lang="en-US" dirty="0" err="1" smtClean="0"/>
              <a:t>co2emission</a:t>
            </a:r>
            <a:r>
              <a:rPr lang="en-US" dirty="0" smtClean="0"/>
              <a:t> vs </a:t>
            </a:r>
            <a:r>
              <a:rPr lang="en-US" dirty="0" err="1" smtClean="0"/>
              <a:t>EngineSize</a:t>
            </a:r>
            <a:r>
              <a:rPr lang="en-US" dirty="0" smtClean="0"/>
              <a:t> and Cylinders of all cars</a:t>
            </a:r>
          </a:p>
          <a:p>
            <a:pPr lvl="2"/>
            <a:r>
              <a:rPr lang="en-US" dirty="0"/>
              <a:t>Independent variable (x): </a:t>
            </a:r>
            <a:r>
              <a:rPr lang="en-US" dirty="0" err="1" smtClean="0"/>
              <a:t>EngineSize</a:t>
            </a:r>
            <a:r>
              <a:rPr lang="en-US" dirty="0" smtClean="0"/>
              <a:t>, Cylinders, </a:t>
            </a:r>
            <a:r>
              <a:rPr lang="en-US" dirty="0" err="1" smtClean="0"/>
              <a:t>etc</a:t>
            </a:r>
            <a:endParaRPr lang="en-US" dirty="0"/>
          </a:p>
          <a:p>
            <a:pPr lvl="2"/>
            <a:r>
              <a:rPr lang="en-US" dirty="0"/>
              <a:t>Dependent variable (y): </a:t>
            </a:r>
            <a:r>
              <a:rPr lang="en-US" dirty="0" err="1"/>
              <a:t>co2emission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553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variables effectiveness on prediction</a:t>
            </a:r>
          </a:p>
          <a:p>
            <a:pPr lvl="1"/>
            <a:r>
              <a:rPr lang="en-US" dirty="0" smtClean="0"/>
              <a:t>Does revision time, test anxiety, lecture attendance and gender have any effect on the exam performance of students?</a:t>
            </a:r>
          </a:p>
          <a:p>
            <a:r>
              <a:rPr lang="en-US" dirty="0" smtClean="0"/>
              <a:t>Predicting impacts of changes</a:t>
            </a:r>
          </a:p>
          <a:p>
            <a:pPr lvl="1"/>
            <a:r>
              <a:rPr lang="en-US" dirty="0" smtClean="0"/>
              <a:t>How much does blood pressure go up (or down) for every unit increase (or decease) in the BMI of </a:t>
            </a:r>
            <a:r>
              <a:rPr lang="en-US" smtClean="0"/>
              <a:t>a patient?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654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multiple linear regression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estimate?</a:t>
            </a:r>
          </a:p>
          <a:p>
            <a:pPr lvl="1"/>
            <a:r>
              <a:rPr lang="en-US" dirty="0" smtClean="0"/>
              <a:t>Ordinary Least Squares</a:t>
            </a:r>
          </a:p>
          <a:p>
            <a:pPr lvl="2"/>
            <a:r>
              <a:rPr lang="en-US" dirty="0"/>
              <a:t>Linear algebra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Optimization Algorithm</a:t>
            </a:r>
          </a:p>
          <a:p>
            <a:pPr lvl="2"/>
            <a:r>
              <a:rPr lang="en-US" dirty="0" smtClean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81681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392" y="1825625"/>
            <a:ext cx="7827264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Machine </a:t>
            </a:r>
            <a:r>
              <a:rPr lang="en-US" dirty="0"/>
              <a:t>learning is the subfield of computer science that gives "computers the </a:t>
            </a:r>
            <a:r>
              <a:rPr lang="en-US" dirty="0" smtClean="0"/>
              <a:t>ability to </a:t>
            </a:r>
            <a:r>
              <a:rPr lang="en-US" dirty="0"/>
              <a:t>learn without being explicitly programmed.”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– on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determine whether to use simple or multiple linear regression?</a:t>
            </a:r>
          </a:p>
          <a:p>
            <a:r>
              <a:rPr lang="en-US" dirty="0" smtClean="0"/>
              <a:t>How many independent variables should you use?</a:t>
            </a:r>
          </a:p>
          <a:p>
            <a:r>
              <a:rPr lang="en-US" dirty="0" smtClean="0"/>
              <a:t>Should the independent variable be continuous?</a:t>
            </a:r>
          </a:p>
          <a:p>
            <a:r>
              <a:rPr lang="en-US" dirty="0" smtClean="0"/>
              <a:t>What are the linear relationships between the dependent variable and the independent variables?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9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and Test on the </a:t>
            </a:r>
            <a:r>
              <a:rPr lang="en-US" dirty="0"/>
              <a:t>S</a:t>
            </a:r>
            <a:r>
              <a:rPr lang="en-US" dirty="0" smtClean="0"/>
              <a:t>ame Dataset</a:t>
            </a:r>
          </a:p>
          <a:p>
            <a:r>
              <a:rPr lang="en-US" dirty="0" smtClean="0"/>
              <a:t>Train/Test Split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Regression 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8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Evaluation Metrics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Mean absolute error </a:t>
            </a:r>
            <a:r>
              <a:rPr lang="en-US" dirty="0"/>
              <a:t>is the mean of the absolute value of the </a:t>
            </a:r>
            <a:r>
              <a:rPr lang="en-US" dirty="0" smtClean="0"/>
              <a:t>errors. </a:t>
            </a:r>
            <a:r>
              <a:rPr lang="en-US" dirty="0"/>
              <a:t>This is the easiest of the metrics to understand, since it’s just the average error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Mean Squared Error </a:t>
            </a:r>
            <a:r>
              <a:rPr lang="en-US" dirty="0"/>
              <a:t>(</a:t>
            </a:r>
            <a:r>
              <a:rPr lang="en-US" dirty="0" err="1"/>
              <a:t>MSE</a:t>
            </a:r>
            <a:r>
              <a:rPr lang="en-US" dirty="0"/>
              <a:t>) is the mean of the squared </a:t>
            </a:r>
            <a:r>
              <a:rPr lang="en-US" dirty="0" smtClean="0"/>
              <a:t>error</a:t>
            </a:r>
          </a:p>
          <a:p>
            <a:r>
              <a:rPr lang="en-US" b="1" dirty="0"/>
              <a:t>Root Mean Squared Error </a:t>
            </a:r>
            <a:r>
              <a:rPr lang="en-US" dirty="0"/>
              <a:t>(</a:t>
            </a:r>
            <a:r>
              <a:rPr lang="en-US" dirty="0" err="1"/>
              <a:t>RMSE</a:t>
            </a:r>
            <a:r>
              <a:rPr lang="en-US" dirty="0"/>
              <a:t>) is the </a:t>
            </a:r>
            <a:r>
              <a:rPr lang="en-US" dirty="0" smtClean="0"/>
              <a:t>square root </a:t>
            </a:r>
            <a:r>
              <a:rPr lang="en-US" dirty="0"/>
              <a:t>of the mean squared </a:t>
            </a:r>
            <a:r>
              <a:rPr lang="en-US" dirty="0" smtClean="0"/>
              <a:t>error</a:t>
            </a:r>
          </a:p>
          <a:p>
            <a:r>
              <a:rPr lang="en-US" b="1" dirty="0"/>
              <a:t>Relative Absolute Error</a:t>
            </a:r>
            <a:r>
              <a:rPr lang="en-US" dirty="0"/>
              <a:t> (RAE), also known as Residual sum of square, where y-bar is a mean </a:t>
            </a:r>
            <a:r>
              <a:rPr lang="en-US" dirty="0" smtClean="0"/>
              <a:t>value of </a:t>
            </a:r>
            <a:r>
              <a:rPr lang="en-US" dirty="0"/>
              <a:t>y, takes the total absolute error and normalizes it by dividing by the total absolute </a:t>
            </a:r>
            <a:r>
              <a:rPr lang="en-US" dirty="0" smtClean="0"/>
              <a:t>error of </a:t>
            </a:r>
            <a:r>
              <a:rPr lang="en-US" dirty="0"/>
              <a:t>the simple </a:t>
            </a:r>
            <a:r>
              <a:rPr lang="en-US" dirty="0" smtClean="0"/>
              <a:t>predictor</a:t>
            </a:r>
          </a:p>
          <a:p>
            <a:r>
              <a:rPr lang="en-US" b="1" dirty="0"/>
              <a:t>Relative Squared Error </a:t>
            </a:r>
            <a:r>
              <a:rPr lang="en-US" dirty="0"/>
              <a:t>(</a:t>
            </a:r>
            <a:r>
              <a:rPr lang="en-US" dirty="0" err="1"/>
              <a:t>RSE</a:t>
            </a:r>
            <a:r>
              <a:rPr lang="en-US" dirty="0"/>
              <a:t>) is very similar to “Relative absolute error “, but is </a:t>
            </a:r>
            <a:r>
              <a:rPr lang="en-US" dirty="0" smtClean="0"/>
              <a:t>widely adopted </a:t>
            </a:r>
            <a:r>
              <a:rPr lang="en-US" dirty="0"/>
              <a:t>by the data science community, as it is used for calculating </a:t>
            </a:r>
            <a:r>
              <a:rPr lang="en-US" dirty="0" smtClean="0"/>
              <a:t>R-squared. R-squared </a:t>
            </a:r>
            <a:r>
              <a:rPr lang="en-US" dirty="0"/>
              <a:t>is not error, per se, but is a popular metric for the accuracy of your </a:t>
            </a:r>
            <a:r>
              <a:rPr lang="en-US" dirty="0" smtClean="0"/>
              <a:t>model. It </a:t>
            </a:r>
            <a:r>
              <a:rPr lang="en-US" dirty="0"/>
              <a:t>represents how close the data values are to the fitted regression line.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78003"/>
            <a:ext cx="81915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Open Sans"/>
              </a:rPr>
              <a:t>When we should use Multiple Linear Regression?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When we would like to identify the strength of the effect that the independent variables have on a dependent variable. 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When there are multiple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independent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variables.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0280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polynomial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1290619"/>
            <a:ext cx="10515600" cy="4783155"/>
          </a:xfrm>
        </p:spPr>
        <p:txBody>
          <a:bodyPr/>
          <a:lstStyle/>
          <a:p>
            <a:r>
              <a:rPr lang="en-US" dirty="0" smtClean="0"/>
              <a:t>Some curvy data can be modeled by a polynomial regression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37" y="1790746"/>
            <a:ext cx="5751576" cy="469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{\displaystyle y_{i}\,=\,\beta _{0}+\beta _{1}x_{i}+\beta _{2}x_{i}^{2}+\cdots +\beta _{m}x_{i}^{m}+\varepsilon _{i}\ (i=1,2,\dots ,n)}"/>
          <p:cNvSpPr>
            <a:spLocks noChangeAspect="1" noChangeArrowheads="1"/>
          </p:cNvSpPr>
          <p:nvPr/>
        </p:nvSpPr>
        <p:spPr bwMode="auto">
          <a:xfrm>
            <a:off x="441325" y="146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{\displaystyle y_{i}\,=\,\beta _{0}+\beta _{1}x_{i}+\beta _{2}x_{i}^{2}+\cdots +\beta _{m}x_{i}^{m}+\varepsilon _{i}\ (i=1,2,\dots ,n)}"/>
          <p:cNvSpPr>
            <a:spLocks noChangeAspect="1" noChangeArrowheads="1"/>
          </p:cNvSpPr>
          <p:nvPr/>
        </p:nvSpPr>
        <p:spPr bwMode="auto">
          <a:xfrm>
            <a:off x="593725" y="298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supervised learning approach</a:t>
            </a:r>
          </a:p>
          <a:p>
            <a:r>
              <a:rPr lang="en-US" dirty="0" smtClean="0"/>
              <a:t>Categorizing some unknown items into a discrete set of categories or “classes”</a:t>
            </a:r>
          </a:p>
          <a:p>
            <a:r>
              <a:rPr lang="en-US" dirty="0" smtClean="0"/>
              <a:t>Classification determines the class label for an unlabeled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8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905" y="1533963"/>
            <a:ext cx="8472914" cy="226651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method for classifying cases based on their similarity to other cases</a:t>
            </a:r>
          </a:p>
          <a:p>
            <a:r>
              <a:rPr lang="en-US" dirty="0" smtClean="0"/>
              <a:t>Cases that are near each other are said to be “neighbors”</a:t>
            </a:r>
          </a:p>
          <a:p>
            <a:r>
              <a:rPr lang="en-US" dirty="0" smtClean="0"/>
              <a:t>Based on similar cases with same class labels are each other</a:t>
            </a:r>
            <a:endParaRPr lang="en-US" dirty="0"/>
          </a:p>
        </p:txBody>
      </p:sp>
      <p:pic>
        <p:nvPicPr>
          <p:cNvPr id="3074" name="Picture 2" descr="Image result for k nearest neighb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46" y="3282696"/>
            <a:ext cx="4691896" cy="343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1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a value for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the distance of unknown case from all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K-observations in the training data that are “nearest” to the unknown data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 the response of the unknown data point using the most popular response value from the K-nearest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51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: 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F1</a:t>
            </a:r>
            <a:r>
              <a:rPr lang="en-US" dirty="0" smtClean="0"/>
              <a:t>-score</a:t>
            </a:r>
          </a:p>
          <a:p>
            <a:pPr lvl="1"/>
            <a:r>
              <a:rPr lang="en-US" dirty="0" smtClean="0"/>
              <a:t>Confusion Matrix</a:t>
            </a:r>
          </a:p>
          <a:p>
            <a:pPr lvl="2"/>
            <a:r>
              <a:rPr lang="en-US" dirty="0" smtClean="0"/>
              <a:t>Precision = </a:t>
            </a:r>
            <a:r>
              <a:rPr lang="en-US" dirty="0" err="1" smtClean="0"/>
              <a:t>TP</a:t>
            </a:r>
            <a:r>
              <a:rPr lang="en-US" dirty="0" smtClean="0"/>
              <a:t> / (</a:t>
            </a:r>
            <a:r>
              <a:rPr lang="en-US" dirty="0" err="1" smtClean="0"/>
              <a:t>TP</a:t>
            </a:r>
            <a:r>
              <a:rPr lang="en-US" dirty="0" smtClean="0"/>
              <a:t> + FP)</a:t>
            </a:r>
          </a:p>
          <a:p>
            <a:pPr lvl="2"/>
            <a:r>
              <a:rPr lang="en-US" dirty="0" smtClean="0"/>
              <a:t>Recall = </a:t>
            </a:r>
            <a:r>
              <a:rPr lang="en-US" dirty="0" err="1" smtClean="0"/>
              <a:t>TP</a:t>
            </a:r>
            <a:r>
              <a:rPr lang="en-US" dirty="0" smtClean="0"/>
              <a:t> / (</a:t>
            </a:r>
            <a:r>
              <a:rPr lang="en-US" dirty="0" err="1" smtClean="0"/>
              <a:t>TP</a:t>
            </a:r>
            <a:r>
              <a:rPr lang="en-US" dirty="0" smtClean="0"/>
              <a:t> + FN)</a:t>
            </a:r>
          </a:p>
          <a:p>
            <a:pPr lvl="2"/>
            <a:r>
              <a:rPr lang="en-US" dirty="0" err="1" smtClean="0"/>
              <a:t>F1</a:t>
            </a:r>
            <a:r>
              <a:rPr lang="en-US" dirty="0" smtClean="0"/>
              <a:t>-score = 2 x (Precision x Recall) / (</a:t>
            </a:r>
            <a:r>
              <a:rPr lang="en-US" dirty="0"/>
              <a:t>Precision </a:t>
            </a:r>
            <a:r>
              <a:rPr lang="en-US" dirty="0" smtClean="0"/>
              <a:t>+ </a:t>
            </a:r>
            <a:r>
              <a:rPr lang="en-US" dirty="0"/>
              <a:t>Recall)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64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are built by splitting the training set into distinct nodes, where </a:t>
            </a:r>
            <a:r>
              <a:rPr lang="en-US" dirty="0" smtClean="0"/>
              <a:t>one node </a:t>
            </a:r>
            <a:r>
              <a:rPr lang="en-US" dirty="0"/>
              <a:t>contains all of, or most of, one category of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ML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machine learning, each image would be transformed to a vector of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Instead Set of Rules, ML model is 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51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System</a:t>
            </a:r>
          </a:p>
          <a:p>
            <a:r>
              <a:rPr lang="en-US" dirty="0" smtClean="0"/>
              <a:t>Search Suggestions</a:t>
            </a:r>
          </a:p>
          <a:p>
            <a:r>
              <a:rPr lang="en-US" dirty="0" smtClean="0"/>
              <a:t>Loan Application</a:t>
            </a:r>
          </a:p>
          <a:p>
            <a:r>
              <a:rPr lang="en-US" dirty="0" err="1" smtClean="0"/>
              <a:t>Chatbot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Regression/Estimation</a:t>
            </a:r>
          </a:p>
          <a:p>
            <a:pPr lvl="2"/>
            <a:r>
              <a:rPr lang="en-US" dirty="0" smtClean="0"/>
              <a:t>Predicting Continuous Values</a:t>
            </a:r>
          </a:p>
          <a:p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Predicting the item class/category of a case</a:t>
            </a:r>
          </a:p>
          <a:p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Finding the structure of data; summarization</a:t>
            </a:r>
          </a:p>
          <a:p>
            <a:r>
              <a:rPr lang="en-US" dirty="0" smtClean="0"/>
              <a:t>Associations</a:t>
            </a:r>
          </a:p>
          <a:p>
            <a:pPr lvl="2"/>
            <a:r>
              <a:rPr lang="en-US" dirty="0" smtClean="0"/>
              <a:t>Associating frequent co-occurring items/events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</a:p>
          <a:p>
            <a:pPr lvl="2"/>
            <a:r>
              <a:rPr lang="en-US" dirty="0" smtClean="0"/>
              <a:t>Discovering abnormal and unusual cases</a:t>
            </a:r>
          </a:p>
          <a:p>
            <a:r>
              <a:rPr lang="en-US" dirty="0" smtClean="0"/>
              <a:t>Sequence mining</a:t>
            </a:r>
          </a:p>
          <a:p>
            <a:pPr lvl="2"/>
            <a:r>
              <a:rPr lang="en-US" dirty="0" smtClean="0"/>
              <a:t>Predicting next events; click-stream (Markov Model, HMM)</a:t>
            </a:r>
          </a:p>
          <a:p>
            <a:r>
              <a:rPr lang="en-US" dirty="0" smtClean="0"/>
              <a:t>Dimension reduction</a:t>
            </a:r>
          </a:p>
          <a:p>
            <a:pPr lvl="2"/>
            <a:r>
              <a:rPr lang="en-US" dirty="0" smtClean="0"/>
              <a:t>Reducing the size of data (</a:t>
            </a:r>
            <a:r>
              <a:rPr lang="en-US" dirty="0" err="1" smtClean="0"/>
              <a:t>PCA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Recommendation systems</a:t>
            </a:r>
          </a:p>
          <a:p>
            <a:pPr lvl="2"/>
            <a:r>
              <a:rPr lang="en-US" dirty="0" smtClean="0"/>
              <a:t>Recommending items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71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using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Matpltlib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FOSS ML library</a:t>
            </a:r>
          </a:p>
          <a:p>
            <a:r>
              <a:rPr lang="en-US" dirty="0" smtClean="0"/>
              <a:t>Classification, Regression and Clustering algorithms</a:t>
            </a:r>
          </a:p>
          <a:p>
            <a:r>
              <a:rPr lang="en-US" dirty="0" smtClean="0"/>
              <a:t>Works with </a:t>
            </a:r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Easy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ML </a:t>
            </a:r>
            <a:r>
              <a:rPr lang="en-US" dirty="0" err="1" smtClean="0"/>
              <a:t>Approches</a:t>
            </a:r>
            <a:endParaRPr lang="en-US" dirty="0"/>
          </a:p>
        </p:txBody>
      </p:sp>
      <p:pic>
        <p:nvPicPr>
          <p:cNvPr id="2050" name="Picture 2" descr="Image result for supervised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76" y="1004910"/>
            <a:ext cx="7233640" cy="517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944</Words>
  <Application>Microsoft Office PowerPoint</Application>
  <PresentationFormat>Widescreen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Source Sans Pro</vt:lpstr>
      <vt:lpstr>Office Theme</vt:lpstr>
      <vt:lpstr>MACHINE LEARNING</vt:lpstr>
      <vt:lpstr>INTRODUCTION</vt:lpstr>
      <vt:lpstr>How ML works?</vt:lpstr>
      <vt:lpstr>Examples of ML</vt:lpstr>
      <vt:lpstr>Major ML techniques</vt:lpstr>
      <vt:lpstr>Major ML techniques</vt:lpstr>
      <vt:lpstr>ML using Python</vt:lpstr>
      <vt:lpstr>scikit-learn</vt:lpstr>
      <vt:lpstr>ML Approches</vt:lpstr>
      <vt:lpstr>Supervised learning  “teach the model”</vt:lpstr>
      <vt:lpstr>PowerPoint Presentation</vt:lpstr>
      <vt:lpstr>Regression</vt:lpstr>
      <vt:lpstr>Types of Regression model</vt:lpstr>
      <vt:lpstr>Applications of Regression </vt:lpstr>
      <vt:lpstr>Regression algorithms</vt:lpstr>
      <vt:lpstr>Simple Linear Regression</vt:lpstr>
      <vt:lpstr>Linear regression topology</vt:lpstr>
      <vt:lpstr>Examples of multiple linear regression</vt:lpstr>
      <vt:lpstr>Estimating multiple linear regression parameters</vt:lpstr>
      <vt:lpstr>Q&amp;A – on multiple linear regression</vt:lpstr>
      <vt:lpstr>Model evaluation approaches</vt:lpstr>
      <vt:lpstr>Regression Evaluation Metrics </vt:lpstr>
      <vt:lpstr>PowerPoint Presentation</vt:lpstr>
      <vt:lpstr>What is polynomial regression?</vt:lpstr>
      <vt:lpstr>Classification</vt:lpstr>
      <vt:lpstr>K-Nearest Neighbors</vt:lpstr>
      <vt:lpstr>KNN algorithm</vt:lpstr>
      <vt:lpstr>Classification : Evaluation Metrics</vt:lpstr>
      <vt:lpstr>Decision Tree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Aatreya Ajayandra</dc:creator>
  <cp:lastModifiedBy>Aatreya Ajayandra</cp:lastModifiedBy>
  <cp:revision>31</cp:revision>
  <dcterms:created xsi:type="dcterms:W3CDTF">2019-04-04T22:59:14Z</dcterms:created>
  <dcterms:modified xsi:type="dcterms:W3CDTF">2020-06-19T01:43:38Z</dcterms:modified>
</cp:coreProperties>
</file>