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71" r:id="rId11"/>
    <p:sldId id="272" r:id="rId12"/>
    <p:sldId id="264" r:id="rId13"/>
    <p:sldId id="265" r:id="rId14"/>
    <p:sldId id="266" r:id="rId15"/>
    <p:sldId id="267" r:id="rId16"/>
    <p:sldId id="268" r:id="rId17"/>
    <p:sldId id="269"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0E6066B-95FA-4456-A6B8-B99BCB322E47}" type="datetimeFigureOut">
              <a:rPr lang="en-US" smtClean="0"/>
              <a:pPr/>
              <a:t>24/05/2021</a:t>
            </a:fld>
            <a:endParaRPr lang="en-GB"/>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E6066B-95FA-4456-A6B8-B99BCB322E47}" type="datetimeFigureOut">
              <a:rPr lang="en-US" smtClean="0"/>
              <a:pPr/>
              <a:t>24/05/2021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E6066B-95FA-4456-A6B8-B99BCB322E47}" type="datetimeFigureOut">
              <a:rPr lang="en-US" smtClean="0"/>
              <a:pPr/>
              <a:t>24/05/2021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0E6066B-95FA-4456-A6B8-B99BCB322E47}" type="datetimeFigureOut">
              <a:rPr lang="en-US" smtClean="0"/>
              <a:pPr/>
              <a:t>24/05/2021</a:t>
            </a:fld>
            <a:endParaRPr lang="en-GB"/>
          </a:p>
        </p:txBody>
      </p:sp>
      <p:sp>
        <p:nvSpPr>
          <p:cNvPr id="5" name="Footer Placeholder 4"/>
          <p:cNvSpPr>
            <a:spLocks noGrp="1"/>
          </p:cNvSpPr>
          <p:nvPr>
            <p:ph type="ftr" sz="quarter" idx="11"/>
          </p:nvPr>
        </p:nvSpPr>
        <p:spPr>
          <a:xfrm>
            <a:off x="457200" y="6480969"/>
            <a:ext cx="4260056" cy="300831"/>
          </a:xfrm>
        </p:spPr>
        <p:txBody>
          <a:bodyPr/>
          <a:lstStyle/>
          <a:p>
            <a:endParaRPr lang="en-GB"/>
          </a:p>
        </p:txBody>
      </p:sp>
      <p:sp>
        <p:nvSpPr>
          <p:cNvPr id="6" name="Slide Number Placeholder 5"/>
          <p:cNvSpPr>
            <a:spLocks noGrp="1"/>
          </p:cNvSpPr>
          <p:nvPr>
            <p:ph type="sldNum" sz="quarter" idx="12"/>
          </p:nvPr>
        </p:nvSpPr>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0E6066B-95FA-4456-A6B8-B99BCB322E47}" type="datetimeFigureOut">
              <a:rPr lang="en-US" smtClean="0"/>
              <a:pPr/>
              <a:t>24/05/2021</a:t>
            </a:fld>
            <a:endParaRPr lang="en-GB"/>
          </a:p>
        </p:txBody>
      </p:sp>
      <p:sp>
        <p:nvSpPr>
          <p:cNvPr id="5" name="Footer Placeholder 4"/>
          <p:cNvSpPr>
            <a:spLocks noGrp="1"/>
          </p:cNvSpPr>
          <p:nvPr>
            <p:ph type="ftr" sz="quarter" idx="11"/>
          </p:nvPr>
        </p:nvSpPr>
        <p:spPr>
          <a:xfrm>
            <a:off x="2619376" y="6480969"/>
            <a:ext cx="4260056" cy="300831"/>
          </a:xfrm>
        </p:spPr>
        <p:txBody>
          <a:bodyPr/>
          <a:lstStyle/>
          <a:p>
            <a:endParaRPr lang="en-GB"/>
          </a:p>
        </p:txBody>
      </p:sp>
      <p:sp>
        <p:nvSpPr>
          <p:cNvPr id="6" name="Slide Number Placeholder 5"/>
          <p:cNvSpPr>
            <a:spLocks noGrp="1"/>
          </p:cNvSpPr>
          <p:nvPr>
            <p:ph type="sldNum" sz="quarter" idx="12"/>
          </p:nvPr>
        </p:nvSpPr>
        <p:spPr>
          <a:xfrm>
            <a:off x="8451056" y="809624"/>
            <a:ext cx="502920" cy="300831"/>
          </a:xfrm>
        </p:spPr>
        <p:txBody>
          <a:bodyPr/>
          <a:lstStyle/>
          <a:p>
            <a:fld id="{21755A83-988F-408D-AFD5-811502577B43}" type="slidenum">
              <a:rPr lang="en-GB" smtClean="0"/>
              <a:pPr/>
              <a:t>‹#›</a:t>
            </a:fld>
            <a:endParaRPr lang="en-GB"/>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0E6066B-95FA-4456-A6B8-B99BCB322E47}" type="datetimeFigureOut">
              <a:rPr lang="en-US" smtClean="0"/>
              <a:pPr/>
              <a:t>24/05/2021</a:t>
            </a:fld>
            <a:endParaRPr lang="en-GB"/>
          </a:p>
        </p:txBody>
      </p:sp>
      <p:sp>
        <p:nvSpPr>
          <p:cNvPr id="6" name="Footer Placeholder 5"/>
          <p:cNvSpPr>
            <a:spLocks noGrp="1"/>
          </p:cNvSpPr>
          <p:nvPr>
            <p:ph type="ftr" sz="quarter" idx="11"/>
          </p:nvPr>
        </p:nvSpPr>
        <p:spPr>
          <a:xfrm>
            <a:off x="457200" y="6480969"/>
            <a:ext cx="4260056" cy="301752"/>
          </a:xfrm>
        </p:spPr>
        <p:txBody>
          <a:bodyPr/>
          <a:lstStyle/>
          <a:p>
            <a:endParaRPr lang="en-GB"/>
          </a:p>
        </p:txBody>
      </p:sp>
      <p:sp>
        <p:nvSpPr>
          <p:cNvPr id="7" name="Slide Number Placeholder 6"/>
          <p:cNvSpPr>
            <a:spLocks noGrp="1"/>
          </p:cNvSpPr>
          <p:nvPr>
            <p:ph type="sldNum" sz="quarter" idx="12"/>
          </p:nvPr>
        </p:nvSpPr>
        <p:spPr>
          <a:xfrm>
            <a:off x="7589520" y="6480969"/>
            <a:ext cx="502920" cy="301752"/>
          </a:xfrm>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0E6066B-95FA-4456-A6B8-B99BCB322E47}" type="datetimeFigureOut">
              <a:rPr lang="en-US" smtClean="0"/>
              <a:pPr/>
              <a:t>24/05/2021</a:t>
            </a:fld>
            <a:endParaRPr lang="en-GB"/>
          </a:p>
        </p:txBody>
      </p:sp>
      <p:sp>
        <p:nvSpPr>
          <p:cNvPr id="8" name="Footer Placeholder 7"/>
          <p:cNvSpPr>
            <a:spLocks noGrp="1"/>
          </p:cNvSpPr>
          <p:nvPr>
            <p:ph type="ftr" sz="quarter" idx="11"/>
          </p:nvPr>
        </p:nvSpPr>
        <p:spPr>
          <a:xfrm>
            <a:off x="457200" y="6480969"/>
            <a:ext cx="4261104" cy="301752"/>
          </a:xfrm>
        </p:spPr>
        <p:txBody>
          <a:bodyPr/>
          <a:lstStyle/>
          <a:p>
            <a:endParaRPr lang="en-GB"/>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21755A83-988F-408D-AFD5-811502577B4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E6066B-95FA-4456-A6B8-B99BCB322E47}" type="datetimeFigureOut">
              <a:rPr lang="en-US" smtClean="0"/>
              <a:pPr/>
              <a:t>24/05/2021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0E6066B-95FA-4456-A6B8-B99BCB322E47}" type="datetimeFigureOut">
              <a:rPr lang="en-US" smtClean="0"/>
              <a:pPr/>
              <a:t>24/05/2021</a:t>
            </a:fld>
            <a:endParaRPr lang="en-GB"/>
          </a:p>
        </p:txBody>
      </p:sp>
      <p:sp>
        <p:nvSpPr>
          <p:cNvPr id="3" name="Footer Placeholder 2"/>
          <p:cNvSpPr>
            <a:spLocks noGrp="1"/>
          </p:cNvSpPr>
          <p:nvPr>
            <p:ph type="ftr" sz="quarter" idx="11"/>
          </p:nvPr>
        </p:nvSpPr>
        <p:spPr>
          <a:xfrm>
            <a:off x="457200" y="6481890"/>
            <a:ext cx="4260056" cy="300831"/>
          </a:xfrm>
        </p:spPr>
        <p:txBody>
          <a:bodyPr/>
          <a:lstStyle/>
          <a:p>
            <a:endParaRPr lang="en-GB"/>
          </a:p>
        </p:txBody>
      </p:sp>
      <p:sp>
        <p:nvSpPr>
          <p:cNvPr id="4" name="Slide Number Placeholder 3"/>
          <p:cNvSpPr>
            <a:spLocks noGrp="1"/>
          </p:cNvSpPr>
          <p:nvPr>
            <p:ph type="sldNum" sz="quarter" idx="12"/>
          </p:nvPr>
        </p:nvSpPr>
        <p:spPr>
          <a:xfrm>
            <a:off x="7589520" y="6480969"/>
            <a:ext cx="502920" cy="301752"/>
          </a:xfrm>
        </p:spPr>
        <p:txBody>
          <a:bodyPr/>
          <a:lstStyle/>
          <a:p>
            <a:fld id="{21755A83-988F-408D-AFD5-811502577B43}" type="slidenum">
              <a:rPr lang="en-GB" smtClean="0"/>
              <a:pPr/>
              <a:t>‹#›</a:t>
            </a:fld>
            <a:endParaRPr lang="en-GB"/>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0E6066B-95FA-4456-A6B8-B99BCB322E47}" type="datetimeFigureOut">
              <a:rPr lang="en-US" smtClean="0"/>
              <a:pPr/>
              <a:t>24/05/2021</a:t>
            </a:fld>
            <a:endParaRPr lang="en-GB"/>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21755A83-988F-408D-AFD5-811502577B4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0E6066B-95FA-4456-A6B8-B99BCB322E47}" type="datetimeFigureOut">
              <a:rPr lang="en-US" smtClean="0"/>
              <a:pPr/>
              <a:t>24/05/2021</a:t>
            </a:fld>
            <a:endParaRPr lang="en-GB"/>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21755A83-988F-408D-AFD5-811502577B4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0E6066B-95FA-4456-A6B8-B99BCB322E47}" type="datetimeFigureOut">
              <a:rPr lang="en-US" smtClean="0"/>
              <a:pPr/>
              <a:t>24/05/2021</a:t>
            </a:fld>
            <a:endParaRPr lang="en-GB"/>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1755A83-988F-408D-AFD5-811502577B43}"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dir="d"/>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304800" y="1066800"/>
            <a:ext cx="8839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4800" b="1" dirty="0" smtClean="0">
                <a:latin typeface="Aharoni" pitchFamily="2" charset="-79"/>
                <a:cs typeface="Aharoni" pitchFamily="2" charset="-79"/>
              </a:rPr>
              <a:t>DESIGN AND SIMULATION OF RESONANT INDUCTIVE COUPLING WIRELESS POWER TRANSFER SYSTEM FOR ELECTRIC VEHICLES APPLICATIONS</a:t>
            </a:r>
            <a:endParaRPr kumimoji="0" lang="en-US" sz="4800" b="0" i="0" u="none" strike="noStrike" cap="none" normalizeH="0" baseline="0" dirty="0" smtClean="0">
              <a:ln>
                <a:noFill/>
              </a:ln>
              <a:solidFill>
                <a:schemeClr val="tx1"/>
              </a:solidFill>
              <a:effectLst/>
              <a:latin typeface="Aharoni" pitchFamily="2" charset="-79"/>
              <a:cs typeface="Aharoni" pitchFamily="2" charset="-79"/>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553200"/>
          </a:xfrm>
        </p:spPr>
        <p:txBody>
          <a:bodyPr>
            <a:normAutofit/>
          </a:bodyPr>
          <a:lstStyle/>
          <a:p>
            <a:r>
              <a:rPr lang="en-US" sz="2300" dirty="0" smtClean="0">
                <a:solidFill>
                  <a:srgbClr val="FFFF00"/>
                </a:solidFill>
                <a:latin typeface="Arial Black" pitchFamily="34" charset="0"/>
              </a:rPr>
              <a:t>Calculated values of 5KW system:</a:t>
            </a:r>
          </a:p>
          <a:p>
            <a:endParaRPr lang="en-GB" sz="2300" dirty="0">
              <a:solidFill>
                <a:srgbClr val="FFFF00"/>
              </a:solidFill>
              <a:latin typeface="Arial Black" pitchFamily="34" charset="0"/>
            </a:endParaRPr>
          </a:p>
        </p:txBody>
      </p:sp>
      <p:graphicFrame>
        <p:nvGraphicFramePr>
          <p:cNvPr id="4" name="Table 3"/>
          <p:cNvGraphicFramePr>
            <a:graphicFrameLocks noGrp="1"/>
          </p:cNvGraphicFramePr>
          <p:nvPr/>
        </p:nvGraphicFramePr>
        <p:xfrm>
          <a:off x="1524000" y="1219200"/>
          <a:ext cx="6096000" cy="5181600"/>
        </p:xfrm>
        <a:graphic>
          <a:graphicData uri="http://schemas.openxmlformats.org/drawingml/2006/table">
            <a:tbl>
              <a:tblPr firstRow="1" bandRow="1">
                <a:tableStyleId>{5C22544A-7EE6-4342-B048-85BDC9FD1C3A}</a:tableStyleId>
              </a:tblPr>
              <a:tblGrid>
                <a:gridCol w="3048000"/>
                <a:gridCol w="3048000"/>
              </a:tblGrid>
              <a:tr h="647700">
                <a:tc>
                  <a:txBody>
                    <a:bodyPr/>
                    <a:lstStyle/>
                    <a:p>
                      <a:pPr marL="806450" marR="521970" indent="-123825" algn="l">
                        <a:spcBef>
                          <a:spcPts val="5"/>
                        </a:spcBef>
                        <a:spcAft>
                          <a:spcPts val="0"/>
                        </a:spcAft>
                      </a:pPr>
                      <a:r>
                        <a:rPr lang="en-US" sz="1600" b="1" dirty="0" smtClean="0">
                          <a:latin typeface="Times New Roman"/>
                          <a:ea typeface="Times New Roman"/>
                          <a:cs typeface="Mangal"/>
                        </a:rPr>
                        <a:t>Parameter</a:t>
                      </a:r>
                      <a:endParaRPr lang="en-GB" sz="1600" dirty="0">
                        <a:latin typeface="Times New Roman"/>
                        <a:ea typeface="Times New Roman"/>
                        <a:cs typeface="Mangal"/>
                      </a:endParaRPr>
                    </a:p>
                  </a:txBody>
                  <a:tcPr marL="0" marR="0" marT="0" marB="0"/>
                </a:tc>
                <a:tc>
                  <a:txBody>
                    <a:bodyPr/>
                    <a:lstStyle/>
                    <a:p>
                      <a:pPr marL="0" marR="518795" algn="l">
                        <a:spcBef>
                          <a:spcPts val="5"/>
                        </a:spcBef>
                        <a:spcAft>
                          <a:spcPts val="0"/>
                        </a:spcAft>
                      </a:pPr>
                      <a:r>
                        <a:rPr lang="en-US" sz="1600" b="1" dirty="0" smtClean="0">
                          <a:latin typeface="Times New Roman"/>
                          <a:ea typeface="Times New Roman"/>
                          <a:cs typeface="Mangal"/>
                        </a:rPr>
                        <a:t>                Value</a:t>
                      </a:r>
                      <a:endParaRPr lang="en-GB" sz="1600" dirty="0">
                        <a:latin typeface="Times New Roman"/>
                        <a:ea typeface="Times New Roman"/>
                        <a:cs typeface="Mangal"/>
                      </a:endParaRPr>
                    </a:p>
                  </a:txBody>
                  <a:tcPr marL="0" marR="0" marT="0" marB="0"/>
                </a:tc>
              </a:tr>
              <a:tr h="647700">
                <a:tc>
                  <a:txBody>
                    <a:bodyPr/>
                    <a:lstStyle/>
                    <a:p>
                      <a:pPr marL="0" marR="598170" algn="l">
                        <a:spcBef>
                          <a:spcPts val="0"/>
                        </a:spcBef>
                        <a:spcAft>
                          <a:spcPts val="0"/>
                        </a:spcAft>
                      </a:pPr>
                      <a:r>
                        <a:rPr lang="en-US" sz="1600" dirty="0">
                          <a:latin typeface="Times New Roman"/>
                          <a:ea typeface="Times New Roman"/>
                          <a:cs typeface="Mangal"/>
                        </a:rPr>
                        <a:t>Voltage</a:t>
                      </a:r>
                      <a:r>
                        <a:rPr lang="en-US" sz="1600" spc="-10" dirty="0">
                          <a:latin typeface="Times New Roman"/>
                          <a:ea typeface="Times New Roman"/>
                          <a:cs typeface="Mangal"/>
                        </a:rPr>
                        <a:t> </a:t>
                      </a:r>
                      <a:r>
                        <a:rPr lang="en-US" sz="1600" dirty="0">
                          <a:latin typeface="Times New Roman"/>
                          <a:ea typeface="Times New Roman"/>
                          <a:cs typeface="Mangal"/>
                        </a:rPr>
                        <a:t>across the</a:t>
                      </a:r>
                      <a:r>
                        <a:rPr lang="en-US" sz="1600" spc="-10" dirty="0">
                          <a:latin typeface="Times New Roman"/>
                          <a:ea typeface="Times New Roman"/>
                          <a:cs typeface="Mangal"/>
                        </a:rPr>
                        <a:t> </a:t>
                      </a:r>
                      <a:r>
                        <a:rPr lang="en-US" sz="1600" dirty="0">
                          <a:latin typeface="Times New Roman"/>
                          <a:ea typeface="Times New Roman"/>
                          <a:cs typeface="Mangal"/>
                        </a:rPr>
                        <a:t>Capacitor</a:t>
                      </a:r>
                      <a:endParaRPr lang="en-GB" sz="1600" dirty="0">
                        <a:latin typeface="Times New Roman"/>
                        <a:ea typeface="Times New Roman"/>
                        <a:cs typeface="Mangal"/>
                      </a:endParaRPr>
                    </a:p>
                  </a:txBody>
                  <a:tcPr marL="0" marR="0" marT="0" marB="0"/>
                </a:tc>
                <a:tc>
                  <a:txBody>
                    <a:bodyPr/>
                    <a:lstStyle/>
                    <a:p>
                      <a:pPr marL="341313" marR="521970" indent="61913" algn="l">
                        <a:spcBef>
                          <a:spcPts val="0"/>
                        </a:spcBef>
                        <a:spcAft>
                          <a:spcPts val="0"/>
                        </a:spcAft>
                      </a:pPr>
                      <a:r>
                        <a:rPr lang="en-US" sz="1600" dirty="0">
                          <a:latin typeface="Times New Roman"/>
                          <a:ea typeface="Times New Roman"/>
                          <a:cs typeface="Mangal"/>
                        </a:rPr>
                        <a:t>600</a:t>
                      </a:r>
                      <a:r>
                        <a:rPr lang="en-US" sz="1600" spc="-5" dirty="0">
                          <a:latin typeface="Times New Roman"/>
                          <a:ea typeface="Times New Roman"/>
                          <a:cs typeface="Mangal"/>
                        </a:rPr>
                        <a:t> </a:t>
                      </a:r>
                      <a:r>
                        <a:rPr lang="en-US" sz="1600" dirty="0">
                          <a:latin typeface="Times New Roman"/>
                          <a:ea typeface="Times New Roman"/>
                          <a:cs typeface="Mangal"/>
                        </a:rPr>
                        <a:t>V</a:t>
                      </a:r>
                      <a:r>
                        <a:rPr lang="en-US" sz="1600" spc="-10" dirty="0">
                          <a:latin typeface="Times New Roman"/>
                          <a:ea typeface="Times New Roman"/>
                          <a:cs typeface="Mangal"/>
                        </a:rPr>
                        <a:t> </a:t>
                      </a:r>
                      <a:r>
                        <a:rPr lang="en-US" sz="1600" dirty="0">
                          <a:latin typeface="Times New Roman"/>
                          <a:ea typeface="Times New Roman"/>
                          <a:cs typeface="Mangal"/>
                        </a:rPr>
                        <a:t>(</a:t>
                      </a:r>
                      <a:r>
                        <a:rPr lang="en-US" sz="1600" dirty="0" err="1">
                          <a:latin typeface="Times New Roman"/>
                          <a:ea typeface="Times New Roman"/>
                          <a:cs typeface="Mangal"/>
                        </a:rPr>
                        <a:t>rms</a:t>
                      </a:r>
                      <a:r>
                        <a:rPr lang="en-US" sz="1600" dirty="0">
                          <a:latin typeface="Times New Roman"/>
                          <a:ea typeface="Times New Roman"/>
                          <a:cs typeface="Mangal"/>
                        </a:rPr>
                        <a:t>)</a:t>
                      </a:r>
                      <a:r>
                        <a:rPr lang="en-US" sz="1600" spc="-5" dirty="0">
                          <a:latin typeface="Times New Roman"/>
                          <a:ea typeface="Times New Roman"/>
                          <a:cs typeface="Mangal"/>
                        </a:rPr>
                        <a:t> </a:t>
                      </a:r>
                      <a:r>
                        <a:rPr lang="en-US" sz="1600" dirty="0">
                          <a:latin typeface="Times New Roman"/>
                          <a:ea typeface="Times New Roman"/>
                          <a:cs typeface="Mangal"/>
                        </a:rPr>
                        <a:t>,</a:t>
                      </a:r>
                      <a:r>
                        <a:rPr lang="en-US" sz="1600" spc="-5" dirty="0">
                          <a:latin typeface="Times New Roman"/>
                          <a:ea typeface="Times New Roman"/>
                          <a:cs typeface="Mangal"/>
                        </a:rPr>
                        <a:t> </a:t>
                      </a:r>
                      <a:r>
                        <a:rPr lang="en-US" sz="1600" dirty="0">
                          <a:latin typeface="Times New Roman"/>
                          <a:ea typeface="Times New Roman"/>
                          <a:cs typeface="Mangal"/>
                        </a:rPr>
                        <a:t>848.528</a:t>
                      </a:r>
                      <a:r>
                        <a:rPr lang="en-US" sz="1600" spc="-5" dirty="0">
                          <a:latin typeface="Times New Roman"/>
                          <a:ea typeface="Times New Roman"/>
                          <a:cs typeface="Mangal"/>
                        </a:rPr>
                        <a:t> </a:t>
                      </a:r>
                      <a:r>
                        <a:rPr lang="en-US" sz="1600" dirty="0">
                          <a:latin typeface="Times New Roman"/>
                          <a:ea typeface="Times New Roman"/>
                          <a:cs typeface="Mangal"/>
                        </a:rPr>
                        <a:t>V(peak)</a:t>
                      </a:r>
                      <a:endParaRPr lang="en-GB" sz="1600" dirty="0">
                        <a:latin typeface="Times New Roman"/>
                        <a:ea typeface="Times New Roman"/>
                        <a:cs typeface="Mangal"/>
                      </a:endParaRPr>
                    </a:p>
                  </a:txBody>
                  <a:tcPr marL="0" marR="0" marT="0" marB="0"/>
                </a:tc>
              </a:tr>
              <a:tr h="647700">
                <a:tc>
                  <a:txBody>
                    <a:bodyPr/>
                    <a:lstStyle/>
                    <a:p>
                      <a:pPr marL="644525" marR="0" algn="l">
                        <a:spcBef>
                          <a:spcPts val="0"/>
                        </a:spcBef>
                        <a:spcAft>
                          <a:spcPts val="0"/>
                        </a:spcAft>
                      </a:pPr>
                      <a:r>
                        <a:rPr lang="en-US" sz="1600" dirty="0">
                          <a:latin typeface="Times New Roman"/>
                          <a:ea typeface="Times New Roman"/>
                          <a:cs typeface="Mangal"/>
                        </a:rPr>
                        <a:t>Voltage</a:t>
                      </a:r>
                      <a:r>
                        <a:rPr lang="en-US" sz="1600" spc="-15" dirty="0">
                          <a:latin typeface="Times New Roman"/>
                          <a:ea typeface="Times New Roman"/>
                          <a:cs typeface="Mangal"/>
                        </a:rPr>
                        <a:t> </a:t>
                      </a:r>
                      <a:r>
                        <a:rPr lang="en-US" sz="1600" dirty="0">
                          <a:latin typeface="Times New Roman"/>
                          <a:ea typeface="Times New Roman"/>
                          <a:cs typeface="Mangal"/>
                        </a:rPr>
                        <a:t>across</a:t>
                      </a:r>
                      <a:r>
                        <a:rPr lang="en-US" sz="1600" spc="-5" dirty="0">
                          <a:latin typeface="Times New Roman"/>
                          <a:ea typeface="Times New Roman"/>
                          <a:cs typeface="Mangal"/>
                        </a:rPr>
                        <a:t> </a:t>
                      </a:r>
                      <a:r>
                        <a:rPr lang="en-US" sz="1600" dirty="0">
                          <a:latin typeface="Times New Roman"/>
                          <a:ea typeface="Times New Roman"/>
                          <a:cs typeface="Mangal"/>
                        </a:rPr>
                        <a:t>the</a:t>
                      </a:r>
                      <a:r>
                        <a:rPr lang="en-US" sz="1600" spc="-5" dirty="0">
                          <a:latin typeface="Times New Roman"/>
                          <a:ea typeface="Times New Roman"/>
                          <a:cs typeface="Mangal"/>
                        </a:rPr>
                        <a:t> </a:t>
                      </a:r>
                      <a:r>
                        <a:rPr lang="en-US" sz="1600" dirty="0">
                          <a:latin typeface="Times New Roman"/>
                          <a:ea typeface="Times New Roman"/>
                          <a:cs typeface="Mangal"/>
                        </a:rPr>
                        <a:t>Inductor</a:t>
                      </a:r>
                      <a:endParaRPr lang="en-GB" sz="1600" dirty="0">
                        <a:latin typeface="Times New Roman"/>
                        <a:ea typeface="Times New Roman"/>
                        <a:cs typeface="Mangal"/>
                      </a:endParaRPr>
                    </a:p>
                  </a:txBody>
                  <a:tcPr marL="0" marR="0" marT="0" marB="0"/>
                </a:tc>
                <a:tc>
                  <a:txBody>
                    <a:bodyPr/>
                    <a:lstStyle/>
                    <a:p>
                      <a:pPr marL="385445" marR="0" algn="l">
                        <a:spcBef>
                          <a:spcPts val="0"/>
                        </a:spcBef>
                        <a:spcAft>
                          <a:spcPts val="0"/>
                        </a:spcAft>
                      </a:pPr>
                      <a:r>
                        <a:rPr lang="en-US" sz="1600" dirty="0">
                          <a:latin typeface="Times New Roman"/>
                          <a:ea typeface="Times New Roman"/>
                          <a:cs typeface="Mangal"/>
                        </a:rPr>
                        <a:t>611.88</a:t>
                      </a:r>
                      <a:r>
                        <a:rPr lang="en-US" sz="1600" spc="-5" dirty="0">
                          <a:latin typeface="Times New Roman"/>
                          <a:ea typeface="Times New Roman"/>
                          <a:cs typeface="Mangal"/>
                        </a:rPr>
                        <a:t> </a:t>
                      </a:r>
                      <a:r>
                        <a:rPr lang="en-US" sz="1600" dirty="0">
                          <a:latin typeface="Times New Roman"/>
                          <a:ea typeface="Times New Roman"/>
                          <a:cs typeface="Mangal"/>
                        </a:rPr>
                        <a:t>V</a:t>
                      </a:r>
                      <a:r>
                        <a:rPr lang="en-US" sz="1600" spc="-5" dirty="0">
                          <a:latin typeface="Times New Roman"/>
                          <a:ea typeface="Times New Roman"/>
                          <a:cs typeface="Mangal"/>
                        </a:rPr>
                        <a:t> </a:t>
                      </a:r>
                      <a:r>
                        <a:rPr lang="en-US" sz="1600" dirty="0">
                          <a:latin typeface="Times New Roman"/>
                          <a:ea typeface="Times New Roman"/>
                          <a:cs typeface="Mangal"/>
                        </a:rPr>
                        <a:t>(</a:t>
                      </a:r>
                      <a:r>
                        <a:rPr lang="en-US" sz="1600" dirty="0" err="1">
                          <a:latin typeface="Times New Roman"/>
                          <a:ea typeface="Times New Roman"/>
                          <a:cs typeface="Mangal"/>
                        </a:rPr>
                        <a:t>rms</a:t>
                      </a:r>
                      <a:r>
                        <a:rPr lang="en-US" sz="1600" dirty="0">
                          <a:latin typeface="Times New Roman"/>
                          <a:ea typeface="Times New Roman"/>
                          <a:cs typeface="Mangal"/>
                        </a:rPr>
                        <a:t>)</a:t>
                      </a:r>
                      <a:r>
                        <a:rPr lang="en-US" sz="1600" spc="-5" dirty="0">
                          <a:latin typeface="Times New Roman"/>
                          <a:ea typeface="Times New Roman"/>
                          <a:cs typeface="Mangal"/>
                        </a:rPr>
                        <a:t> </a:t>
                      </a:r>
                      <a:r>
                        <a:rPr lang="en-US" sz="1600" dirty="0">
                          <a:latin typeface="Times New Roman"/>
                          <a:ea typeface="Times New Roman"/>
                          <a:cs typeface="Mangal"/>
                        </a:rPr>
                        <a:t>, 865.3323 V</a:t>
                      </a:r>
                      <a:r>
                        <a:rPr lang="en-US" sz="1600" spc="-5" dirty="0">
                          <a:latin typeface="Times New Roman"/>
                          <a:ea typeface="Times New Roman"/>
                          <a:cs typeface="Mangal"/>
                        </a:rPr>
                        <a:t> </a:t>
                      </a:r>
                      <a:r>
                        <a:rPr lang="en-US" sz="1600" dirty="0">
                          <a:latin typeface="Times New Roman"/>
                          <a:ea typeface="Times New Roman"/>
                          <a:cs typeface="Mangal"/>
                        </a:rPr>
                        <a:t>(peak)</a:t>
                      </a:r>
                      <a:endParaRPr lang="en-GB" sz="1600" dirty="0">
                        <a:latin typeface="Times New Roman"/>
                        <a:ea typeface="Times New Roman"/>
                        <a:cs typeface="Mangal"/>
                      </a:endParaRPr>
                    </a:p>
                  </a:txBody>
                  <a:tcPr marL="0" marR="0" marT="0" marB="0"/>
                </a:tc>
              </a:tr>
              <a:tr h="647700">
                <a:tc>
                  <a:txBody>
                    <a:bodyPr/>
                    <a:lstStyle/>
                    <a:p>
                      <a:pPr marL="865505" marR="0" algn="l">
                        <a:spcBef>
                          <a:spcPts val="0"/>
                        </a:spcBef>
                        <a:spcAft>
                          <a:spcPts val="0"/>
                        </a:spcAft>
                      </a:pPr>
                      <a:r>
                        <a:rPr lang="en-US" sz="1600" dirty="0">
                          <a:latin typeface="Times New Roman"/>
                          <a:ea typeface="Times New Roman"/>
                          <a:cs typeface="Mangal"/>
                        </a:rPr>
                        <a:t>Value</a:t>
                      </a:r>
                      <a:r>
                        <a:rPr lang="en-US" sz="1600" spc="-15" dirty="0">
                          <a:latin typeface="Times New Roman"/>
                          <a:ea typeface="Times New Roman"/>
                          <a:cs typeface="Mangal"/>
                        </a:rPr>
                        <a:t> </a:t>
                      </a:r>
                      <a:r>
                        <a:rPr lang="en-US" sz="1600" dirty="0">
                          <a:latin typeface="Times New Roman"/>
                          <a:ea typeface="Times New Roman"/>
                          <a:cs typeface="Mangal"/>
                        </a:rPr>
                        <a:t>of Inductance</a:t>
                      </a:r>
                      <a:endParaRPr lang="en-GB" sz="1600" dirty="0">
                        <a:latin typeface="Times New Roman"/>
                        <a:ea typeface="Times New Roman"/>
                        <a:cs typeface="Mangal"/>
                      </a:endParaRPr>
                    </a:p>
                  </a:txBody>
                  <a:tcPr marL="0" marR="0" marT="0" marB="0"/>
                </a:tc>
                <a:tc>
                  <a:txBody>
                    <a:bodyPr/>
                    <a:lstStyle/>
                    <a:p>
                      <a:pPr marL="0" marR="519430" indent="279400" algn="l">
                        <a:spcBef>
                          <a:spcPts val="0"/>
                        </a:spcBef>
                        <a:spcAft>
                          <a:spcPts val="0"/>
                        </a:spcAft>
                      </a:pPr>
                      <a:r>
                        <a:rPr lang="en-US" sz="1600" dirty="0">
                          <a:latin typeface="Times New Roman"/>
                          <a:ea typeface="Times New Roman"/>
                          <a:cs typeface="Mangal"/>
                        </a:rPr>
                        <a:t>0.0476669 </a:t>
                      </a:r>
                      <a:r>
                        <a:rPr lang="en-US" sz="1600" dirty="0" err="1" smtClean="0">
                          <a:latin typeface="Times New Roman"/>
                          <a:ea typeface="Times New Roman"/>
                          <a:cs typeface="Mangal"/>
                        </a:rPr>
                        <a:t>Mh</a:t>
                      </a:r>
                      <a:endParaRPr lang="en-GB" sz="1600" dirty="0">
                        <a:latin typeface="Times New Roman"/>
                        <a:ea typeface="Times New Roman"/>
                        <a:cs typeface="Mangal"/>
                      </a:endParaRPr>
                    </a:p>
                  </a:txBody>
                  <a:tcPr marL="0" marR="0" marT="0" marB="0"/>
                </a:tc>
              </a:tr>
              <a:tr h="647700">
                <a:tc>
                  <a:txBody>
                    <a:bodyPr/>
                    <a:lstStyle/>
                    <a:p>
                      <a:pPr marL="827405" marR="0" algn="l">
                        <a:spcBef>
                          <a:spcPts val="0"/>
                        </a:spcBef>
                        <a:spcAft>
                          <a:spcPts val="0"/>
                        </a:spcAft>
                      </a:pPr>
                      <a:r>
                        <a:rPr lang="en-US" sz="1600" dirty="0">
                          <a:latin typeface="Times New Roman"/>
                          <a:ea typeface="Times New Roman"/>
                          <a:cs typeface="Mangal"/>
                        </a:rPr>
                        <a:t>Value</a:t>
                      </a:r>
                      <a:r>
                        <a:rPr lang="en-US" sz="1600" spc="-10" dirty="0">
                          <a:latin typeface="Times New Roman"/>
                          <a:ea typeface="Times New Roman"/>
                          <a:cs typeface="Mangal"/>
                        </a:rPr>
                        <a:t> </a:t>
                      </a:r>
                      <a:r>
                        <a:rPr lang="en-US" sz="1600" dirty="0">
                          <a:latin typeface="Times New Roman"/>
                          <a:ea typeface="Times New Roman"/>
                          <a:cs typeface="Mangal"/>
                        </a:rPr>
                        <a:t>of</a:t>
                      </a:r>
                      <a:r>
                        <a:rPr lang="en-US" sz="1600" spc="-10" dirty="0">
                          <a:latin typeface="Times New Roman"/>
                          <a:ea typeface="Times New Roman"/>
                          <a:cs typeface="Mangal"/>
                        </a:rPr>
                        <a:t> </a:t>
                      </a:r>
                      <a:r>
                        <a:rPr lang="en-US" sz="1600" dirty="0">
                          <a:latin typeface="Times New Roman"/>
                          <a:ea typeface="Times New Roman"/>
                          <a:cs typeface="Mangal"/>
                        </a:rPr>
                        <a:t>Capacitance</a:t>
                      </a:r>
                      <a:endParaRPr lang="en-GB" sz="1600" dirty="0">
                        <a:latin typeface="Times New Roman"/>
                        <a:ea typeface="Times New Roman"/>
                        <a:cs typeface="Mangal"/>
                      </a:endParaRPr>
                    </a:p>
                  </a:txBody>
                  <a:tcPr marL="0" marR="0" marT="0" marB="0"/>
                </a:tc>
                <a:tc>
                  <a:txBody>
                    <a:bodyPr/>
                    <a:lstStyle/>
                    <a:p>
                      <a:pPr marL="0" marR="520065" indent="403225" algn="l">
                        <a:lnSpc>
                          <a:spcPts val="1380"/>
                        </a:lnSpc>
                        <a:spcBef>
                          <a:spcPts val="0"/>
                        </a:spcBef>
                        <a:spcAft>
                          <a:spcPts val="0"/>
                        </a:spcAft>
                      </a:pPr>
                      <a:r>
                        <a:rPr lang="en-US" sz="1600" dirty="0">
                          <a:latin typeface="Times New Roman"/>
                          <a:ea typeface="Times New Roman"/>
                          <a:cs typeface="Mangal"/>
                        </a:rPr>
                        <a:t>0.22106</a:t>
                      </a:r>
                      <a:r>
                        <a:rPr lang="en-US" sz="1600" spc="-5" dirty="0">
                          <a:latin typeface="Times New Roman"/>
                          <a:ea typeface="Times New Roman"/>
                          <a:cs typeface="Mangal"/>
                        </a:rPr>
                        <a:t> </a:t>
                      </a:r>
                      <a:r>
                        <a:rPr lang="en-US" sz="1600" dirty="0">
                          <a:latin typeface="Cambria Math"/>
                          <a:ea typeface="Times New Roman"/>
                          <a:cs typeface="Mangal"/>
                        </a:rPr>
                        <a:t>µ</a:t>
                      </a:r>
                      <a:r>
                        <a:rPr lang="en-US" sz="1600" dirty="0">
                          <a:latin typeface="Times New Roman"/>
                          <a:ea typeface="Times New Roman"/>
                          <a:cs typeface="Mangal"/>
                        </a:rPr>
                        <a:t>F</a:t>
                      </a:r>
                      <a:endParaRPr lang="en-GB" sz="1600" dirty="0">
                        <a:latin typeface="Times New Roman"/>
                        <a:ea typeface="Times New Roman"/>
                        <a:cs typeface="Mangal"/>
                      </a:endParaRPr>
                    </a:p>
                  </a:txBody>
                  <a:tcPr marL="0" marR="0" marT="0" marB="0"/>
                </a:tc>
              </a:tr>
              <a:tr h="647700">
                <a:tc>
                  <a:txBody>
                    <a:bodyPr/>
                    <a:lstStyle/>
                    <a:p>
                      <a:pPr marL="890905" marR="0" algn="l">
                        <a:spcBef>
                          <a:spcPts val="0"/>
                        </a:spcBef>
                        <a:spcAft>
                          <a:spcPts val="0"/>
                        </a:spcAft>
                      </a:pPr>
                      <a:r>
                        <a:rPr lang="en-US" sz="1600" dirty="0">
                          <a:latin typeface="Times New Roman"/>
                          <a:ea typeface="Times New Roman"/>
                          <a:cs typeface="Mangal"/>
                        </a:rPr>
                        <a:t>Total</a:t>
                      </a:r>
                      <a:r>
                        <a:rPr lang="en-US" sz="1600" spc="-5" dirty="0">
                          <a:latin typeface="Times New Roman"/>
                          <a:ea typeface="Times New Roman"/>
                          <a:cs typeface="Mangal"/>
                        </a:rPr>
                        <a:t> </a:t>
                      </a:r>
                      <a:r>
                        <a:rPr lang="en-US" sz="1600" dirty="0">
                          <a:latin typeface="Times New Roman"/>
                          <a:ea typeface="Times New Roman"/>
                          <a:cs typeface="Mangal"/>
                        </a:rPr>
                        <a:t>Input</a:t>
                      </a:r>
                      <a:r>
                        <a:rPr lang="en-US" sz="1600" spc="-15" dirty="0">
                          <a:latin typeface="Times New Roman"/>
                          <a:ea typeface="Times New Roman"/>
                          <a:cs typeface="Mangal"/>
                        </a:rPr>
                        <a:t> </a:t>
                      </a:r>
                      <a:r>
                        <a:rPr lang="en-US" sz="1600" dirty="0">
                          <a:latin typeface="Times New Roman"/>
                          <a:ea typeface="Times New Roman"/>
                          <a:cs typeface="Mangal"/>
                        </a:rPr>
                        <a:t>Current</a:t>
                      </a:r>
                      <a:endParaRPr lang="en-GB" sz="1600" dirty="0">
                        <a:latin typeface="Times New Roman"/>
                        <a:ea typeface="Times New Roman"/>
                        <a:cs typeface="Mangal"/>
                      </a:endParaRPr>
                    </a:p>
                  </a:txBody>
                  <a:tcPr marL="0" marR="0" marT="0" marB="0"/>
                </a:tc>
                <a:tc>
                  <a:txBody>
                    <a:bodyPr/>
                    <a:lstStyle/>
                    <a:p>
                      <a:pPr marL="0" marR="521970" indent="403225" algn="l">
                        <a:spcBef>
                          <a:spcPts val="0"/>
                        </a:spcBef>
                        <a:spcAft>
                          <a:spcPts val="0"/>
                        </a:spcAft>
                      </a:pPr>
                      <a:r>
                        <a:rPr lang="en-US" sz="1600" dirty="0">
                          <a:latin typeface="Times New Roman"/>
                          <a:ea typeface="Times New Roman"/>
                          <a:cs typeface="Mangal"/>
                        </a:rPr>
                        <a:t>41.669</a:t>
                      </a:r>
                      <a:r>
                        <a:rPr lang="en-US" sz="1600" spc="-10" dirty="0">
                          <a:latin typeface="Times New Roman"/>
                          <a:ea typeface="Times New Roman"/>
                          <a:cs typeface="Mangal"/>
                        </a:rPr>
                        <a:t> </a:t>
                      </a:r>
                      <a:r>
                        <a:rPr lang="en-US" sz="1600" dirty="0">
                          <a:latin typeface="Times New Roman"/>
                          <a:ea typeface="Times New Roman"/>
                          <a:cs typeface="Mangal"/>
                        </a:rPr>
                        <a:t>A(</a:t>
                      </a:r>
                      <a:r>
                        <a:rPr lang="en-US" sz="1600" dirty="0" err="1">
                          <a:latin typeface="Times New Roman"/>
                          <a:ea typeface="Times New Roman"/>
                          <a:cs typeface="Mangal"/>
                        </a:rPr>
                        <a:t>rms</a:t>
                      </a:r>
                      <a:r>
                        <a:rPr lang="en-US" sz="1600" dirty="0">
                          <a:latin typeface="Times New Roman"/>
                          <a:ea typeface="Times New Roman"/>
                          <a:cs typeface="Mangal"/>
                        </a:rPr>
                        <a:t>)</a:t>
                      </a:r>
                      <a:endParaRPr lang="en-GB" sz="1600" dirty="0">
                        <a:latin typeface="Times New Roman"/>
                        <a:ea typeface="Times New Roman"/>
                        <a:cs typeface="Mangal"/>
                      </a:endParaRPr>
                    </a:p>
                  </a:txBody>
                  <a:tcPr marL="0" marR="0" marT="0" marB="0"/>
                </a:tc>
              </a:tr>
              <a:tr h="647700">
                <a:tc>
                  <a:txBody>
                    <a:bodyPr/>
                    <a:lstStyle/>
                    <a:p>
                      <a:pPr marL="0" marR="598170" algn="l">
                        <a:spcBef>
                          <a:spcPts val="0"/>
                        </a:spcBef>
                        <a:spcAft>
                          <a:spcPts val="0"/>
                        </a:spcAft>
                      </a:pPr>
                      <a:r>
                        <a:rPr lang="en-US" sz="1600">
                          <a:latin typeface="Times New Roman"/>
                          <a:ea typeface="Times New Roman"/>
                          <a:cs typeface="Mangal"/>
                        </a:rPr>
                        <a:t>Current</a:t>
                      </a:r>
                      <a:r>
                        <a:rPr lang="en-US" sz="1600" spc="-10">
                          <a:latin typeface="Times New Roman"/>
                          <a:ea typeface="Times New Roman"/>
                          <a:cs typeface="Mangal"/>
                        </a:rPr>
                        <a:t> </a:t>
                      </a:r>
                      <a:r>
                        <a:rPr lang="en-US" sz="1600">
                          <a:latin typeface="Times New Roman"/>
                          <a:ea typeface="Times New Roman"/>
                          <a:cs typeface="Mangal"/>
                        </a:rPr>
                        <a:t>through</a:t>
                      </a:r>
                      <a:r>
                        <a:rPr lang="en-US" sz="1600" spc="-10">
                          <a:latin typeface="Times New Roman"/>
                          <a:ea typeface="Times New Roman"/>
                          <a:cs typeface="Mangal"/>
                        </a:rPr>
                        <a:t> </a:t>
                      </a:r>
                      <a:r>
                        <a:rPr lang="en-US" sz="1600">
                          <a:latin typeface="Times New Roman"/>
                          <a:ea typeface="Times New Roman"/>
                          <a:cs typeface="Mangal"/>
                        </a:rPr>
                        <a:t>the</a:t>
                      </a:r>
                      <a:r>
                        <a:rPr lang="en-US" sz="1600" spc="-5">
                          <a:latin typeface="Times New Roman"/>
                          <a:ea typeface="Times New Roman"/>
                          <a:cs typeface="Mangal"/>
                        </a:rPr>
                        <a:t> </a:t>
                      </a:r>
                      <a:r>
                        <a:rPr lang="en-US" sz="1600">
                          <a:latin typeface="Times New Roman"/>
                          <a:ea typeface="Times New Roman"/>
                          <a:cs typeface="Mangal"/>
                        </a:rPr>
                        <a:t>Inductor</a:t>
                      </a:r>
                      <a:endParaRPr lang="en-GB" sz="1600">
                        <a:latin typeface="Times New Roman"/>
                        <a:ea typeface="Times New Roman"/>
                        <a:cs typeface="Mangal"/>
                      </a:endParaRPr>
                    </a:p>
                  </a:txBody>
                  <a:tcPr marL="0" marR="0" marT="0" marB="0"/>
                </a:tc>
                <a:tc>
                  <a:txBody>
                    <a:bodyPr/>
                    <a:lstStyle/>
                    <a:p>
                      <a:pPr marL="1072515" marR="0" algn="l">
                        <a:spcBef>
                          <a:spcPts val="0"/>
                        </a:spcBef>
                        <a:spcAft>
                          <a:spcPts val="0"/>
                        </a:spcAft>
                      </a:pPr>
                      <a:r>
                        <a:rPr lang="en-US" sz="1600" dirty="0">
                          <a:latin typeface="Times New Roman"/>
                          <a:ea typeface="Times New Roman"/>
                          <a:cs typeface="Mangal"/>
                        </a:rPr>
                        <a:t>40.86</a:t>
                      </a:r>
                      <a:r>
                        <a:rPr lang="en-US" sz="1600" spc="-10" dirty="0">
                          <a:latin typeface="Times New Roman"/>
                          <a:ea typeface="Times New Roman"/>
                          <a:cs typeface="Mangal"/>
                        </a:rPr>
                        <a:t> </a:t>
                      </a:r>
                      <a:r>
                        <a:rPr lang="en-US" sz="1600" dirty="0">
                          <a:latin typeface="Times New Roman"/>
                          <a:ea typeface="Times New Roman"/>
                          <a:cs typeface="Mangal"/>
                        </a:rPr>
                        <a:t>A(</a:t>
                      </a:r>
                      <a:r>
                        <a:rPr lang="en-US" sz="1600" dirty="0" err="1">
                          <a:latin typeface="Times New Roman"/>
                          <a:ea typeface="Times New Roman"/>
                          <a:cs typeface="Mangal"/>
                        </a:rPr>
                        <a:t>rms</a:t>
                      </a:r>
                      <a:r>
                        <a:rPr lang="en-US" sz="1600" dirty="0">
                          <a:latin typeface="Times New Roman"/>
                          <a:ea typeface="Times New Roman"/>
                          <a:cs typeface="Mangal"/>
                        </a:rPr>
                        <a:t>)</a:t>
                      </a:r>
                      <a:endParaRPr lang="en-GB" sz="1600" dirty="0">
                        <a:latin typeface="Times New Roman"/>
                        <a:ea typeface="Times New Roman"/>
                        <a:cs typeface="Mangal"/>
                      </a:endParaRPr>
                    </a:p>
                  </a:txBody>
                  <a:tcPr marL="0" marR="0" marT="0" marB="0"/>
                </a:tc>
              </a:tr>
              <a:tr h="647700">
                <a:tc>
                  <a:txBody>
                    <a:bodyPr/>
                    <a:lstStyle/>
                    <a:p>
                      <a:pPr marL="0" marR="560070" algn="l">
                        <a:spcBef>
                          <a:spcPts val="0"/>
                        </a:spcBef>
                        <a:spcAft>
                          <a:spcPts val="0"/>
                        </a:spcAft>
                      </a:pPr>
                      <a:r>
                        <a:rPr lang="en-US" sz="1600">
                          <a:latin typeface="Times New Roman"/>
                          <a:ea typeface="Times New Roman"/>
                          <a:cs typeface="Mangal"/>
                        </a:rPr>
                        <a:t>Current</a:t>
                      </a:r>
                      <a:r>
                        <a:rPr lang="en-US" sz="1600" spc="-10">
                          <a:latin typeface="Times New Roman"/>
                          <a:ea typeface="Times New Roman"/>
                          <a:cs typeface="Mangal"/>
                        </a:rPr>
                        <a:t> </a:t>
                      </a:r>
                      <a:r>
                        <a:rPr lang="en-US" sz="1600">
                          <a:latin typeface="Times New Roman"/>
                          <a:ea typeface="Times New Roman"/>
                          <a:cs typeface="Mangal"/>
                        </a:rPr>
                        <a:t>through</a:t>
                      </a:r>
                      <a:r>
                        <a:rPr lang="en-US" sz="1600" spc="-5">
                          <a:latin typeface="Times New Roman"/>
                          <a:ea typeface="Times New Roman"/>
                          <a:cs typeface="Mangal"/>
                        </a:rPr>
                        <a:t> </a:t>
                      </a:r>
                      <a:r>
                        <a:rPr lang="en-US" sz="1600">
                          <a:latin typeface="Times New Roman"/>
                          <a:ea typeface="Times New Roman"/>
                          <a:cs typeface="Mangal"/>
                        </a:rPr>
                        <a:t>the</a:t>
                      </a:r>
                      <a:r>
                        <a:rPr lang="en-US" sz="1600" spc="-15">
                          <a:latin typeface="Times New Roman"/>
                          <a:ea typeface="Times New Roman"/>
                          <a:cs typeface="Mangal"/>
                        </a:rPr>
                        <a:t> </a:t>
                      </a:r>
                      <a:r>
                        <a:rPr lang="en-US" sz="1600">
                          <a:latin typeface="Times New Roman"/>
                          <a:ea typeface="Times New Roman"/>
                          <a:cs typeface="Mangal"/>
                        </a:rPr>
                        <a:t>Capacitor</a:t>
                      </a:r>
                      <a:endParaRPr lang="en-GB" sz="1600">
                        <a:latin typeface="Times New Roman"/>
                        <a:ea typeface="Times New Roman"/>
                        <a:cs typeface="Mangal"/>
                      </a:endParaRPr>
                    </a:p>
                  </a:txBody>
                  <a:tcPr marL="0" marR="0" marT="0" marB="0"/>
                </a:tc>
                <a:tc>
                  <a:txBody>
                    <a:bodyPr/>
                    <a:lstStyle/>
                    <a:p>
                      <a:pPr marL="0" marR="521970" indent="465138" algn="l">
                        <a:spcBef>
                          <a:spcPts val="0"/>
                        </a:spcBef>
                        <a:spcAft>
                          <a:spcPts val="0"/>
                        </a:spcAft>
                      </a:pPr>
                      <a:r>
                        <a:rPr lang="en-US" sz="1600" dirty="0">
                          <a:latin typeface="Times New Roman"/>
                          <a:ea typeface="Times New Roman"/>
                          <a:cs typeface="Mangal"/>
                        </a:rPr>
                        <a:t>41.669</a:t>
                      </a:r>
                      <a:r>
                        <a:rPr lang="en-US" sz="1600" spc="-10" dirty="0">
                          <a:latin typeface="Times New Roman"/>
                          <a:ea typeface="Times New Roman"/>
                          <a:cs typeface="Mangal"/>
                        </a:rPr>
                        <a:t> </a:t>
                      </a:r>
                      <a:r>
                        <a:rPr lang="en-US" sz="1600" dirty="0">
                          <a:latin typeface="Times New Roman"/>
                          <a:ea typeface="Times New Roman"/>
                          <a:cs typeface="Mangal"/>
                        </a:rPr>
                        <a:t>A(</a:t>
                      </a:r>
                      <a:r>
                        <a:rPr lang="en-US" sz="1600" dirty="0" err="1">
                          <a:latin typeface="Times New Roman"/>
                          <a:ea typeface="Times New Roman"/>
                          <a:cs typeface="Mangal"/>
                        </a:rPr>
                        <a:t>rms</a:t>
                      </a:r>
                      <a:r>
                        <a:rPr lang="en-US" sz="1600" dirty="0">
                          <a:latin typeface="Times New Roman"/>
                          <a:ea typeface="Times New Roman"/>
                          <a:cs typeface="Mangal"/>
                        </a:rPr>
                        <a:t>)</a:t>
                      </a:r>
                      <a:endParaRPr lang="en-GB" sz="1600" dirty="0">
                        <a:latin typeface="Times New Roman"/>
                        <a:ea typeface="Times New Roman"/>
                        <a:cs typeface="Mangal"/>
                      </a:endParaRPr>
                    </a:p>
                  </a:txBody>
                  <a:tcPr marL="0" marR="0" marT="0" marB="0"/>
                </a:tc>
              </a:tr>
            </a:tbl>
          </a:graphicData>
        </a:graphic>
      </p:graphicFrame>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629400"/>
          </a:xfrm>
        </p:spPr>
        <p:txBody>
          <a:bodyPr>
            <a:normAutofit/>
          </a:bodyPr>
          <a:lstStyle/>
          <a:p>
            <a:r>
              <a:rPr lang="en-US" sz="2300" dirty="0" smtClean="0">
                <a:solidFill>
                  <a:srgbClr val="FFFF00"/>
                </a:solidFill>
                <a:latin typeface="Arial Black" pitchFamily="34" charset="0"/>
              </a:rPr>
              <a:t>L and C values for different frequencies:</a:t>
            </a: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endParaRPr lang="en-US" sz="2300" dirty="0" smtClean="0">
              <a:solidFill>
                <a:srgbClr val="FFFF00"/>
              </a:solidFill>
              <a:latin typeface="Arial Black" pitchFamily="34" charset="0"/>
            </a:endParaRPr>
          </a:p>
          <a:p>
            <a:r>
              <a:rPr lang="en-US" sz="2300" dirty="0" smtClean="0">
                <a:solidFill>
                  <a:srgbClr val="FFFF00"/>
                </a:solidFill>
                <a:latin typeface="Arial Black" pitchFamily="34" charset="0"/>
              </a:rPr>
              <a:t>Output voltages for different turns ratios:</a:t>
            </a:r>
          </a:p>
          <a:p>
            <a:endParaRPr lang="en-GB" sz="2300" dirty="0" smtClean="0">
              <a:solidFill>
                <a:srgbClr val="FFFF00"/>
              </a:solidFill>
              <a:latin typeface="Arial Black" pitchFamily="34" charset="0"/>
            </a:endParaRPr>
          </a:p>
          <a:p>
            <a:endParaRPr lang="en-GB" sz="2300" dirty="0">
              <a:solidFill>
                <a:srgbClr val="FFFF00"/>
              </a:solidFill>
              <a:latin typeface="Arial Black" pitchFamily="34" charset="0"/>
            </a:endParaRPr>
          </a:p>
        </p:txBody>
      </p:sp>
      <p:graphicFrame>
        <p:nvGraphicFramePr>
          <p:cNvPr id="4" name="Table 3"/>
          <p:cNvGraphicFramePr>
            <a:graphicFrameLocks noGrp="1"/>
          </p:cNvGraphicFramePr>
          <p:nvPr/>
        </p:nvGraphicFramePr>
        <p:xfrm>
          <a:off x="990600" y="838200"/>
          <a:ext cx="7391400" cy="2514600"/>
        </p:xfrm>
        <a:graphic>
          <a:graphicData uri="http://schemas.openxmlformats.org/drawingml/2006/table">
            <a:tbl>
              <a:tblPr firstRow="1" bandRow="1">
                <a:tableStyleId>{5C22544A-7EE6-4342-B048-85BDC9FD1C3A}</a:tableStyleId>
              </a:tblPr>
              <a:tblGrid>
                <a:gridCol w="2463800"/>
                <a:gridCol w="2463800"/>
                <a:gridCol w="2463800"/>
              </a:tblGrid>
              <a:tr h="791544">
                <a:tc>
                  <a:txBody>
                    <a:bodyPr/>
                    <a:lstStyle/>
                    <a:p>
                      <a:pPr marL="627380" marR="623570">
                        <a:lnSpc>
                          <a:spcPts val="1375"/>
                        </a:lnSpc>
                        <a:spcBef>
                          <a:spcPts val="0"/>
                        </a:spcBef>
                        <a:spcAft>
                          <a:spcPts val="0"/>
                        </a:spcAft>
                      </a:pPr>
                      <a:endParaRPr lang="en-US" sz="1800" b="1" dirty="0" smtClean="0">
                        <a:latin typeface="Times New Roman"/>
                        <a:ea typeface="Times New Roman"/>
                        <a:cs typeface="Mangal"/>
                      </a:endParaRPr>
                    </a:p>
                    <a:p>
                      <a:pPr marL="627380" marR="623570">
                        <a:lnSpc>
                          <a:spcPts val="1375"/>
                        </a:lnSpc>
                        <a:spcBef>
                          <a:spcPts val="0"/>
                        </a:spcBef>
                        <a:spcAft>
                          <a:spcPts val="0"/>
                        </a:spcAft>
                      </a:pPr>
                      <a:r>
                        <a:rPr lang="en-US" sz="1800" b="1" dirty="0" smtClean="0">
                          <a:latin typeface="Times New Roman"/>
                          <a:ea typeface="Times New Roman"/>
                          <a:cs typeface="Mangal"/>
                        </a:rPr>
                        <a:t>Frequency</a:t>
                      </a:r>
                      <a:endParaRPr lang="en-GB" sz="1800" dirty="0">
                        <a:latin typeface="Times New Roman"/>
                        <a:ea typeface="Times New Roman"/>
                        <a:cs typeface="Mangal"/>
                      </a:endParaRPr>
                    </a:p>
                  </a:txBody>
                  <a:tcPr marL="0" marR="0" marT="0" marB="0"/>
                </a:tc>
                <a:tc>
                  <a:txBody>
                    <a:bodyPr/>
                    <a:lstStyle/>
                    <a:p>
                      <a:pPr marL="283210" marR="276225">
                        <a:lnSpc>
                          <a:spcPts val="1375"/>
                        </a:lnSpc>
                        <a:spcBef>
                          <a:spcPts val="0"/>
                        </a:spcBef>
                        <a:spcAft>
                          <a:spcPts val="0"/>
                        </a:spcAft>
                      </a:pPr>
                      <a:endParaRPr lang="en-US" sz="1800" b="1" dirty="0" smtClean="0">
                        <a:latin typeface="Times New Roman"/>
                        <a:ea typeface="Times New Roman"/>
                        <a:cs typeface="Mangal"/>
                      </a:endParaRPr>
                    </a:p>
                    <a:p>
                      <a:pPr marL="283210" marR="276225">
                        <a:lnSpc>
                          <a:spcPts val="1375"/>
                        </a:lnSpc>
                        <a:spcBef>
                          <a:spcPts val="0"/>
                        </a:spcBef>
                        <a:spcAft>
                          <a:spcPts val="0"/>
                        </a:spcAft>
                      </a:pPr>
                      <a:r>
                        <a:rPr lang="en-US" sz="1800" b="1" dirty="0" smtClean="0">
                          <a:latin typeface="Times New Roman"/>
                          <a:ea typeface="Times New Roman"/>
                          <a:cs typeface="Mangal"/>
                        </a:rPr>
                        <a:t>Value</a:t>
                      </a:r>
                      <a:r>
                        <a:rPr lang="en-US" sz="1800" b="1" spc="-15" dirty="0" smtClean="0">
                          <a:latin typeface="Times New Roman"/>
                          <a:ea typeface="Times New Roman"/>
                          <a:cs typeface="Mangal"/>
                        </a:rPr>
                        <a:t> </a:t>
                      </a:r>
                      <a:r>
                        <a:rPr lang="en-US" sz="1800" b="1" dirty="0">
                          <a:latin typeface="Times New Roman"/>
                          <a:ea typeface="Times New Roman"/>
                          <a:cs typeface="Mangal"/>
                        </a:rPr>
                        <a:t>of</a:t>
                      </a:r>
                      <a:r>
                        <a:rPr lang="en-US" sz="1800" b="1" spc="-5" dirty="0">
                          <a:latin typeface="Times New Roman"/>
                          <a:ea typeface="Times New Roman"/>
                          <a:cs typeface="Mangal"/>
                        </a:rPr>
                        <a:t> </a:t>
                      </a:r>
                      <a:r>
                        <a:rPr lang="en-US" sz="1800" b="1" dirty="0">
                          <a:latin typeface="Times New Roman"/>
                          <a:ea typeface="Times New Roman"/>
                          <a:cs typeface="Mangal"/>
                        </a:rPr>
                        <a:t>Inductance</a:t>
                      </a:r>
                      <a:endParaRPr lang="en-GB" sz="1800" dirty="0">
                        <a:latin typeface="Times New Roman"/>
                        <a:ea typeface="Times New Roman"/>
                        <a:cs typeface="Mangal"/>
                      </a:endParaRPr>
                    </a:p>
                  </a:txBody>
                  <a:tcPr marL="0" marR="0" marT="0" marB="0"/>
                </a:tc>
                <a:tc>
                  <a:txBody>
                    <a:bodyPr/>
                    <a:lstStyle/>
                    <a:p>
                      <a:pPr marL="283845" marR="276225">
                        <a:lnSpc>
                          <a:spcPts val="1375"/>
                        </a:lnSpc>
                        <a:spcBef>
                          <a:spcPts val="0"/>
                        </a:spcBef>
                        <a:spcAft>
                          <a:spcPts val="0"/>
                        </a:spcAft>
                      </a:pPr>
                      <a:endParaRPr lang="en-US" sz="1800" b="1" dirty="0" smtClean="0">
                        <a:latin typeface="Times New Roman"/>
                        <a:ea typeface="Times New Roman"/>
                        <a:cs typeface="Mangal"/>
                      </a:endParaRPr>
                    </a:p>
                    <a:p>
                      <a:pPr marL="283845" marR="276225">
                        <a:lnSpc>
                          <a:spcPts val="1375"/>
                        </a:lnSpc>
                        <a:spcBef>
                          <a:spcPts val="0"/>
                        </a:spcBef>
                        <a:spcAft>
                          <a:spcPts val="0"/>
                        </a:spcAft>
                      </a:pPr>
                      <a:r>
                        <a:rPr lang="en-US" sz="1800" b="1" dirty="0" smtClean="0">
                          <a:latin typeface="Times New Roman"/>
                          <a:ea typeface="Times New Roman"/>
                          <a:cs typeface="Mangal"/>
                        </a:rPr>
                        <a:t>Value</a:t>
                      </a:r>
                      <a:r>
                        <a:rPr lang="en-US" sz="1800" b="1" spc="-15" dirty="0" smtClean="0">
                          <a:latin typeface="Times New Roman"/>
                          <a:ea typeface="Times New Roman"/>
                          <a:cs typeface="Mangal"/>
                        </a:rPr>
                        <a:t> </a:t>
                      </a:r>
                      <a:r>
                        <a:rPr lang="en-US" sz="1800" b="1" dirty="0">
                          <a:latin typeface="Times New Roman"/>
                          <a:ea typeface="Times New Roman"/>
                          <a:cs typeface="Mangal"/>
                        </a:rPr>
                        <a:t>of Capacitance</a:t>
                      </a:r>
                      <a:endParaRPr lang="en-GB" sz="1800" dirty="0">
                        <a:latin typeface="Times New Roman"/>
                        <a:ea typeface="Times New Roman"/>
                        <a:cs typeface="Mangal"/>
                      </a:endParaRPr>
                    </a:p>
                  </a:txBody>
                  <a:tcPr marL="0" marR="0" marT="0" marB="0"/>
                </a:tc>
              </a:tr>
              <a:tr h="574352">
                <a:tc>
                  <a:txBody>
                    <a:bodyPr/>
                    <a:lstStyle/>
                    <a:p>
                      <a:pPr marL="626745" marR="623570">
                        <a:spcBef>
                          <a:spcPts val="0"/>
                        </a:spcBef>
                        <a:spcAft>
                          <a:spcPts val="0"/>
                        </a:spcAft>
                      </a:pPr>
                      <a:r>
                        <a:rPr lang="en-US" sz="1800" dirty="0">
                          <a:latin typeface="Times New Roman"/>
                          <a:ea typeface="Times New Roman"/>
                          <a:cs typeface="Mangal"/>
                        </a:rPr>
                        <a:t>20kHz</a:t>
                      </a:r>
                      <a:endParaRPr lang="en-GB" sz="1800" dirty="0">
                        <a:latin typeface="Times New Roman"/>
                        <a:ea typeface="Times New Roman"/>
                        <a:cs typeface="Mangal"/>
                      </a:endParaRPr>
                    </a:p>
                  </a:txBody>
                  <a:tcPr marL="0" marR="0" marT="0" marB="0"/>
                </a:tc>
                <a:tc>
                  <a:txBody>
                    <a:bodyPr/>
                    <a:lstStyle/>
                    <a:p>
                      <a:pPr marL="281305" marR="276225">
                        <a:spcBef>
                          <a:spcPts val="0"/>
                        </a:spcBef>
                        <a:spcAft>
                          <a:spcPts val="0"/>
                        </a:spcAft>
                      </a:pPr>
                      <a:r>
                        <a:rPr lang="en-US" sz="1800">
                          <a:latin typeface="Times New Roman"/>
                          <a:ea typeface="Times New Roman"/>
                          <a:cs typeface="Mangal"/>
                        </a:rPr>
                        <a:t>0.11916 mH</a:t>
                      </a:r>
                      <a:endParaRPr lang="en-GB" sz="1800">
                        <a:latin typeface="Times New Roman"/>
                        <a:ea typeface="Times New Roman"/>
                        <a:cs typeface="Mangal"/>
                      </a:endParaRPr>
                    </a:p>
                  </a:txBody>
                  <a:tcPr marL="0" marR="0" marT="0" marB="0"/>
                </a:tc>
                <a:tc>
                  <a:txBody>
                    <a:bodyPr/>
                    <a:lstStyle/>
                    <a:p>
                      <a:pPr marL="281305" marR="276225">
                        <a:lnSpc>
                          <a:spcPts val="1380"/>
                        </a:lnSpc>
                        <a:spcBef>
                          <a:spcPts val="0"/>
                        </a:spcBef>
                        <a:spcAft>
                          <a:spcPts val="0"/>
                        </a:spcAft>
                      </a:pPr>
                      <a:endParaRPr lang="en-US" sz="1800" dirty="0" smtClean="0">
                        <a:latin typeface="Times New Roman"/>
                        <a:ea typeface="Times New Roman"/>
                        <a:cs typeface="Mangal"/>
                      </a:endParaRPr>
                    </a:p>
                    <a:p>
                      <a:pPr marL="281305" marR="276225">
                        <a:lnSpc>
                          <a:spcPts val="1380"/>
                        </a:lnSpc>
                        <a:spcBef>
                          <a:spcPts val="0"/>
                        </a:spcBef>
                        <a:spcAft>
                          <a:spcPts val="0"/>
                        </a:spcAft>
                      </a:pPr>
                      <a:r>
                        <a:rPr lang="en-US" sz="1800" dirty="0" smtClean="0">
                          <a:latin typeface="Times New Roman"/>
                          <a:ea typeface="Times New Roman"/>
                          <a:cs typeface="Mangal"/>
                        </a:rPr>
                        <a:t>0.552658</a:t>
                      </a:r>
                      <a:r>
                        <a:rPr lang="en-US" sz="1800" spc="-5" dirty="0" smtClean="0">
                          <a:latin typeface="Times New Roman"/>
                          <a:ea typeface="Times New Roman"/>
                          <a:cs typeface="Mangal"/>
                        </a:rPr>
                        <a:t> </a:t>
                      </a:r>
                      <a:r>
                        <a:rPr lang="en-US" sz="1800" dirty="0">
                          <a:latin typeface="Cambria Math"/>
                          <a:ea typeface="Times New Roman"/>
                          <a:cs typeface="Mangal"/>
                        </a:rPr>
                        <a:t>µ</a:t>
                      </a:r>
                      <a:r>
                        <a:rPr lang="en-US" sz="1800" dirty="0">
                          <a:latin typeface="Times New Roman"/>
                          <a:ea typeface="Times New Roman"/>
                          <a:cs typeface="Mangal"/>
                        </a:rPr>
                        <a:t>F</a:t>
                      </a:r>
                      <a:endParaRPr lang="en-GB" sz="1800" dirty="0">
                        <a:latin typeface="Times New Roman"/>
                        <a:ea typeface="Times New Roman"/>
                        <a:cs typeface="Mangal"/>
                      </a:endParaRPr>
                    </a:p>
                  </a:txBody>
                  <a:tcPr marL="0" marR="0" marT="0" marB="0"/>
                </a:tc>
              </a:tr>
              <a:tr h="574352">
                <a:tc>
                  <a:txBody>
                    <a:bodyPr/>
                    <a:lstStyle/>
                    <a:p>
                      <a:pPr marL="626745" marR="623570">
                        <a:spcBef>
                          <a:spcPts val="0"/>
                        </a:spcBef>
                        <a:spcAft>
                          <a:spcPts val="0"/>
                        </a:spcAft>
                      </a:pPr>
                      <a:r>
                        <a:rPr lang="en-US" sz="1800" dirty="0">
                          <a:latin typeface="Times New Roman"/>
                          <a:ea typeface="Times New Roman"/>
                          <a:cs typeface="Mangal"/>
                        </a:rPr>
                        <a:t>30kHz</a:t>
                      </a:r>
                      <a:endParaRPr lang="en-GB" sz="1800" dirty="0">
                        <a:latin typeface="Times New Roman"/>
                        <a:ea typeface="Times New Roman"/>
                        <a:cs typeface="Mangal"/>
                      </a:endParaRPr>
                    </a:p>
                  </a:txBody>
                  <a:tcPr marL="0" marR="0" marT="0" marB="0"/>
                </a:tc>
                <a:tc>
                  <a:txBody>
                    <a:bodyPr/>
                    <a:lstStyle/>
                    <a:p>
                      <a:pPr marL="281305" marR="276225">
                        <a:spcBef>
                          <a:spcPts val="0"/>
                        </a:spcBef>
                        <a:spcAft>
                          <a:spcPts val="0"/>
                        </a:spcAft>
                      </a:pPr>
                      <a:r>
                        <a:rPr lang="en-US" sz="1800" dirty="0">
                          <a:latin typeface="Times New Roman"/>
                          <a:ea typeface="Times New Roman"/>
                          <a:cs typeface="Mangal"/>
                        </a:rPr>
                        <a:t>0.0794448 </a:t>
                      </a:r>
                      <a:r>
                        <a:rPr lang="en-US" sz="1800" dirty="0" err="1">
                          <a:latin typeface="Times New Roman"/>
                          <a:ea typeface="Times New Roman"/>
                          <a:cs typeface="Mangal"/>
                        </a:rPr>
                        <a:t>mH</a:t>
                      </a:r>
                      <a:endParaRPr lang="en-GB" sz="1800" dirty="0">
                        <a:latin typeface="Times New Roman"/>
                        <a:ea typeface="Times New Roman"/>
                        <a:cs typeface="Mangal"/>
                      </a:endParaRPr>
                    </a:p>
                  </a:txBody>
                  <a:tcPr marL="0" marR="0" marT="0" marB="0"/>
                </a:tc>
                <a:tc>
                  <a:txBody>
                    <a:bodyPr/>
                    <a:lstStyle/>
                    <a:p>
                      <a:pPr marL="282575" marR="276225">
                        <a:lnSpc>
                          <a:spcPts val="1380"/>
                        </a:lnSpc>
                        <a:spcBef>
                          <a:spcPts val="0"/>
                        </a:spcBef>
                        <a:spcAft>
                          <a:spcPts val="0"/>
                        </a:spcAft>
                      </a:pPr>
                      <a:endParaRPr lang="en-US" sz="1800" dirty="0" smtClean="0">
                        <a:latin typeface="Times New Roman"/>
                        <a:ea typeface="Times New Roman"/>
                        <a:cs typeface="Mangal"/>
                      </a:endParaRPr>
                    </a:p>
                    <a:p>
                      <a:pPr marL="282575" marR="276225">
                        <a:lnSpc>
                          <a:spcPts val="1380"/>
                        </a:lnSpc>
                        <a:spcBef>
                          <a:spcPts val="0"/>
                        </a:spcBef>
                        <a:spcAft>
                          <a:spcPts val="0"/>
                        </a:spcAft>
                      </a:pPr>
                      <a:r>
                        <a:rPr lang="en-US" sz="1800" dirty="0" smtClean="0">
                          <a:latin typeface="Times New Roman"/>
                          <a:ea typeface="Times New Roman"/>
                          <a:cs typeface="Mangal"/>
                        </a:rPr>
                        <a:t>0.368438</a:t>
                      </a:r>
                      <a:r>
                        <a:rPr lang="en-US" sz="1800" spc="-45" dirty="0" smtClean="0">
                          <a:latin typeface="Times New Roman"/>
                          <a:ea typeface="Times New Roman"/>
                          <a:cs typeface="Mangal"/>
                        </a:rPr>
                        <a:t> </a:t>
                      </a:r>
                      <a:r>
                        <a:rPr lang="en-US" sz="1800" dirty="0">
                          <a:latin typeface="Cambria Math"/>
                          <a:ea typeface="Times New Roman"/>
                          <a:cs typeface="Mangal"/>
                        </a:rPr>
                        <a:t>µ</a:t>
                      </a:r>
                      <a:r>
                        <a:rPr lang="en-US" sz="1800" dirty="0">
                          <a:latin typeface="Times New Roman"/>
                          <a:ea typeface="Times New Roman"/>
                          <a:cs typeface="Mangal"/>
                        </a:rPr>
                        <a:t>F</a:t>
                      </a:r>
                      <a:endParaRPr lang="en-GB" sz="1800" dirty="0">
                        <a:latin typeface="Times New Roman"/>
                        <a:ea typeface="Times New Roman"/>
                        <a:cs typeface="Mangal"/>
                      </a:endParaRPr>
                    </a:p>
                  </a:txBody>
                  <a:tcPr marL="0" marR="0" marT="0" marB="0"/>
                </a:tc>
              </a:tr>
              <a:tr h="574352">
                <a:tc>
                  <a:txBody>
                    <a:bodyPr/>
                    <a:lstStyle/>
                    <a:p>
                      <a:pPr marL="626745" marR="623570">
                        <a:spcBef>
                          <a:spcPts val="0"/>
                        </a:spcBef>
                        <a:spcAft>
                          <a:spcPts val="0"/>
                        </a:spcAft>
                      </a:pPr>
                      <a:r>
                        <a:rPr lang="en-US" sz="1800">
                          <a:latin typeface="Times New Roman"/>
                          <a:ea typeface="Times New Roman"/>
                          <a:cs typeface="Mangal"/>
                        </a:rPr>
                        <a:t>50kHz</a:t>
                      </a:r>
                      <a:endParaRPr lang="en-GB" sz="1800">
                        <a:latin typeface="Times New Roman"/>
                        <a:ea typeface="Times New Roman"/>
                        <a:cs typeface="Mangal"/>
                      </a:endParaRPr>
                    </a:p>
                  </a:txBody>
                  <a:tcPr marL="0" marR="0" marT="0" marB="0"/>
                </a:tc>
                <a:tc>
                  <a:txBody>
                    <a:bodyPr/>
                    <a:lstStyle/>
                    <a:p>
                      <a:pPr marL="281305" marR="276225">
                        <a:spcBef>
                          <a:spcPts val="0"/>
                        </a:spcBef>
                        <a:spcAft>
                          <a:spcPts val="0"/>
                        </a:spcAft>
                      </a:pPr>
                      <a:r>
                        <a:rPr lang="en-US" sz="1800" dirty="0">
                          <a:latin typeface="Times New Roman"/>
                          <a:ea typeface="Times New Roman"/>
                          <a:cs typeface="Mangal"/>
                        </a:rPr>
                        <a:t>0.0476669 </a:t>
                      </a:r>
                      <a:r>
                        <a:rPr lang="en-US" sz="1800" dirty="0" err="1">
                          <a:latin typeface="Times New Roman"/>
                          <a:ea typeface="Times New Roman"/>
                          <a:cs typeface="Mangal"/>
                        </a:rPr>
                        <a:t>mH</a:t>
                      </a:r>
                      <a:endParaRPr lang="en-GB" sz="1800" dirty="0">
                        <a:latin typeface="Times New Roman"/>
                        <a:ea typeface="Times New Roman"/>
                        <a:cs typeface="Mangal"/>
                      </a:endParaRPr>
                    </a:p>
                  </a:txBody>
                  <a:tcPr marL="0" marR="0" marT="0" marB="0"/>
                </a:tc>
                <a:tc>
                  <a:txBody>
                    <a:bodyPr/>
                    <a:lstStyle/>
                    <a:p>
                      <a:pPr marL="281305" marR="276225">
                        <a:lnSpc>
                          <a:spcPts val="1380"/>
                        </a:lnSpc>
                        <a:spcBef>
                          <a:spcPts val="0"/>
                        </a:spcBef>
                        <a:spcAft>
                          <a:spcPts val="0"/>
                        </a:spcAft>
                      </a:pPr>
                      <a:endParaRPr lang="en-US" sz="1800" dirty="0" smtClean="0">
                        <a:latin typeface="Times New Roman"/>
                        <a:ea typeface="Times New Roman"/>
                        <a:cs typeface="Mangal"/>
                      </a:endParaRPr>
                    </a:p>
                    <a:p>
                      <a:pPr marL="281305" marR="276225">
                        <a:lnSpc>
                          <a:spcPts val="1380"/>
                        </a:lnSpc>
                        <a:spcBef>
                          <a:spcPts val="0"/>
                        </a:spcBef>
                        <a:spcAft>
                          <a:spcPts val="0"/>
                        </a:spcAft>
                      </a:pPr>
                      <a:r>
                        <a:rPr lang="en-US" sz="1800" dirty="0" smtClean="0">
                          <a:latin typeface="Times New Roman"/>
                          <a:ea typeface="Times New Roman"/>
                          <a:cs typeface="Mangal"/>
                        </a:rPr>
                        <a:t>0.22106</a:t>
                      </a:r>
                      <a:r>
                        <a:rPr lang="en-US" sz="1800" spc="-5" dirty="0" smtClean="0">
                          <a:latin typeface="Times New Roman"/>
                          <a:ea typeface="Times New Roman"/>
                          <a:cs typeface="Mangal"/>
                        </a:rPr>
                        <a:t> </a:t>
                      </a:r>
                      <a:r>
                        <a:rPr lang="en-US" sz="1800" dirty="0">
                          <a:latin typeface="Cambria Math"/>
                          <a:ea typeface="Times New Roman"/>
                          <a:cs typeface="Mangal"/>
                        </a:rPr>
                        <a:t>µ</a:t>
                      </a:r>
                      <a:r>
                        <a:rPr lang="en-US" sz="1800" dirty="0">
                          <a:latin typeface="Times New Roman"/>
                          <a:ea typeface="Times New Roman"/>
                          <a:cs typeface="Mangal"/>
                        </a:rPr>
                        <a:t>F</a:t>
                      </a:r>
                      <a:endParaRPr lang="en-GB" sz="1800" dirty="0">
                        <a:latin typeface="Times New Roman"/>
                        <a:ea typeface="Times New Roman"/>
                        <a:cs typeface="Mangal"/>
                      </a:endParaRPr>
                    </a:p>
                  </a:txBody>
                  <a:tcPr marL="0" marR="0" marT="0" marB="0"/>
                </a:tc>
              </a:tr>
            </a:tbl>
          </a:graphicData>
        </a:graphic>
      </p:graphicFrame>
      <p:graphicFrame>
        <p:nvGraphicFramePr>
          <p:cNvPr id="5" name="Table 4"/>
          <p:cNvGraphicFramePr>
            <a:graphicFrameLocks noGrp="1"/>
          </p:cNvGraphicFramePr>
          <p:nvPr/>
        </p:nvGraphicFramePr>
        <p:xfrm>
          <a:off x="1524000" y="4191000"/>
          <a:ext cx="6400800" cy="2133600"/>
        </p:xfrm>
        <a:graphic>
          <a:graphicData uri="http://schemas.openxmlformats.org/drawingml/2006/table">
            <a:tbl>
              <a:tblPr firstRow="1" bandRow="1">
                <a:tableStyleId>{5C22544A-7EE6-4342-B048-85BDC9FD1C3A}</a:tableStyleId>
              </a:tblPr>
              <a:tblGrid>
                <a:gridCol w="3200400"/>
                <a:gridCol w="3200400"/>
              </a:tblGrid>
              <a:tr h="426720">
                <a:tc>
                  <a:txBody>
                    <a:bodyPr/>
                    <a:lstStyle/>
                    <a:p>
                      <a:pPr marL="0" marR="520065" algn="ctr">
                        <a:spcBef>
                          <a:spcPts val="5"/>
                        </a:spcBef>
                        <a:spcAft>
                          <a:spcPts val="0"/>
                        </a:spcAft>
                      </a:pPr>
                      <a:r>
                        <a:rPr lang="en-US" sz="1800" b="1" dirty="0">
                          <a:latin typeface="Times New Roman"/>
                          <a:ea typeface="Times New Roman"/>
                          <a:cs typeface="Mangal"/>
                        </a:rPr>
                        <a:t>Turns</a:t>
                      </a:r>
                      <a:r>
                        <a:rPr lang="en-US" sz="1800" b="1" spc="-10" dirty="0">
                          <a:latin typeface="Times New Roman"/>
                          <a:ea typeface="Times New Roman"/>
                          <a:cs typeface="Mangal"/>
                        </a:rPr>
                        <a:t> </a:t>
                      </a:r>
                      <a:r>
                        <a:rPr lang="en-US" sz="1800" b="1" dirty="0">
                          <a:latin typeface="Times New Roman"/>
                          <a:ea typeface="Times New Roman"/>
                          <a:cs typeface="Mangal"/>
                        </a:rPr>
                        <a:t>Ratio</a:t>
                      </a:r>
                      <a:endParaRPr lang="en-GB" sz="1800" dirty="0">
                        <a:latin typeface="Times New Roman"/>
                        <a:ea typeface="Times New Roman"/>
                        <a:cs typeface="Mangal"/>
                      </a:endParaRPr>
                    </a:p>
                  </a:txBody>
                  <a:tcPr marL="0" marR="0" marT="0" marB="0"/>
                </a:tc>
                <a:tc>
                  <a:txBody>
                    <a:bodyPr/>
                    <a:lstStyle/>
                    <a:p>
                      <a:pPr marL="0" marR="518795" algn="ctr">
                        <a:spcBef>
                          <a:spcPts val="5"/>
                        </a:spcBef>
                        <a:spcAft>
                          <a:spcPts val="0"/>
                        </a:spcAft>
                      </a:pPr>
                      <a:r>
                        <a:rPr lang="en-US" sz="1800" b="1">
                          <a:latin typeface="Times New Roman"/>
                          <a:ea typeface="Times New Roman"/>
                          <a:cs typeface="Mangal"/>
                        </a:rPr>
                        <a:t>Output</a:t>
                      </a:r>
                      <a:r>
                        <a:rPr lang="en-US" sz="1800" b="1" spc="-15">
                          <a:latin typeface="Times New Roman"/>
                          <a:ea typeface="Times New Roman"/>
                          <a:cs typeface="Mangal"/>
                        </a:rPr>
                        <a:t> </a:t>
                      </a:r>
                      <a:r>
                        <a:rPr lang="en-US" sz="1800" b="1">
                          <a:latin typeface="Times New Roman"/>
                          <a:ea typeface="Times New Roman"/>
                          <a:cs typeface="Mangal"/>
                        </a:rPr>
                        <a:t>Voltage</a:t>
                      </a:r>
                      <a:endParaRPr lang="en-GB" sz="1800">
                        <a:latin typeface="Times New Roman"/>
                        <a:ea typeface="Times New Roman"/>
                        <a:cs typeface="Mangal"/>
                      </a:endParaRPr>
                    </a:p>
                  </a:txBody>
                  <a:tcPr marL="0" marR="0" marT="0" marB="0"/>
                </a:tc>
              </a:tr>
              <a:tr h="426720">
                <a:tc>
                  <a:txBody>
                    <a:bodyPr/>
                    <a:lstStyle/>
                    <a:p>
                      <a:pPr marL="5715" marR="0" algn="ctr">
                        <a:spcBef>
                          <a:spcPts val="0"/>
                        </a:spcBef>
                        <a:spcAft>
                          <a:spcPts val="0"/>
                        </a:spcAft>
                      </a:pPr>
                      <a:r>
                        <a:rPr lang="en-US" sz="1800" dirty="0">
                          <a:latin typeface="Times New Roman"/>
                          <a:ea typeface="Times New Roman"/>
                          <a:cs typeface="Mangal"/>
                        </a:rPr>
                        <a:t>1</a:t>
                      </a:r>
                      <a:endParaRPr lang="en-GB" sz="1800" dirty="0">
                        <a:latin typeface="Times New Roman"/>
                        <a:ea typeface="Times New Roman"/>
                        <a:cs typeface="Mangal"/>
                      </a:endParaRPr>
                    </a:p>
                  </a:txBody>
                  <a:tcPr marL="0" marR="0" marT="0" marB="0"/>
                </a:tc>
                <a:tc>
                  <a:txBody>
                    <a:bodyPr/>
                    <a:lstStyle/>
                    <a:p>
                      <a:pPr marL="0" marR="520700" algn="ctr">
                        <a:spcBef>
                          <a:spcPts val="0"/>
                        </a:spcBef>
                        <a:spcAft>
                          <a:spcPts val="0"/>
                        </a:spcAft>
                      </a:pPr>
                      <a:r>
                        <a:rPr lang="en-US" sz="1800">
                          <a:latin typeface="Times New Roman"/>
                          <a:ea typeface="Times New Roman"/>
                          <a:cs typeface="Mangal"/>
                        </a:rPr>
                        <a:t>611.8823</a:t>
                      </a:r>
                      <a:r>
                        <a:rPr lang="en-US" sz="1800" spc="-5">
                          <a:latin typeface="Times New Roman"/>
                          <a:ea typeface="Times New Roman"/>
                          <a:cs typeface="Mangal"/>
                        </a:rPr>
                        <a:t> </a:t>
                      </a:r>
                      <a:r>
                        <a:rPr lang="en-US" sz="1800">
                          <a:latin typeface="Times New Roman"/>
                          <a:ea typeface="Times New Roman"/>
                          <a:cs typeface="Mangal"/>
                        </a:rPr>
                        <a:t>V</a:t>
                      </a:r>
                      <a:r>
                        <a:rPr lang="en-US" sz="1800" spc="-10">
                          <a:latin typeface="Times New Roman"/>
                          <a:ea typeface="Times New Roman"/>
                          <a:cs typeface="Mangal"/>
                        </a:rPr>
                        <a:t> </a:t>
                      </a:r>
                      <a:r>
                        <a:rPr lang="en-US" sz="1800">
                          <a:latin typeface="Times New Roman"/>
                          <a:ea typeface="Times New Roman"/>
                          <a:cs typeface="Mangal"/>
                        </a:rPr>
                        <a:t>(rms)</a:t>
                      </a:r>
                      <a:endParaRPr lang="en-GB" sz="1800">
                        <a:latin typeface="Times New Roman"/>
                        <a:ea typeface="Times New Roman"/>
                        <a:cs typeface="Mangal"/>
                      </a:endParaRPr>
                    </a:p>
                  </a:txBody>
                  <a:tcPr marL="0" marR="0" marT="0" marB="0"/>
                </a:tc>
              </a:tr>
              <a:tr h="426720">
                <a:tc>
                  <a:txBody>
                    <a:bodyPr/>
                    <a:lstStyle/>
                    <a:p>
                      <a:pPr marL="0" marR="521335" algn="ctr">
                        <a:spcBef>
                          <a:spcPts val="0"/>
                        </a:spcBef>
                        <a:spcAft>
                          <a:spcPts val="0"/>
                        </a:spcAft>
                      </a:pPr>
                      <a:r>
                        <a:rPr lang="en-US" sz="1800" dirty="0">
                          <a:latin typeface="Times New Roman"/>
                          <a:ea typeface="Times New Roman"/>
                          <a:cs typeface="Mangal"/>
                        </a:rPr>
                        <a:t>1.5</a:t>
                      </a:r>
                      <a:endParaRPr lang="en-GB" sz="1800" dirty="0">
                        <a:latin typeface="Times New Roman"/>
                        <a:ea typeface="Times New Roman"/>
                        <a:cs typeface="Mangal"/>
                      </a:endParaRPr>
                    </a:p>
                  </a:txBody>
                  <a:tcPr marL="0" marR="0" marT="0" marB="0"/>
                </a:tc>
                <a:tc>
                  <a:txBody>
                    <a:bodyPr/>
                    <a:lstStyle/>
                    <a:p>
                      <a:pPr marL="0" marR="520700" algn="ctr">
                        <a:spcBef>
                          <a:spcPts val="0"/>
                        </a:spcBef>
                        <a:spcAft>
                          <a:spcPts val="0"/>
                        </a:spcAft>
                      </a:pPr>
                      <a:r>
                        <a:rPr lang="en-US" sz="1800" dirty="0">
                          <a:latin typeface="Times New Roman"/>
                          <a:ea typeface="Times New Roman"/>
                          <a:cs typeface="Mangal"/>
                        </a:rPr>
                        <a:t>407.921</a:t>
                      </a:r>
                      <a:r>
                        <a:rPr lang="en-US" sz="1800" spc="-5" dirty="0">
                          <a:latin typeface="Times New Roman"/>
                          <a:ea typeface="Times New Roman"/>
                          <a:cs typeface="Mangal"/>
                        </a:rPr>
                        <a:t> </a:t>
                      </a:r>
                      <a:r>
                        <a:rPr lang="en-US" sz="1800" dirty="0">
                          <a:latin typeface="Times New Roman"/>
                          <a:ea typeface="Times New Roman"/>
                          <a:cs typeface="Mangal"/>
                        </a:rPr>
                        <a:t>V</a:t>
                      </a:r>
                      <a:r>
                        <a:rPr lang="en-US" sz="1800" spc="-10" dirty="0">
                          <a:latin typeface="Times New Roman"/>
                          <a:ea typeface="Times New Roman"/>
                          <a:cs typeface="Mangal"/>
                        </a:rPr>
                        <a:t> </a:t>
                      </a:r>
                      <a:r>
                        <a:rPr lang="en-US" sz="1800" dirty="0">
                          <a:latin typeface="Times New Roman"/>
                          <a:ea typeface="Times New Roman"/>
                          <a:cs typeface="Mangal"/>
                        </a:rPr>
                        <a:t>(</a:t>
                      </a:r>
                      <a:r>
                        <a:rPr lang="en-US" sz="1800" dirty="0" err="1">
                          <a:latin typeface="Times New Roman"/>
                          <a:ea typeface="Times New Roman"/>
                          <a:cs typeface="Mangal"/>
                        </a:rPr>
                        <a:t>rms</a:t>
                      </a:r>
                      <a:r>
                        <a:rPr lang="en-US" sz="1800" dirty="0">
                          <a:latin typeface="Times New Roman"/>
                          <a:ea typeface="Times New Roman"/>
                          <a:cs typeface="Mangal"/>
                        </a:rPr>
                        <a:t>)</a:t>
                      </a:r>
                      <a:endParaRPr lang="en-GB" sz="1800" dirty="0">
                        <a:latin typeface="Times New Roman"/>
                        <a:ea typeface="Times New Roman"/>
                        <a:cs typeface="Mangal"/>
                      </a:endParaRPr>
                    </a:p>
                  </a:txBody>
                  <a:tcPr marL="0" marR="0" marT="0" marB="0"/>
                </a:tc>
              </a:tr>
              <a:tr h="426720">
                <a:tc>
                  <a:txBody>
                    <a:bodyPr/>
                    <a:lstStyle/>
                    <a:p>
                      <a:pPr marL="5715" marR="0" algn="ctr">
                        <a:spcBef>
                          <a:spcPts val="0"/>
                        </a:spcBef>
                        <a:spcAft>
                          <a:spcPts val="0"/>
                        </a:spcAft>
                      </a:pPr>
                      <a:r>
                        <a:rPr lang="en-US" sz="1800" dirty="0">
                          <a:latin typeface="Times New Roman"/>
                          <a:ea typeface="Times New Roman"/>
                          <a:cs typeface="Mangal"/>
                        </a:rPr>
                        <a:t>2</a:t>
                      </a:r>
                      <a:endParaRPr lang="en-GB" sz="1800" dirty="0">
                        <a:latin typeface="Times New Roman"/>
                        <a:ea typeface="Times New Roman"/>
                        <a:cs typeface="Mangal"/>
                      </a:endParaRPr>
                    </a:p>
                  </a:txBody>
                  <a:tcPr marL="0" marR="0" marT="0" marB="0"/>
                </a:tc>
                <a:tc>
                  <a:txBody>
                    <a:bodyPr/>
                    <a:lstStyle/>
                    <a:p>
                      <a:pPr marL="0" marR="520700" algn="ctr">
                        <a:spcBef>
                          <a:spcPts val="0"/>
                        </a:spcBef>
                        <a:spcAft>
                          <a:spcPts val="0"/>
                        </a:spcAft>
                      </a:pPr>
                      <a:r>
                        <a:rPr lang="en-US" sz="1800" dirty="0">
                          <a:latin typeface="Times New Roman"/>
                          <a:ea typeface="Times New Roman"/>
                          <a:cs typeface="Mangal"/>
                        </a:rPr>
                        <a:t>305.94117</a:t>
                      </a:r>
                      <a:r>
                        <a:rPr lang="en-US" sz="1800" spc="-5" dirty="0">
                          <a:latin typeface="Times New Roman"/>
                          <a:ea typeface="Times New Roman"/>
                          <a:cs typeface="Mangal"/>
                        </a:rPr>
                        <a:t> </a:t>
                      </a:r>
                      <a:r>
                        <a:rPr lang="en-US" sz="1800" dirty="0">
                          <a:latin typeface="Times New Roman"/>
                          <a:ea typeface="Times New Roman"/>
                          <a:cs typeface="Mangal"/>
                        </a:rPr>
                        <a:t>V</a:t>
                      </a:r>
                      <a:r>
                        <a:rPr lang="en-US" sz="1800" spc="-10" dirty="0">
                          <a:latin typeface="Times New Roman"/>
                          <a:ea typeface="Times New Roman"/>
                          <a:cs typeface="Mangal"/>
                        </a:rPr>
                        <a:t> </a:t>
                      </a:r>
                      <a:r>
                        <a:rPr lang="en-US" sz="1800" dirty="0">
                          <a:latin typeface="Times New Roman"/>
                          <a:ea typeface="Times New Roman"/>
                          <a:cs typeface="Mangal"/>
                        </a:rPr>
                        <a:t>(</a:t>
                      </a:r>
                      <a:r>
                        <a:rPr lang="en-US" sz="1800" dirty="0" err="1">
                          <a:latin typeface="Times New Roman"/>
                          <a:ea typeface="Times New Roman"/>
                          <a:cs typeface="Mangal"/>
                        </a:rPr>
                        <a:t>rms</a:t>
                      </a:r>
                      <a:r>
                        <a:rPr lang="en-US" sz="1800" dirty="0">
                          <a:latin typeface="Times New Roman"/>
                          <a:ea typeface="Times New Roman"/>
                          <a:cs typeface="Mangal"/>
                        </a:rPr>
                        <a:t>)</a:t>
                      </a:r>
                      <a:endParaRPr lang="en-GB" sz="1800" dirty="0">
                        <a:latin typeface="Times New Roman"/>
                        <a:ea typeface="Times New Roman"/>
                        <a:cs typeface="Mangal"/>
                      </a:endParaRPr>
                    </a:p>
                  </a:txBody>
                  <a:tcPr marL="0" marR="0" marT="0" marB="0"/>
                </a:tc>
              </a:tr>
              <a:tr h="426720">
                <a:tc>
                  <a:txBody>
                    <a:bodyPr/>
                    <a:lstStyle/>
                    <a:p>
                      <a:pPr marL="0" marR="521335" algn="ctr">
                        <a:spcBef>
                          <a:spcPts val="0"/>
                        </a:spcBef>
                        <a:spcAft>
                          <a:spcPts val="0"/>
                        </a:spcAft>
                      </a:pPr>
                      <a:r>
                        <a:rPr lang="en-US" sz="1800">
                          <a:latin typeface="Times New Roman"/>
                          <a:ea typeface="Times New Roman"/>
                          <a:cs typeface="Mangal"/>
                        </a:rPr>
                        <a:t>2.5</a:t>
                      </a:r>
                      <a:endParaRPr lang="en-GB" sz="1800">
                        <a:latin typeface="Times New Roman"/>
                        <a:ea typeface="Times New Roman"/>
                        <a:cs typeface="Mangal"/>
                      </a:endParaRPr>
                    </a:p>
                  </a:txBody>
                  <a:tcPr marL="0" marR="0" marT="0" marB="0"/>
                </a:tc>
                <a:tc>
                  <a:txBody>
                    <a:bodyPr/>
                    <a:lstStyle/>
                    <a:p>
                      <a:pPr marL="0" marR="520700" algn="ctr">
                        <a:spcBef>
                          <a:spcPts val="0"/>
                        </a:spcBef>
                        <a:spcAft>
                          <a:spcPts val="0"/>
                        </a:spcAft>
                      </a:pPr>
                      <a:r>
                        <a:rPr lang="en-US" sz="1800" dirty="0">
                          <a:latin typeface="Times New Roman"/>
                          <a:ea typeface="Times New Roman"/>
                          <a:cs typeface="Mangal"/>
                        </a:rPr>
                        <a:t>244.7529</a:t>
                      </a:r>
                      <a:r>
                        <a:rPr lang="en-US" sz="1800" spc="-5" dirty="0">
                          <a:latin typeface="Times New Roman"/>
                          <a:ea typeface="Times New Roman"/>
                          <a:cs typeface="Mangal"/>
                        </a:rPr>
                        <a:t> </a:t>
                      </a:r>
                      <a:r>
                        <a:rPr lang="en-US" sz="1800" dirty="0">
                          <a:latin typeface="Times New Roman"/>
                          <a:ea typeface="Times New Roman"/>
                          <a:cs typeface="Mangal"/>
                        </a:rPr>
                        <a:t>V</a:t>
                      </a:r>
                      <a:r>
                        <a:rPr lang="en-US" sz="1800" spc="-10" dirty="0">
                          <a:latin typeface="Times New Roman"/>
                          <a:ea typeface="Times New Roman"/>
                          <a:cs typeface="Mangal"/>
                        </a:rPr>
                        <a:t> </a:t>
                      </a:r>
                      <a:r>
                        <a:rPr lang="en-US" sz="1800" dirty="0">
                          <a:latin typeface="Times New Roman"/>
                          <a:ea typeface="Times New Roman"/>
                          <a:cs typeface="Mangal"/>
                        </a:rPr>
                        <a:t>(</a:t>
                      </a:r>
                      <a:r>
                        <a:rPr lang="en-US" sz="1800" dirty="0" err="1">
                          <a:latin typeface="Times New Roman"/>
                          <a:ea typeface="Times New Roman"/>
                          <a:cs typeface="Mangal"/>
                        </a:rPr>
                        <a:t>rms</a:t>
                      </a:r>
                      <a:r>
                        <a:rPr lang="en-US" sz="1800" dirty="0">
                          <a:latin typeface="Times New Roman"/>
                          <a:ea typeface="Times New Roman"/>
                          <a:cs typeface="Mangal"/>
                        </a:rPr>
                        <a:t>)</a:t>
                      </a:r>
                      <a:endParaRPr lang="en-GB" sz="1800" dirty="0">
                        <a:latin typeface="Times New Roman"/>
                        <a:ea typeface="Times New Roman"/>
                        <a:cs typeface="Mangal"/>
                      </a:endParaRPr>
                    </a:p>
                  </a:txBody>
                  <a:tcPr marL="0" marR="0" marT="0" marB="0"/>
                </a:tc>
              </a:tr>
            </a:tbl>
          </a:graphicData>
        </a:graphic>
      </p:graphicFrame>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 for 5KW system</a:t>
            </a:r>
            <a:endParaRPr lang="en-GB" dirty="0"/>
          </a:p>
        </p:txBody>
      </p:sp>
      <p:pic>
        <p:nvPicPr>
          <p:cNvPr id="4" name="image17.png"/>
          <p:cNvPicPr>
            <a:picLocks noGrp="1"/>
          </p:cNvPicPr>
          <p:nvPr>
            <p:ph idx="1"/>
          </p:nvPr>
        </p:nvPicPr>
        <p:blipFill>
          <a:blip r:embed="rId2" cstate="print"/>
          <a:stretch>
            <a:fillRect/>
          </a:stretch>
        </p:blipFill>
        <p:spPr>
          <a:xfrm>
            <a:off x="381000" y="1600200"/>
            <a:ext cx="8458200" cy="4953000"/>
          </a:xfrm>
          <a:prstGeom prst="rect">
            <a:avLst/>
          </a:prstGeom>
        </p:spPr>
      </p:pic>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jpeg"/>
          <p:cNvPicPr>
            <a:picLocks noGrp="1"/>
          </p:cNvPicPr>
          <p:nvPr>
            <p:ph idx="1"/>
          </p:nvPr>
        </p:nvPicPr>
        <p:blipFill>
          <a:blip r:embed="rId2" cstate="print"/>
          <a:stretch>
            <a:fillRect/>
          </a:stretch>
        </p:blipFill>
        <p:spPr>
          <a:xfrm>
            <a:off x="228600" y="304800"/>
            <a:ext cx="8686800" cy="6248400"/>
          </a:xfrm>
          <a:prstGeom prst="rect">
            <a:avLst/>
          </a:prstGeom>
        </p:spPr>
      </p:pic>
    </p:spTree>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r>
              <a:rPr lang="en-US" sz="2300" b="1" dirty="0" smtClean="0">
                <a:solidFill>
                  <a:srgbClr val="FFFF00"/>
                </a:solidFill>
              </a:rPr>
              <a:t>Output of inverter:</a:t>
            </a:r>
          </a:p>
          <a:p>
            <a:endParaRPr lang="en-GB" sz="2300" dirty="0" smtClean="0">
              <a:solidFill>
                <a:srgbClr val="FFFF00"/>
              </a:solidFill>
            </a:endParaRPr>
          </a:p>
          <a:p>
            <a:endParaRPr lang="en-US" dirty="0" smtClean="0"/>
          </a:p>
          <a:p>
            <a:endParaRPr lang="en-US" dirty="0" smtClean="0"/>
          </a:p>
          <a:p>
            <a:endParaRPr lang="en-US" dirty="0" smtClean="0"/>
          </a:p>
          <a:p>
            <a:endParaRPr lang="en-US" dirty="0" smtClean="0"/>
          </a:p>
          <a:p>
            <a:r>
              <a:rPr lang="en-US" sz="2300" b="1" dirty="0" smtClean="0">
                <a:solidFill>
                  <a:srgbClr val="FFFF00"/>
                </a:solidFill>
              </a:rPr>
              <a:t>Output of voltage across capacitor:</a:t>
            </a:r>
            <a:endParaRPr lang="en-GB" sz="2300" dirty="0" smtClean="0">
              <a:solidFill>
                <a:srgbClr val="FFFF00"/>
              </a:solidFill>
            </a:endParaRPr>
          </a:p>
          <a:p>
            <a:endParaRPr lang="en-GB" dirty="0"/>
          </a:p>
        </p:txBody>
      </p:sp>
      <p:pic>
        <p:nvPicPr>
          <p:cNvPr id="4" name="image19.png"/>
          <p:cNvPicPr/>
          <p:nvPr/>
        </p:nvPicPr>
        <p:blipFill>
          <a:blip r:embed="rId2" cstate="print"/>
          <a:stretch>
            <a:fillRect/>
          </a:stretch>
        </p:blipFill>
        <p:spPr>
          <a:xfrm>
            <a:off x="381000" y="914400"/>
            <a:ext cx="8305800" cy="2362200"/>
          </a:xfrm>
          <a:prstGeom prst="rect">
            <a:avLst/>
          </a:prstGeom>
        </p:spPr>
      </p:pic>
      <p:pic>
        <p:nvPicPr>
          <p:cNvPr id="5" name="image20.jpeg"/>
          <p:cNvPicPr/>
          <p:nvPr/>
        </p:nvPicPr>
        <p:blipFill>
          <a:blip r:embed="rId3" cstate="print"/>
          <a:stretch>
            <a:fillRect/>
          </a:stretch>
        </p:blipFill>
        <p:spPr>
          <a:xfrm>
            <a:off x="381000" y="3886200"/>
            <a:ext cx="8305800" cy="2562225"/>
          </a:xfrm>
          <a:prstGeom prst="rect">
            <a:avLst/>
          </a:prstGeom>
        </p:spPr>
      </p:pic>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lstStyle/>
          <a:p>
            <a:r>
              <a:rPr lang="en-US" sz="2300" b="1" dirty="0" smtClean="0">
                <a:solidFill>
                  <a:srgbClr val="FFFF00"/>
                </a:solidFill>
              </a:rPr>
              <a:t>Output of Voltage across Inductor:</a:t>
            </a: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r>
              <a:rPr lang="en-US" sz="2300" b="1" dirty="0" smtClean="0">
                <a:solidFill>
                  <a:srgbClr val="FFFF00"/>
                </a:solidFill>
              </a:rPr>
              <a:t>Input current:</a:t>
            </a:r>
          </a:p>
          <a:p>
            <a:endParaRPr lang="en-GB" sz="2300" dirty="0" smtClean="0">
              <a:solidFill>
                <a:srgbClr val="FFFF00"/>
              </a:solidFill>
            </a:endParaRPr>
          </a:p>
          <a:p>
            <a:endParaRPr lang="en-GB" dirty="0"/>
          </a:p>
        </p:txBody>
      </p:sp>
      <p:pic>
        <p:nvPicPr>
          <p:cNvPr id="4" name="image21.jpeg"/>
          <p:cNvPicPr/>
          <p:nvPr/>
        </p:nvPicPr>
        <p:blipFill>
          <a:blip r:embed="rId2" cstate="print"/>
          <a:stretch>
            <a:fillRect/>
          </a:stretch>
        </p:blipFill>
        <p:spPr>
          <a:xfrm>
            <a:off x="381000" y="838200"/>
            <a:ext cx="8458200" cy="2457450"/>
          </a:xfrm>
          <a:prstGeom prst="rect">
            <a:avLst/>
          </a:prstGeom>
        </p:spPr>
      </p:pic>
      <p:pic>
        <p:nvPicPr>
          <p:cNvPr id="5" name="image22.jpeg"/>
          <p:cNvPicPr/>
          <p:nvPr/>
        </p:nvPicPr>
        <p:blipFill>
          <a:blip r:embed="rId3" cstate="print"/>
          <a:stretch>
            <a:fillRect/>
          </a:stretch>
        </p:blipFill>
        <p:spPr>
          <a:xfrm>
            <a:off x="381000" y="4267200"/>
            <a:ext cx="8534400" cy="2362200"/>
          </a:xfrm>
          <a:prstGeom prst="rect">
            <a:avLst/>
          </a:prstGeom>
        </p:spPr>
      </p:pic>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400800"/>
          </a:xfrm>
        </p:spPr>
        <p:txBody>
          <a:bodyPr/>
          <a:lstStyle/>
          <a:p>
            <a:r>
              <a:rPr lang="en-US" sz="2300" b="1" dirty="0" smtClean="0">
                <a:solidFill>
                  <a:srgbClr val="FFFF00"/>
                </a:solidFill>
              </a:rPr>
              <a:t>Current through Inductor:</a:t>
            </a:r>
          </a:p>
          <a:p>
            <a:endParaRPr lang="en-US" sz="2300" b="1" dirty="0" smtClean="0">
              <a:solidFill>
                <a:srgbClr val="FFFF00"/>
              </a:solidFill>
            </a:endParaRPr>
          </a:p>
          <a:p>
            <a:endParaRPr lang="en-US" sz="2300" b="1" dirty="0" smtClean="0">
              <a:solidFill>
                <a:srgbClr val="FFFF00"/>
              </a:solidFill>
            </a:endParaRPr>
          </a:p>
          <a:p>
            <a:endParaRPr lang="en-US" sz="2300" b="1" dirty="0" smtClean="0">
              <a:solidFill>
                <a:srgbClr val="FFFF00"/>
              </a:solidFill>
            </a:endParaRPr>
          </a:p>
          <a:p>
            <a:endParaRPr lang="en-US" sz="2300" b="1" dirty="0" smtClean="0">
              <a:solidFill>
                <a:srgbClr val="FFFF00"/>
              </a:solidFill>
            </a:endParaRPr>
          </a:p>
          <a:p>
            <a:endParaRPr lang="en-US" sz="2300" b="1" dirty="0" smtClean="0">
              <a:solidFill>
                <a:srgbClr val="FFFF00"/>
              </a:solidFill>
            </a:endParaRPr>
          </a:p>
          <a:p>
            <a:endParaRPr lang="en-US" sz="2300" b="1" dirty="0" smtClean="0">
              <a:solidFill>
                <a:srgbClr val="FFFF00"/>
              </a:solidFill>
            </a:endParaRPr>
          </a:p>
          <a:p>
            <a:endParaRPr lang="en-US" sz="2300" b="1" dirty="0" smtClean="0">
              <a:solidFill>
                <a:srgbClr val="FFFF00"/>
              </a:solidFill>
            </a:endParaRPr>
          </a:p>
          <a:p>
            <a:r>
              <a:rPr lang="en-US" sz="2400" b="1" dirty="0" smtClean="0">
                <a:solidFill>
                  <a:srgbClr val="FFFF00"/>
                </a:solidFill>
              </a:rPr>
              <a:t>Output Voltage across secondary winding:</a:t>
            </a:r>
            <a:endParaRPr lang="en-GB" sz="2400" dirty="0" smtClean="0">
              <a:solidFill>
                <a:srgbClr val="FFFF00"/>
              </a:solidFill>
            </a:endParaRPr>
          </a:p>
          <a:p>
            <a:endParaRPr lang="en-GB" sz="2300" b="1" dirty="0" smtClean="0">
              <a:solidFill>
                <a:srgbClr val="FFFF00"/>
              </a:solidFill>
            </a:endParaRPr>
          </a:p>
          <a:p>
            <a:endParaRPr lang="en-GB" sz="2300" b="1" dirty="0" smtClean="0">
              <a:solidFill>
                <a:srgbClr val="FFFF00"/>
              </a:solidFill>
            </a:endParaRPr>
          </a:p>
        </p:txBody>
      </p:sp>
      <p:pic>
        <p:nvPicPr>
          <p:cNvPr id="4" name="image23.jpeg"/>
          <p:cNvPicPr/>
          <p:nvPr/>
        </p:nvPicPr>
        <p:blipFill>
          <a:blip r:embed="rId2" cstate="print"/>
          <a:stretch>
            <a:fillRect/>
          </a:stretch>
        </p:blipFill>
        <p:spPr>
          <a:xfrm>
            <a:off x="457200" y="762000"/>
            <a:ext cx="8229600" cy="2590800"/>
          </a:xfrm>
          <a:prstGeom prst="rect">
            <a:avLst/>
          </a:prstGeom>
        </p:spPr>
      </p:pic>
      <p:pic>
        <p:nvPicPr>
          <p:cNvPr id="5" name="image24.jpeg"/>
          <p:cNvPicPr/>
          <p:nvPr/>
        </p:nvPicPr>
        <p:blipFill>
          <a:blip r:embed="rId3" cstate="print"/>
          <a:stretch>
            <a:fillRect/>
          </a:stretch>
        </p:blipFill>
        <p:spPr>
          <a:xfrm>
            <a:off x="381000" y="4114800"/>
            <a:ext cx="8458200" cy="2457450"/>
          </a:xfrm>
          <a:prstGeom prst="rect">
            <a:avLst/>
          </a:prstGeom>
        </p:spPr>
      </p:pic>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8686800" cy="1399032"/>
          </a:xfrm>
        </p:spPr>
        <p:txBody>
          <a:bodyPr>
            <a:normAutofit fontScale="90000"/>
          </a:bodyPr>
          <a:lstStyle/>
          <a:p>
            <a:r>
              <a:rPr lang="en-US" dirty="0" smtClean="0"/>
              <a:t>CONCLUSION AND FUTURE WORK</a:t>
            </a:r>
            <a:r>
              <a:rPr lang="en-GB" dirty="0" smtClean="0"/>
              <a:t/>
            </a:r>
            <a:br>
              <a:rPr lang="en-GB" dirty="0" smtClean="0"/>
            </a:br>
            <a:endParaRPr lang="en-GB" dirty="0"/>
          </a:p>
        </p:txBody>
      </p:sp>
      <p:sp>
        <p:nvSpPr>
          <p:cNvPr id="3" name="Content Placeholder 2"/>
          <p:cNvSpPr>
            <a:spLocks noGrp="1"/>
          </p:cNvSpPr>
          <p:nvPr>
            <p:ph idx="1"/>
          </p:nvPr>
        </p:nvSpPr>
        <p:spPr>
          <a:xfrm>
            <a:off x="457200" y="1447800"/>
            <a:ext cx="8382000" cy="5410200"/>
          </a:xfrm>
        </p:spPr>
        <p:txBody>
          <a:bodyPr>
            <a:noAutofit/>
          </a:bodyPr>
          <a:lstStyle/>
          <a:p>
            <a:r>
              <a:rPr lang="en-US" sz="2300" b="1" dirty="0" smtClean="0">
                <a:solidFill>
                  <a:srgbClr val="FFFF00"/>
                </a:solidFill>
                <a:latin typeface="Arial Black" pitchFamily="34" charset="0"/>
              </a:rPr>
              <a:t>Conclusion</a:t>
            </a:r>
            <a:r>
              <a:rPr lang="en-GB" sz="2300" b="1" dirty="0" smtClean="0">
                <a:solidFill>
                  <a:srgbClr val="FFFF00"/>
                </a:solidFill>
                <a:latin typeface="Arial Black" pitchFamily="34" charset="0"/>
              </a:rPr>
              <a:t>:</a:t>
            </a:r>
            <a:r>
              <a:rPr lang="en-US" sz="2300" b="1" dirty="0" smtClean="0">
                <a:latin typeface="Arial Black" pitchFamily="34" charset="0"/>
              </a:rPr>
              <a:t> </a:t>
            </a:r>
            <a:r>
              <a:rPr lang="en-US" sz="2300" dirty="0" smtClean="0">
                <a:latin typeface="Arial Black" pitchFamily="34" charset="0"/>
              </a:rPr>
              <a:t>A 5KW Inductive power transfer system for electric vehicle applications in MVDC networks is designed and analyzed. According to the specifications of the system, the design is observed to show good performance at a turns ratio of 2.5. When the turns ratio is decreased beyond 2.5, the Quality factor of the system fell below the desired value. Also, the voltage across the resonant Inductor and Capacitor declined. If the Quality factor of the system and the voltage on the transmitting side decreases, the performance of the system drops as the transmitter’s ability to transfer energy onto the secondary side also drops. </a:t>
            </a:r>
            <a:endParaRPr lang="en-GB" sz="2300" dirty="0"/>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2300" dirty="0" smtClean="0">
              <a:latin typeface="Arial Black" pitchFamily="34" charset="0"/>
            </a:endParaRPr>
          </a:p>
          <a:p>
            <a:r>
              <a:rPr lang="en-US" sz="2300" dirty="0" smtClean="0">
                <a:latin typeface="Arial Black" pitchFamily="34" charset="0"/>
              </a:rPr>
              <a:t>The coupling distance also cannot be varied to a long range with a decrease in performance. Hence, it can be concluded that this proposed system, when designed with a turns ratio of 2.5, produced the desired results validated by simulation results, so this system is useful for practical applications.</a:t>
            </a:r>
          </a:p>
          <a:p>
            <a:endParaRPr lang="en-US" sz="2300" dirty="0" smtClean="0">
              <a:latin typeface="Arial Black" pitchFamily="34" charset="0"/>
            </a:endParaRPr>
          </a:p>
          <a:p>
            <a:endParaRPr lang="en-US" sz="2300" dirty="0" smtClean="0">
              <a:latin typeface="Arial Black" pitchFamily="34" charset="0"/>
            </a:endParaRPr>
          </a:p>
          <a:p>
            <a:r>
              <a:rPr lang="en-US" sz="2300" b="1" dirty="0" smtClean="0">
                <a:solidFill>
                  <a:srgbClr val="FFFF00"/>
                </a:solidFill>
                <a:latin typeface="Arial Black" pitchFamily="34" charset="0"/>
              </a:rPr>
              <a:t>Future Work:</a:t>
            </a:r>
            <a:r>
              <a:rPr lang="en-US" sz="2300" b="1" dirty="0" smtClean="0">
                <a:latin typeface="Arial Black" pitchFamily="34" charset="0"/>
              </a:rPr>
              <a:t> </a:t>
            </a:r>
            <a:r>
              <a:rPr lang="en-US" sz="2300" dirty="0" smtClean="0">
                <a:latin typeface="Arial Black" pitchFamily="34" charset="0"/>
              </a:rPr>
              <a:t>Since hardware tests were done on a low-power test bed, future work should focus on implementing the high-power hardware </a:t>
            </a:r>
            <a:r>
              <a:rPr lang="en-US" sz="2300" dirty="0" err="1" smtClean="0">
                <a:latin typeface="Arial Black" pitchFamily="34" charset="0"/>
              </a:rPr>
              <a:t>testbed</a:t>
            </a:r>
            <a:r>
              <a:rPr lang="en-US" sz="2300" dirty="0" smtClean="0">
                <a:latin typeface="Arial Black" pitchFamily="34" charset="0"/>
              </a:rPr>
              <a:t> and testing its performance.</a:t>
            </a:r>
            <a:endParaRPr lang="en-GB" sz="2300" dirty="0" smtClean="0">
              <a:latin typeface="Arial Black" pitchFamily="34" charset="0"/>
            </a:endParaRPr>
          </a:p>
          <a:p>
            <a:endParaRPr lang="en-GB" sz="2300" dirty="0" smtClean="0">
              <a:latin typeface="Arial Black" pitchFamily="34" charset="0"/>
            </a:endParaRPr>
          </a:p>
          <a:p>
            <a:endParaRPr lang="en-GB" dirty="0"/>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600200"/>
            <a:ext cx="8752717" cy="2585323"/>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PRESENTED BY:</a:t>
            </a:r>
          </a:p>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KRISHNA KUMAR SHARMA</a:t>
            </a:r>
          </a:p>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0601EE171022</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305800" cy="799306"/>
          </a:xfrm>
        </p:spPr>
        <p:txBody>
          <a:bodyPr>
            <a:normAutofit/>
          </a:bodyPr>
          <a:lstStyle/>
          <a:p>
            <a:r>
              <a:rPr lang="en-US" dirty="0" smtClean="0"/>
              <a:t>OUTLINE ABOUT PROJECT</a:t>
            </a:r>
            <a:endParaRPr lang="en-GB" dirty="0"/>
          </a:p>
        </p:txBody>
      </p:sp>
      <p:sp>
        <p:nvSpPr>
          <p:cNvPr id="3" name="Content Placeholder 2"/>
          <p:cNvSpPr>
            <a:spLocks noGrp="1"/>
          </p:cNvSpPr>
          <p:nvPr>
            <p:ph idx="1"/>
          </p:nvPr>
        </p:nvSpPr>
        <p:spPr>
          <a:xfrm>
            <a:off x="381000" y="1219200"/>
            <a:ext cx="8229600" cy="4572000"/>
          </a:xfrm>
        </p:spPr>
        <p:txBody>
          <a:bodyPr>
            <a:noAutofit/>
          </a:bodyPr>
          <a:lstStyle/>
          <a:p>
            <a:r>
              <a:rPr lang="en-US" sz="2400" dirty="0" smtClean="0">
                <a:latin typeface="Arial Black" pitchFamily="34" charset="0"/>
                <a:cs typeface="Aharoni" pitchFamily="2" charset="-79"/>
              </a:rPr>
              <a:t>This research focuses on the study of using an inductive-coupled Wireless Power Transfer (WPT) system for electric vehicle charging applications in Medium Voltage DC (MVDC) power networks. Implementing WPT in Electric Vehicles (EVs) can provide a convenient alternative charging option, versus static charging in a station that would take hours. Also, it can prevent the potential of electrocution hazards that might occur due to the usage of physical medium like wires in EV charging. </a:t>
            </a:r>
            <a:endParaRPr lang="en-GB" sz="2400" dirty="0" smtClean="0">
              <a:latin typeface="Arial Black" pitchFamily="34" charset="0"/>
              <a:cs typeface="Aharoni" pitchFamily="2" charset="-79"/>
            </a:endParaRP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5858" y="2438400"/>
            <a:ext cx="5356942" cy="1107996"/>
          </a:xfrm>
          <a:prstGeom prst="rect">
            <a:avLst/>
          </a:prstGeom>
          <a:noFill/>
        </p:spPr>
        <p:txBody>
          <a:bodyPr wrap="square" lIns="91440" tIns="45720" rIns="91440" bIns="45720">
            <a:spAutoFit/>
          </a:bodyPr>
          <a:lstStyle/>
          <a:p>
            <a:pPr algn="ctr"/>
            <a:r>
              <a:rPr lang="en-US" sz="6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6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77200" cy="5791200"/>
          </a:xfrm>
        </p:spPr>
        <p:txBody>
          <a:bodyPr>
            <a:noAutofit/>
          </a:bodyPr>
          <a:lstStyle/>
          <a:p>
            <a:pPr>
              <a:buNone/>
            </a:pPr>
            <a:endParaRPr lang="en-US" sz="2400" dirty="0" smtClean="0">
              <a:latin typeface="Arial Black" pitchFamily="34" charset="0"/>
              <a:cs typeface="Aharoni" pitchFamily="2" charset="-79"/>
            </a:endParaRPr>
          </a:p>
          <a:p>
            <a:r>
              <a:rPr lang="en-US" sz="2300" dirty="0" smtClean="0">
                <a:latin typeface="Arial Black" pitchFamily="34" charset="0"/>
                <a:cs typeface="Aharoni" pitchFamily="2" charset="-79"/>
              </a:rPr>
              <a:t>Even though inductive coupling has been applied in some applications of WPT, it is still not efficient enough to transfer high power at the kilowatts level due to weak coupling between the transmitter and the receiver. Using optimally-specified resonant circuits along with inductive coupling can enhance the coupling and make the system more efficient for practical applications.</a:t>
            </a:r>
          </a:p>
          <a:p>
            <a:r>
              <a:rPr lang="en-US" sz="2300" dirty="0" smtClean="0">
                <a:latin typeface="Arial Black" pitchFamily="34" charset="0"/>
                <a:cs typeface="Aharoni" pitchFamily="2" charset="-79"/>
              </a:rPr>
              <a:t>This research aims to design and analyze the performance of a 5-KW WPT circuit. The optimal specification of a resonant circuit is studied and discussed. Theoretical calculations are performed to find the component values in the circuit to reach. The WPT system is firstly verified by performing simulation tests in the MATLAB/SIMULINK environment and then on a low power hardware.</a:t>
            </a:r>
            <a:endParaRPr lang="en-GB" sz="2300" dirty="0" smtClean="0">
              <a:latin typeface="Arial Black" pitchFamily="34" charset="0"/>
              <a:cs typeface="Aharoni" pitchFamily="2" charset="-79"/>
            </a:endParaRPr>
          </a:p>
          <a:p>
            <a:endParaRPr lang="en-GB" sz="2400"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457200" y="1371600"/>
            <a:ext cx="8229600" cy="5083208"/>
          </a:xfrm>
        </p:spPr>
        <p:txBody>
          <a:bodyPr>
            <a:normAutofit fontScale="77500" lnSpcReduction="20000"/>
          </a:bodyPr>
          <a:lstStyle/>
          <a:p>
            <a:r>
              <a:rPr lang="en-US" dirty="0" smtClean="0">
                <a:latin typeface="Arial Black" pitchFamily="34" charset="0"/>
              </a:rPr>
              <a:t>Since a few decades ago, the use of Electric Vehicles (EVs) has increased due to the advantages they possess when compared to Internal Combustion Engine (ICE) vehicles. The former have much less carbon emission, which prevents global warming to a considerable extent. Since the invention of EVs, they have gone through many stages of transformation in terms of their design topology and in-built technology. The aim of this thesis is to design and analyze an inductive coupled wireless power transfer (WPT) topology for EVs to integrate with Medium Voltage DC (MVDC) networks. The main focus of the design will be on studying and analyzing a resonant circuit topology to apply to the wireless inductive power transfer (IPT) design.</a:t>
            </a:r>
            <a:endParaRPr lang="en-GB" dirty="0" smtClean="0">
              <a:latin typeface="Arial Black" pitchFamily="34" charset="0"/>
            </a:endParaRPr>
          </a:p>
          <a:p>
            <a:endParaRPr lang="en-GB"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9829800" cy="6400800"/>
          </a:xfrm>
        </p:spPr>
        <p:txBody>
          <a:bodyPr>
            <a:noAutofit/>
          </a:bodyPr>
          <a:lstStyle/>
          <a:p>
            <a:pPr lvl="2">
              <a:buFont typeface="Wingdings" pitchFamily="2" charset="2"/>
              <a:buChar char="Ø"/>
            </a:pPr>
            <a:r>
              <a:rPr lang="en-US" sz="2300" dirty="0" smtClean="0">
                <a:latin typeface="Arial Black" pitchFamily="34" charset="0"/>
              </a:rPr>
              <a:t>The charging time for EVs was nearly 8 hours or more, which is very long. The cost of EVs was 40% more compared to ICE vehicles.</a:t>
            </a:r>
            <a:endParaRPr lang="en-GB" sz="2300" dirty="0" smtClean="0">
              <a:latin typeface="Arial Black" pitchFamily="34" charset="0"/>
            </a:endParaRPr>
          </a:p>
          <a:p>
            <a:pPr lvl="2">
              <a:buFont typeface="Wingdings" pitchFamily="2" charset="2"/>
              <a:buChar char="Ø"/>
            </a:pPr>
            <a:r>
              <a:rPr lang="en-US" sz="2300" dirty="0" smtClean="0">
                <a:latin typeface="Arial Black" pitchFamily="34" charset="0"/>
              </a:rPr>
              <a:t>Besides buying an EV, operating and maintenance costs were high compared to ICE vehicles.</a:t>
            </a:r>
            <a:endParaRPr lang="en-GB" sz="2300" dirty="0" smtClean="0">
              <a:latin typeface="Arial Black" pitchFamily="34" charset="0"/>
            </a:endParaRPr>
          </a:p>
          <a:p>
            <a:pPr lvl="2">
              <a:buFont typeface="Wingdings" pitchFamily="2" charset="2"/>
              <a:buChar char="Ø"/>
            </a:pPr>
            <a:r>
              <a:rPr lang="en-US" sz="2300" dirty="0" smtClean="0">
                <a:latin typeface="Arial Black" pitchFamily="34" charset="0"/>
              </a:rPr>
              <a:t>Even though there was no proof that EVs are less safe compared to ICE vehicles, automobile manufacturers hesitated to spend money in research, development and manufacturing of EVs as there was a downfall in the market by that time.</a:t>
            </a:r>
            <a:endParaRPr lang="en-GB" sz="2300" dirty="0" smtClean="0">
              <a:latin typeface="Arial Black" pitchFamily="34" charset="0"/>
            </a:endParaRPr>
          </a:p>
          <a:p>
            <a:pPr lvl="2">
              <a:buFont typeface="Wingdings" pitchFamily="2" charset="2"/>
              <a:buChar char="Ø"/>
            </a:pPr>
            <a:r>
              <a:rPr lang="en-US" sz="2300" dirty="0" smtClean="0">
                <a:latin typeface="Arial Black" pitchFamily="34" charset="0"/>
              </a:rPr>
              <a:t>In the 1990s lead acid batteries were used in most of EVs which made the vehicle very heavy and required a long battery charging time. Also, there was no good infrastructure to recharge EVs.</a:t>
            </a:r>
            <a:endParaRPr lang="en-GB" sz="2300" dirty="0" smtClean="0">
              <a:latin typeface="Arial Black" pitchFamily="34" charset="0"/>
            </a:endParaRPr>
          </a:p>
          <a:p>
            <a:pPr lvl="2">
              <a:buFont typeface="Wingdings" pitchFamily="2" charset="2"/>
              <a:buChar char="Ø"/>
            </a:pPr>
            <a:r>
              <a:rPr lang="en-US" sz="2300" dirty="0" smtClean="0">
                <a:latin typeface="Arial Black" pitchFamily="34" charset="0"/>
              </a:rPr>
              <a:t>Even the prices of hybrid electric vehicles (HEVs) and Plug in Hybrid Electric Vehicles (PHEVs) were higher compared to gasoline based ones.</a:t>
            </a:r>
            <a:endParaRPr lang="en-GB" sz="2300" dirty="0" smtClean="0">
              <a:latin typeface="Arial Black" pitchFamily="34" charset="0"/>
            </a:endParaRPr>
          </a:p>
          <a:p>
            <a:endParaRPr lang="en-GB" sz="2300" dirty="0"/>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9448800" cy="1133126"/>
          </a:xfrm>
        </p:spPr>
        <p:txBody>
          <a:bodyPr>
            <a:normAutofit fontScale="90000"/>
          </a:bodyPr>
          <a:lstStyle/>
          <a:p>
            <a:r>
              <a:rPr lang="en-US" sz="4700" dirty="0" smtClean="0"/>
              <a:t>RESONANT CIRCUITS OF INDUCTIVE WPT SYSTEM</a:t>
            </a:r>
            <a:r>
              <a:rPr lang="en-GB" dirty="0" smtClean="0"/>
              <a:t/>
            </a:r>
            <a:br>
              <a:rPr lang="en-GB" dirty="0" smtClean="0"/>
            </a:br>
            <a:endParaRPr lang="en-GB" dirty="0"/>
          </a:p>
        </p:txBody>
      </p:sp>
      <p:sp>
        <p:nvSpPr>
          <p:cNvPr id="3" name="Content Placeholder 2"/>
          <p:cNvSpPr>
            <a:spLocks noGrp="1"/>
          </p:cNvSpPr>
          <p:nvPr>
            <p:ph idx="1"/>
          </p:nvPr>
        </p:nvSpPr>
        <p:spPr>
          <a:xfrm>
            <a:off x="228600" y="1600200"/>
            <a:ext cx="8686800" cy="5029200"/>
          </a:xfrm>
        </p:spPr>
        <p:txBody>
          <a:bodyPr>
            <a:normAutofit fontScale="92500" lnSpcReduction="10000"/>
          </a:bodyPr>
          <a:lstStyle/>
          <a:p>
            <a:r>
              <a:rPr lang="en-US" b="1" dirty="0" smtClean="0">
                <a:solidFill>
                  <a:srgbClr val="FFFF00"/>
                </a:solidFill>
              </a:rPr>
              <a:t>Resonant Inductive power transfer</a:t>
            </a:r>
            <a:r>
              <a:rPr lang="en-US" b="1" dirty="0" smtClean="0"/>
              <a:t>:</a:t>
            </a:r>
            <a:r>
              <a:rPr lang="en-US" dirty="0" smtClean="0"/>
              <a:t> </a:t>
            </a:r>
            <a:r>
              <a:rPr lang="en-US" dirty="0" smtClean="0">
                <a:latin typeface="Arial Black" pitchFamily="34" charset="0"/>
              </a:rPr>
              <a:t>the resonance property, magnetic resonance coupling is immune to the neighboring environment. In an IPT system without resonance, the power transfer between the transmitter and receiver can decrease if there is a misalignment in the positions of primary and secondary coils, but inclusion of resonant circuits can give flexibility in the orientation between the source and load during the operation </a:t>
            </a:r>
            <a:endParaRPr lang="en-GB" dirty="0">
              <a:latin typeface="Arial Black" pitchFamily="34" charset="0"/>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r>
              <a:rPr lang="en-US" b="1" dirty="0" smtClean="0"/>
              <a:t>5 KW IPT system design approach:</a:t>
            </a:r>
            <a:endParaRPr lang="en-GB"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solidFill>
                <a:srgbClr val="FFFF00"/>
              </a:solidFill>
            </a:endParaRPr>
          </a:p>
          <a:p>
            <a:r>
              <a:rPr lang="en-US" sz="2300" b="1" dirty="0" smtClean="0">
                <a:solidFill>
                  <a:srgbClr val="FFFF00"/>
                </a:solidFill>
                <a:latin typeface="Arial Black" pitchFamily="34" charset="0"/>
              </a:rPr>
              <a:t>PWM Module</a:t>
            </a:r>
            <a:r>
              <a:rPr lang="en-US" b="1" dirty="0" smtClean="0">
                <a:solidFill>
                  <a:srgbClr val="FFFF00"/>
                </a:solidFill>
                <a:latin typeface="Arial Black" pitchFamily="34" charset="0"/>
              </a:rPr>
              <a:t>:</a:t>
            </a:r>
            <a:r>
              <a:rPr lang="en-US" sz="3200" dirty="0" smtClean="0">
                <a:latin typeface="Arial Black" pitchFamily="34" charset="0"/>
              </a:rPr>
              <a:t> </a:t>
            </a:r>
            <a:r>
              <a:rPr lang="en-US" sz="2500" dirty="0" smtClean="0">
                <a:latin typeface="Arial Black" pitchFamily="34" charset="0"/>
              </a:rPr>
              <a:t>The system consists of a PWM module, which consists of two circuits that generate pulses to control the switches in the inverter. These two circuits are:</a:t>
            </a:r>
            <a:endParaRPr lang="en-GB" sz="2500" dirty="0" smtClean="0">
              <a:latin typeface="Arial Black" pitchFamily="34" charset="0"/>
            </a:endParaRPr>
          </a:p>
          <a:p>
            <a:pPr lvl="3"/>
            <a:r>
              <a:rPr lang="en-US" sz="2500" dirty="0" smtClean="0">
                <a:latin typeface="Arial Black" pitchFamily="34" charset="0"/>
              </a:rPr>
              <a:t>Controller IC</a:t>
            </a:r>
            <a:endParaRPr lang="en-GB" sz="2500" dirty="0" smtClean="0">
              <a:latin typeface="Arial Black" pitchFamily="34" charset="0"/>
            </a:endParaRPr>
          </a:p>
          <a:p>
            <a:pPr lvl="3"/>
            <a:r>
              <a:rPr lang="en-US" sz="2500" dirty="0" smtClean="0">
                <a:latin typeface="Arial Black" pitchFamily="34" charset="0"/>
              </a:rPr>
              <a:t>Driver circuit.</a:t>
            </a:r>
            <a:endParaRPr lang="en-GB" sz="2500" dirty="0" smtClean="0">
              <a:latin typeface="Arial Black" pitchFamily="34" charset="0"/>
            </a:endParaRPr>
          </a:p>
          <a:p>
            <a:endParaRPr lang="en-US" dirty="0" smtClean="0">
              <a:solidFill>
                <a:srgbClr val="FFFF00"/>
              </a:solidFill>
            </a:endParaRPr>
          </a:p>
        </p:txBody>
      </p:sp>
      <p:pic>
        <p:nvPicPr>
          <p:cNvPr id="4" name="image4.jpeg"/>
          <p:cNvPicPr/>
          <p:nvPr/>
        </p:nvPicPr>
        <p:blipFill>
          <a:blip r:embed="rId2" cstate="print"/>
          <a:stretch>
            <a:fillRect/>
          </a:stretch>
        </p:blipFill>
        <p:spPr>
          <a:xfrm>
            <a:off x="228600" y="990600"/>
            <a:ext cx="8686799" cy="2362200"/>
          </a:xfrm>
          <a:prstGeom prst="rect">
            <a:avLst/>
          </a:prstGeom>
        </p:spPr>
      </p:pic>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a:bodyPr>
          <a:lstStyle/>
          <a:p>
            <a:r>
              <a:rPr lang="en-US" sz="2300" b="1" dirty="0" smtClean="0">
                <a:solidFill>
                  <a:srgbClr val="FFFF00"/>
                </a:solidFill>
              </a:rPr>
              <a:t>Main circuit of 5KW system:</a:t>
            </a: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US" sz="2300" dirty="0" smtClean="0">
              <a:solidFill>
                <a:srgbClr val="FFFF00"/>
              </a:solidFill>
            </a:endParaRPr>
          </a:p>
          <a:p>
            <a:endParaRPr lang="en-GB" sz="2300" dirty="0">
              <a:solidFill>
                <a:srgbClr val="FFFF00"/>
              </a:solidFill>
            </a:endParaRPr>
          </a:p>
        </p:txBody>
      </p:sp>
      <p:pic>
        <p:nvPicPr>
          <p:cNvPr id="4" name="image5.png"/>
          <p:cNvPicPr/>
          <p:nvPr/>
        </p:nvPicPr>
        <p:blipFill>
          <a:blip r:embed="rId2" cstate="print"/>
          <a:stretch>
            <a:fillRect/>
          </a:stretch>
        </p:blipFill>
        <p:spPr>
          <a:xfrm>
            <a:off x="304800" y="685800"/>
            <a:ext cx="8610600" cy="3429000"/>
          </a:xfrm>
          <a:prstGeom prst="rect">
            <a:avLst/>
          </a:prstGeom>
        </p:spPr>
      </p:pic>
      <p:graphicFrame>
        <p:nvGraphicFramePr>
          <p:cNvPr id="6" name="Table 5"/>
          <p:cNvGraphicFramePr>
            <a:graphicFrameLocks noGrp="1"/>
          </p:cNvGraphicFramePr>
          <p:nvPr/>
        </p:nvGraphicFramePr>
        <p:xfrm>
          <a:off x="533400" y="4419601"/>
          <a:ext cx="7848600" cy="2209799"/>
        </p:xfrm>
        <a:graphic>
          <a:graphicData uri="http://schemas.openxmlformats.org/drawingml/2006/table">
            <a:tbl>
              <a:tblPr firstRow="1" bandRow="1">
                <a:tableStyleId>{5C22544A-7EE6-4342-B048-85BDC9FD1C3A}</a:tableStyleId>
              </a:tblPr>
              <a:tblGrid>
                <a:gridCol w="1569720"/>
                <a:gridCol w="1569720"/>
                <a:gridCol w="1569720"/>
                <a:gridCol w="1569720"/>
                <a:gridCol w="1569720"/>
              </a:tblGrid>
              <a:tr h="518419">
                <a:tc>
                  <a:txBody>
                    <a:bodyPr/>
                    <a:lstStyle/>
                    <a:p>
                      <a:pPr marL="0" marR="0">
                        <a:spcBef>
                          <a:spcPts val="30"/>
                        </a:spcBef>
                        <a:spcAft>
                          <a:spcPts val="0"/>
                        </a:spcAft>
                      </a:pPr>
                      <a:endParaRPr lang="en-US" sz="1800" dirty="0">
                        <a:latin typeface="Times New Roman"/>
                        <a:ea typeface="Times New Roman"/>
                      </a:endParaRPr>
                    </a:p>
                    <a:p>
                      <a:pPr marL="115570" marR="111125">
                        <a:spcBef>
                          <a:spcPts val="5"/>
                        </a:spcBef>
                        <a:spcAft>
                          <a:spcPts val="0"/>
                        </a:spcAft>
                      </a:pPr>
                      <a:r>
                        <a:rPr lang="en-US" sz="1400" dirty="0">
                          <a:latin typeface="Times New Roman"/>
                          <a:ea typeface="Times New Roman"/>
                        </a:rPr>
                        <a:t>S1</a:t>
                      </a:r>
                      <a:endParaRPr lang="en-GB" sz="1400" dirty="0">
                        <a:latin typeface="Times New Roman"/>
                        <a:ea typeface="Times New Roman"/>
                      </a:endParaRPr>
                    </a:p>
                  </a:txBody>
                  <a:tcPr marL="0" marR="0" marT="0" marB="0"/>
                </a:tc>
                <a:tc>
                  <a:txBody>
                    <a:bodyPr/>
                    <a:lstStyle/>
                    <a:p>
                      <a:pPr marL="0" marR="0">
                        <a:spcBef>
                          <a:spcPts val="30"/>
                        </a:spcBef>
                        <a:spcAft>
                          <a:spcPts val="0"/>
                        </a:spcAft>
                      </a:pPr>
                      <a:endParaRPr lang="en-US" sz="1800">
                        <a:latin typeface="Times New Roman"/>
                        <a:ea typeface="Times New Roman"/>
                      </a:endParaRPr>
                    </a:p>
                    <a:p>
                      <a:pPr marL="0" marR="505460" algn="r">
                        <a:spcBef>
                          <a:spcPts val="5"/>
                        </a:spcBef>
                        <a:spcAft>
                          <a:spcPts val="0"/>
                        </a:spcAft>
                      </a:pPr>
                      <a:r>
                        <a:rPr lang="en-US" sz="1400">
                          <a:latin typeface="Times New Roman"/>
                          <a:ea typeface="Times New Roman"/>
                        </a:rPr>
                        <a:t>S2</a:t>
                      </a:r>
                      <a:endParaRPr lang="en-GB" sz="1400">
                        <a:latin typeface="Times New Roman"/>
                        <a:ea typeface="Times New Roman"/>
                      </a:endParaRPr>
                    </a:p>
                  </a:txBody>
                  <a:tcPr marL="0" marR="0" marT="0" marB="0"/>
                </a:tc>
                <a:tc>
                  <a:txBody>
                    <a:bodyPr/>
                    <a:lstStyle/>
                    <a:p>
                      <a:pPr marL="0" marR="0">
                        <a:spcBef>
                          <a:spcPts val="30"/>
                        </a:spcBef>
                        <a:spcAft>
                          <a:spcPts val="0"/>
                        </a:spcAft>
                      </a:pPr>
                      <a:endParaRPr lang="en-US" sz="1800">
                        <a:latin typeface="Times New Roman"/>
                        <a:ea typeface="Times New Roman"/>
                      </a:endParaRPr>
                    </a:p>
                    <a:p>
                      <a:pPr marL="439420" marR="436880">
                        <a:spcBef>
                          <a:spcPts val="5"/>
                        </a:spcBef>
                        <a:spcAft>
                          <a:spcPts val="0"/>
                        </a:spcAft>
                      </a:pPr>
                      <a:r>
                        <a:rPr lang="en-US" sz="1400">
                          <a:latin typeface="Times New Roman"/>
                          <a:ea typeface="Times New Roman"/>
                        </a:rPr>
                        <a:t>S3</a:t>
                      </a:r>
                      <a:endParaRPr lang="en-GB" sz="1400">
                        <a:latin typeface="Times New Roman"/>
                        <a:ea typeface="Times New Roman"/>
                      </a:endParaRPr>
                    </a:p>
                  </a:txBody>
                  <a:tcPr marL="0" marR="0" marT="0" marB="0"/>
                </a:tc>
                <a:tc>
                  <a:txBody>
                    <a:bodyPr/>
                    <a:lstStyle/>
                    <a:p>
                      <a:pPr marL="0" marR="0">
                        <a:spcBef>
                          <a:spcPts val="30"/>
                        </a:spcBef>
                        <a:spcAft>
                          <a:spcPts val="0"/>
                        </a:spcAft>
                      </a:pPr>
                      <a:endParaRPr lang="en-US" sz="1800">
                        <a:latin typeface="Times New Roman"/>
                        <a:ea typeface="Times New Roman"/>
                      </a:endParaRPr>
                    </a:p>
                    <a:p>
                      <a:pPr marL="115570" marR="111760">
                        <a:spcBef>
                          <a:spcPts val="5"/>
                        </a:spcBef>
                        <a:spcAft>
                          <a:spcPts val="0"/>
                        </a:spcAft>
                      </a:pPr>
                      <a:r>
                        <a:rPr lang="en-US" sz="1400">
                          <a:latin typeface="Times New Roman"/>
                          <a:ea typeface="Times New Roman"/>
                        </a:rPr>
                        <a:t>S4</a:t>
                      </a:r>
                      <a:endParaRPr lang="en-GB" sz="1400">
                        <a:latin typeface="Times New Roman"/>
                        <a:ea typeface="Times New Roman"/>
                      </a:endParaRPr>
                    </a:p>
                  </a:txBody>
                  <a:tcPr marL="0" marR="0" marT="0" marB="0"/>
                </a:tc>
                <a:tc>
                  <a:txBody>
                    <a:bodyPr/>
                    <a:lstStyle/>
                    <a:p>
                      <a:pPr marL="115570" marR="112395">
                        <a:spcBef>
                          <a:spcPts val="0"/>
                        </a:spcBef>
                        <a:spcAft>
                          <a:spcPts val="0"/>
                        </a:spcAft>
                      </a:pPr>
                      <a:r>
                        <a:rPr lang="en-US" sz="1400">
                          <a:latin typeface="Times New Roman"/>
                          <a:ea typeface="Times New Roman"/>
                        </a:rPr>
                        <a:t>Vo</a:t>
                      </a:r>
                      <a:r>
                        <a:rPr lang="en-US" sz="1400" spc="-15">
                          <a:latin typeface="Times New Roman"/>
                          <a:ea typeface="Times New Roman"/>
                        </a:rPr>
                        <a:t> </a:t>
                      </a:r>
                      <a:r>
                        <a:rPr lang="en-US" sz="1400">
                          <a:latin typeface="Times New Roman"/>
                          <a:ea typeface="Times New Roman"/>
                        </a:rPr>
                        <a:t>(Inverter</a:t>
                      </a:r>
                      <a:endParaRPr lang="en-GB" sz="1400">
                        <a:latin typeface="Times New Roman"/>
                        <a:ea typeface="Times New Roman"/>
                      </a:endParaRPr>
                    </a:p>
                    <a:p>
                      <a:pPr marL="115570" marR="114300">
                        <a:spcBef>
                          <a:spcPts val="695"/>
                        </a:spcBef>
                        <a:spcAft>
                          <a:spcPts val="0"/>
                        </a:spcAft>
                      </a:pPr>
                      <a:r>
                        <a:rPr lang="en-US" sz="1400">
                          <a:latin typeface="Times New Roman"/>
                          <a:ea typeface="Times New Roman"/>
                        </a:rPr>
                        <a:t>output</a:t>
                      </a:r>
                      <a:r>
                        <a:rPr lang="en-US" sz="1400" spc="-15">
                          <a:latin typeface="Times New Roman"/>
                          <a:ea typeface="Times New Roman"/>
                        </a:rPr>
                        <a:t> </a:t>
                      </a:r>
                      <a:r>
                        <a:rPr lang="en-US" sz="1400">
                          <a:latin typeface="Times New Roman"/>
                          <a:ea typeface="Times New Roman"/>
                        </a:rPr>
                        <a:t>voltage)</a:t>
                      </a:r>
                      <a:endParaRPr lang="en-GB" sz="1400">
                        <a:latin typeface="Times New Roman"/>
                        <a:ea typeface="Times New Roman"/>
                      </a:endParaRPr>
                    </a:p>
                  </a:txBody>
                  <a:tcPr marL="0" marR="0" marT="0" marB="0"/>
                </a:tc>
              </a:tr>
              <a:tr h="422845">
                <a:tc>
                  <a:txBody>
                    <a:bodyPr/>
                    <a:lstStyle/>
                    <a:p>
                      <a:pPr marL="115570" marR="111760">
                        <a:lnSpc>
                          <a:spcPts val="1365"/>
                        </a:lnSpc>
                        <a:spcBef>
                          <a:spcPts val="0"/>
                        </a:spcBef>
                        <a:spcAft>
                          <a:spcPts val="0"/>
                        </a:spcAft>
                      </a:pPr>
                      <a:r>
                        <a:rPr lang="en-US" sz="1400">
                          <a:latin typeface="Times New Roman"/>
                          <a:ea typeface="Times New Roman"/>
                        </a:rPr>
                        <a:t>ON</a:t>
                      </a:r>
                      <a:endParaRPr lang="en-GB" sz="1400">
                        <a:latin typeface="Times New Roman"/>
                        <a:ea typeface="Times New Roman"/>
                      </a:endParaRPr>
                    </a:p>
                  </a:txBody>
                  <a:tcPr marL="0" marR="0" marT="0" marB="0"/>
                </a:tc>
                <a:tc>
                  <a:txBody>
                    <a:bodyPr/>
                    <a:lstStyle/>
                    <a:p>
                      <a:pPr marL="0" marR="477520" algn="r">
                        <a:lnSpc>
                          <a:spcPts val="1365"/>
                        </a:lnSpc>
                        <a:spcBef>
                          <a:spcPts val="0"/>
                        </a:spcBef>
                        <a:spcAft>
                          <a:spcPts val="0"/>
                        </a:spcAft>
                      </a:pPr>
                      <a:r>
                        <a:rPr lang="en-US" sz="1400">
                          <a:latin typeface="Times New Roman"/>
                          <a:ea typeface="Times New Roman"/>
                        </a:rPr>
                        <a:t>ON</a:t>
                      </a:r>
                      <a:endParaRPr lang="en-GB" sz="1400">
                        <a:latin typeface="Times New Roman"/>
                        <a:ea typeface="Times New Roman"/>
                      </a:endParaRPr>
                    </a:p>
                  </a:txBody>
                  <a:tcPr marL="0" marR="0" marT="0" marB="0"/>
                </a:tc>
                <a:tc>
                  <a:txBody>
                    <a:bodyPr/>
                    <a:lstStyle/>
                    <a:p>
                      <a:pPr marL="439420" marR="437515">
                        <a:lnSpc>
                          <a:spcPts val="1365"/>
                        </a:lnSpc>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115570" marR="112395">
                        <a:lnSpc>
                          <a:spcPts val="1365"/>
                        </a:lnSpc>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477520" marR="0">
                        <a:lnSpc>
                          <a:spcPts val="1365"/>
                        </a:lnSpc>
                        <a:spcBef>
                          <a:spcPts val="0"/>
                        </a:spcBef>
                        <a:spcAft>
                          <a:spcPts val="0"/>
                        </a:spcAft>
                      </a:pPr>
                      <a:r>
                        <a:rPr lang="en-US" sz="1400">
                          <a:latin typeface="Times New Roman"/>
                          <a:ea typeface="Times New Roman"/>
                        </a:rPr>
                        <a:t>Vin</a:t>
                      </a:r>
                      <a:endParaRPr lang="en-GB" sz="1400">
                        <a:latin typeface="Times New Roman"/>
                        <a:ea typeface="Times New Roman"/>
                      </a:endParaRPr>
                    </a:p>
                  </a:txBody>
                  <a:tcPr marL="0" marR="0" marT="0" marB="0"/>
                </a:tc>
              </a:tr>
              <a:tr h="422845">
                <a:tc>
                  <a:txBody>
                    <a:bodyPr/>
                    <a:lstStyle/>
                    <a:p>
                      <a:pPr marL="115570" marR="111760">
                        <a:spcBef>
                          <a:spcPts val="0"/>
                        </a:spcBef>
                        <a:spcAft>
                          <a:spcPts val="0"/>
                        </a:spcAft>
                      </a:pPr>
                      <a:r>
                        <a:rPr lang="en-US" sz="1400">
                          <a:latin typeface="Times New Roman"/>
                          <a:ea typeface="Times New Roman"/>
                        </a:rPr>
                        <a:t>ON</a:t>
                      </a:r>
                      <a:endParaRPr lang="en-GB" sz="1400">
                        <a:latin typeface="Times New Roman"/>
                        <a:ea typeface="Times New Roman"/>
                      </a:endParaRPr>
                    </a:p>
                  </a:txBody>
                  <a:tcPr marL="0" marR="0" marT="0" marB="0"/>
                </a:tc>
                <a:tc>
                  <a:txBody>
                    <a:bodyPr/>
                    <a:lstStyle/>
                    <a:p>
                      <a:pPr marL="0" marR="448310" algn="r">
                        <a:spcBef>
                          <a:spcPts val="0"/>
                        </a:spcBef>
                        <a:spcAft>
                          <a:spcPts val="0"/>
                        </a:spcAft>
                      </a:pPr>
                      <a:r>
                        <a:rPr lang="en-US" sz="1400" dirty="0">
                          <a:latin typeface="Times New Roman"/>
                          <a:ea typeface="Times New Roman"/>
                        </a:rPr>
                        <a:t>OFF</a:t>
                      </a:r>
                      <a:endParaRPr lang="en-GB" sz="1400" dirty="0">
                        <a:latin typeface="Times New Roman"/>
                        <a:ea typeface="Times New Roman"/>
                      </a:endParaRPr>
                    </a:p>
                  </a:txBody>
                  <a:tcPr marL="0" marR="0" marT="0" marB="0"/>
                </a:tc>
                <a:tc>
                  <a:txBody>
                    <a:bodyPr/>
                    <a:lstStyle/>
                    <a:p>
                      <a:pPr marL="439420" marR="437515">
                        <a:spcBef>
                          <a:spcPts val="0"/>
                        </a:spcBef>
                        <a:spcAft>
                          <a:spcPts val="0"/>
                        </a:spcAft>
                      </a:pPr>
                      <a:r>
                        <a:rPr lang="en-US" sz="1400">
                          <a:latin typeface="Times New Roman"/>
                          <a:ea typeface="Times New Roman"/>
                        </a:rPr>
                        <a:t>ON</a:t>
                      </a:r>
                      <a:endParaRPr lang="en-GB" sz="1400">
                        <a:latin typeface="Times New Roman"/>
                        <a:ea typeface="Times New Roman"/>
                      </a:endParaRPr>
                    </a:p>
                  </a:txBody>
                  <a:tcPr marL="0" marR="0" marT="0" marB="0"/>
                </a:tc>
                <a:tc>
                  <a:txBody>
                    <a:bodyPr/>
                    <a:lstStyle/>
                    <a:p>
                      <a:pPr marL="115570" marR="112395">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448310" marR="0">
                        <a:spcBef>
                          <a:spcPts val="0"/>
                        </a:spcBef>
                        <a:spcAft>
                          <a:spcPts val="0"/>
                        </a:spcAft>
                      </a:pPr>
                      <a:r>
                        <a:rPr lang="en-US" sz="1400">
                          <a:latin typeface="Times New Roman"/>
                          <a:ea typeface="Times New Roman"/>
                        </a:rPr>
                        <a:t>Zero</a:t>
                      </a:r>
                      <a:endParaRPr lang="en-GB" sz="1400">
                        <a:latin typeface="Times New Roman"/>
                        <a:ea typeface="Times New Roman"/>
                      </a:endParaRPr>
                    </a:p>
                  </a:txBody>
                  <a:tcPr marL="0" marR="0" marT="0" marB="0"/>
                </a:tc>
              </a:tr>
              <a:tr h="422845">
                <a:tc>
                  <a:txBody>
                    <a:bodyPr/>
                    <a:lstStyle/>
                    <a:p>
                      <a:pPr marL="115570" marR="111760">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0" marR="448310" algn="r">
                        <a:spcBef>
                          <a:spcPts val="0"/>
                        </a:spcBef>
                        <a:spcAft>
                          <a:spcPts val="0"/>
                        </a:spcAft>
                      </a:pPr>
                      <a:r>
                        <a:rPr lang="en-US" sz="1400" dirty="0">
                          <a:latin typeface="Times New Roman"/>
                          <a:ea typeface="Times New Roman"/>
                        </a:rPr>
                        <a:t>OFF</a:t>
                      </a:r>
                      <a:endParaRPr lang="en-GB" sz="1400" dirty="0">
                        <a:latin typeface="Times New Roman"/>
                        <a:ea typeface="Times New Roman"/>
                      </a:endParaRPr>
                    </a:p>
                  </a:txBody>
                  <a:tcPr marL="0" marR="0" marT="0" marB="0"/>
                </a:tc>
                <a:tc>
                  <a:txBody>
                    <a:bodyPr/>
                    <a:lstStyle/>
                    <a:p>
                      <a:pPr marL="439420" marR="437515">
                        <a:spcBef>
                          <a:spcPts val="0"/>
                        </a:spcBef>
                        <a:spcAft>
                          <a:spcPts val="0"/>
                        </a:spcAft>
                      </a:pPr>
                      <a:r>
                        <a:rPr lang="en-US" sz="1400" dirty="0">
                          <a:latin typeface="Times New Roman"/>
                          <a:ea typeface="Times New Roman"/>
                        </a:rPr>
                        <a:t>ON</a:t>
                      </a:r>
                      <a:endParaRPr lang="en-GB" sz="1400" dirty="0">
                        <a:latin typeface="Times New Roman"/>
                        <a:ea typeface="Times New Roman"/>
                      </a:endParaRPr>
                    </a:p>
                  </a:txBody>
                  <a:tcPr marL="0" marR="0" marT="0" marB="0"/>
                </a:tc>
                <a:tc>
                  <a:txBody>
                    <a:bodyPr/>
                    <a:lstStyle/>
                    <a:p>
                      <a:pPr marL="115570" marR="112395">
                        <a:spcBef>
                          <a:spcPts val="0"/>
                        </a:spcBef>
                        <a:spcAft>
                          <a:spcPts val="0"/>
                        </a:spcAft>
                      </a:pPr>
                      <a:r>
                        <a:rPr lang="en-US" sz="1400" dirty="0">
                          <a:latin typeface="Times New Roman"/>
                          <a:ea typeface="Times New Roman"/>
                        </a:rPr>
                        <a:t>ON</a:t>
                      </a:r>
                      <a:endParaRPr lang="en-GB" sz="1400" dirty="0">
                        <a:latin typeface="Times New Roman"/>
                        <a:ea typeface="Times New Roman"/>
                      </a:endParaRPr>
                    </a:p>
                  </a:txBody>
                  <a:tcPr marL="0" marR="0" marT="0" marB="0"/>
                </a:tc>
                <a:tc>
                  <a:txBody>
                    <a:bodyPr/>
                    <a:lstStyle/>
                    <a:p>
                      <a:pPr marL="452755" marR="0">
                        <a:spcBef>
                          <a:spcPts val="0"/>
                        </a:spcBef>
                        <a:spcAft>
                          <a:spcPts val="0"/>
                        </a:spcAft>
                      </a:pPr>
                      <a:r>
                        <a:rPr lang="en-US" sz="1400">
                          <a:latin typeface="Times New Roman"/>
                          <a:ea typeface="Times New Roman"/>
                        </a:rPr>
                        <a:t>-Vin</a:t>
                      </a:r>
                      <a:endParaRPr lang="en-GB" sz="1400">
                        <a:latin typeface="Times New Roman"/>
                        <a:ea typeface="Times New Roman"/>
                      </a:endParaRPr>
                    </a:p>
                  </a:txBody>
                  <a:tcPr marL="0" marR="0" marT="0" marB="0"/>
                </a:tc>
              </a:tr>
              <a:tr h="422845">
                <a:tc>
                  <a:txBody>
                    <a:bodyPr/>
                    <a:lstStyle/>
                    <a:p>
                      <a:pPr marL="115570" marR="111760">
                        <a:lnSpc>
                          <a:spcPts val="1365"/>
                        </a:lnSpc>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0" marR="477520" algn="r">
                        <a:lnSpc>
                          <a:spcPts val="1365"/>
                        </a:lnSpc>
                        <a:spcBef>
                          <a:spcPts val="0"/>
                        </a:spcBef>
                        <a:spcAft>
                          <a:spcPts val="0"/>
                        </a:spcAft>
                      </a:pPr>
                      <a:r>
                        <a:rPr lang="en-US" sz="1400">
                          <a:latin typeface="Times New Roman"/>
                          <a:ea typeface="Times New Roman"/>
                        </a:rPr>
                        <a:t>ON</a:t>
                      </a:r>
                      <a:endParaRPr lang="en-GB" sz="1400">
                        <a:latin typeface="Times New Roman"/>
                        <a:ea typeface="Times New Roman"/>
                      </a:endParaRPr>
                    </a:p>
                  </a:txBody>
                  <a:tcPr marL="0" marR="0" marT="0" marB="0"/>
                </a:tc>
                <a:tc>
                  <a:txBody>
                    <a:bodyPr/>
                    <a:lstStyle/>
                    <a:p>
                      <a:pPr marL="439420" marR="437515">
                        <a:lnSpc>
                          <a:spcPts val="1365"/>
                        </a:lnSpc>
                        <a:spcBef>
                          <a:spcPts val="0"/>
                        </a:spcBef>
                        <a:spcAft>
                          <a:spcPts val="0"/>
                        </a:spcAft>
                      </a:pPr>
                      <a:r>
                        <a:rPr lang="en-US" sz="1400">
                          <a:latin typeface="Times New Roman"/>
                          <a:ea typeface="Times New Roman"/>
                        </a:rPr>
                        <a:t>OFF</a:t>
                      </a:r>
                      <a:endParaRPr lang="en-GB" sz="1400">
                        <a:latin typeface="Times New Roman"/>
                        <a:ea typeface="Times New Roman"/>
                      </a:endParaRPr>
                    </a:p>
                  </a:txBody>
                  <a:tcPr marL="0" marR="0" marT="0" marB="0"/>
                </a:tc>
                <a:tc>
                  <a:txBody>
                    <a:bodyPr/>
                    <a:lstStyle/>
                    <a:p>
                      <a:pPr marL="115570" marR="112395">
                        <a:lnSpc>
                          <a:spcPts val="1365"/>
                        </a:lnSpc>
                        <a:spcBef>
                          <a:spcPts val="0"/>
                        </a:spcBef>
                        <a:spcAft>
                          <a:spcPts val="0"/>
                        </a:spcAft>
                      </a:pPr>
                      <a:r>
                        <a:rPr lang="en-US" sz="1400" dirty="0">
                          <a:latin typeface="Times New Roman"/>
                          <a:ea typeface="Times New Roman"/>
                        </a:rPr>
                        <a:t>ON</a:t>
                      </a:r>
                      <a:endParaRPr lang="en-GB" sz="1400" dirty="0">
                        <a:latin typeface="Times New Roman"/>
                        <a:ea typeface="Times New Roman"/>
                      </a:endParaRPr>
                    </a:p>
                  </a:txBody>
                  <a:tcPr marL="0" marR="0" marT="0" marB="0"/>
                </a:tc>
                <a:tc>
                  <a:txBody>
                    <a:bodyPr/>
                    <a:lstStyle/>
                    <a:p>
                      <a:pPr marL="448310" marR="0">
                        <a:lnSpc>
                          <a:spcPts val="1365"/>
                        </a:lnSpc>
                        <a:spcBef>
                          <a:spcPts val="0"/>
                        </a:spcBef>
                        <a:spcAft>
                          <a:spcPts val="0"/>
                        </a:spcAft>
                      </a:pPr>
                      <a:r>
                        <a:rPr lang="en-US" sz="1400" dirty="0">
                          <a:latin typeface="Times New Roman"/>
                          <a:ea typeface="Times New Roman"/>
                        </a:rPr>
                        <a:t>Zero</a:t>
                      </a:r>
                      <a:endParaRPr lang="en-GB" sz="1400" dirty="0">
                        <a:latin typeface="Times New Roman"/>
                        <a:ea typeface="Times New Roman"/>
                      </a:endParaRPr>
                    </a:p>
                  </a:txBody>
                  <a:tcPr marL="0" marR="0" marT="0" marB="0"/>
                </a:tc>
              </a:tr>
            </a:tbl>
          </a:graphicData>
        </a:graphic>
      </p:graphicFrame>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200400"/>
          </a:xfrm>
        </p:spPr>
        <p:txBody>
          <a:bodyPr>
            <a:normAutofit/>
          </a:bodyPr>
          <a:lstStyle/>
          <a:p>
            <a:r>
              <a:rPr lang="en-US" dirty="0" smtClean="0"/>
              <a:t>A Design of Inductive Coupling Wireless Power Transfer System for Electric Vehicle Applications</a:t>
            </a:r>
            <a:r>
              <a:rPr lang="en-GB" dirty="0" smtClean="0"/>
              <a:t/>
            </a:r>
            <a:br>
              <a:rPr lang="en-GB" dirty="0" smtClean="0"/>
            </a:br>
            <a:endParaRPr lang="en-GB" dirty="0"/>
          </a:p>
        </p:txBody>
      </p:sp>
      <p:sp>
        <p:nvSpPr>
          <p:cNvPr id="3" name="Content Placeholder 2"/>
          <p:cNvSpPr>
            <a:spLocks noGrp="1"/>
          </p:cNvSpPr>
          <p:nvPr>
            <p:ph idx="1"/>
          </p:nvPr>
        </p:nvSpPr>
        <p:spPr>
          <a:xfrm>
            <a:off x="533400" y="2438400"/>
            <a:ext cx="8153400" cy="4016408"/>
          </a:xfrm>
        </p:spPr>
        <p:txBody>
          <a:bodyPr/>
          <a:lstStyle/>
          <a:p>
            <a:r>
              <a:rPr lang="en-US" sz="2300" dirty="0" smtClean="0">
                <a:solidFill>
                  <a:srgbClr val="FFFF00"/>
                </a:solidFill>
                <a:latin typeface="Arial Black" pitchFamily="34" charset="0"/>
              </a:rPr>
              <a:t>Specifications of 5KW system.</a:t>
            </a:r>
            <a:endParaRPr lang="en-GB" sz="2300" dirty="0" smtClean="0">
              <a:solidFill>
                <a:srgbClr val="FFFF00"/>
              </a:solidFill>
              <a:latin typeface="Arial Black" pitchFamily="34" charset="0"/>
            </a:endParaRPr>
          </a:p>
          <a:p>
            <a:endParaRPr lang="en-GB" dirty="0"/>
          </a:p>
        </p:txBody>
      </p:sp>
      <p:graphicFrame>
        <p:nvGraphicFramePr>
          <p:cNvPr id="4" name="Table 3"/>
          <p:cNvGraphicFramePr>
            <a:graphicFrameLocks noGrp="1"/>
          </p:cNvGraphicFramePr>
          <p:nvPr/>
        </p:nvGraphicFramePr>
        <p:xfrm>
          <a:off x="762000" y="2971799"/>
          <a:ext cx="7543800" cy="3428999"/>
        </p:xfrm>
        <a:graphic>
          <a:graphicData uri="http://schemas.openxmlformats.org/drawingml/2006/table">
            <a:tbl>
              <a:tblPr firstRow="1" bandRow="1">
                <a:tableStyleId>{5C22544A-7EE6-4342-B048-85BDC9FD1C3A}</a:tableStyleId>
              </a:tblPr>
              <a:tblGrid>
                <a:gridCol w="3771900"/>
                <a:gridCol w="3771900"/>
              </a:tblGrid>
              <a:tr h="489857">
                <a:tc>
                  <a:txBody>
                    <a:bodyPr/>
                    <a:lstStyle/>
                    <a:p>
                      <a:pPr marL="525145" marR="521970" algn="r">
                        <a:lnSpc>
                          <a:spcPts val="1375"/>
                        </a:lnSpc>
                        <a:spcBef>
                          <a:spcPts val="0"/>
                        </a:spcBef>
                        <a:spcAft>
                          <a:spcPts val="0"/>
                        </a:spcAft>
                      </a:pPr>
                      <a:endParaRPr lang="en-US" sz="2000" b="1" dirty="0" smtClean="0">
                        <a:latin typeface="Times New Roman"/>
                        <a:ea typeface="Times New Roman"/>
                        <a:cs typeface="Mangal"/>
                      </a:endParaRPr>
                    </a:p>
                    <a:p>
                      <a:pPr marL="525145" marR="521970" algn="r">
                        <a:lnSpc>
                          <a:spcPts val="1375"/>
                        </a:lnSpc>
                        <a:spcBef>
                          <a:spcPts val="0"/>
                        </a:spcBef>
                        <a:spcAft>
                          <a:spcPts val="0"/>
                        </a:spcAft>
                      </a:pPr>
                      <a:r>
                        <a:rPr lang="en-US" sz="2000" b="1" dirty="0" smtClean="0">
                          <a:latin typeface="Times New Roman"/>
                          <a:ea typeface="Times New Roman"/>
                          <a:cs typeface="Mangal"/>
                        </a:rPr>
                        <a:t>Parameter</a:t>
                      </a:r>
                      <a:endParaRPr lang="en-GB" sz="2000" dirty="0">
                        <a:latin typeface="Times New Roman"/>
                        <a:ea typeface="Times New Roman"/>
                        <a:cs typeface="Mangal"/>
                      </a:endParaRPr>
                    </a:p>
                  </a:txBody>
                  <a:tcPr marL="0" marR="0" marT="0" marB="0"/>
                </a:tc>
                <a:tc>
                  <a:txBody>
                    <a:bodyPr/>
                    <a:lstStyle/>
                    <a:p>
                      <a:pPr marL="0" marR="518795" algn="r">
                        <a:lnSpc>
                          <a:spcPts val="1375"/>
                        </a:lnSpc>
                        <a:spcBef>
                          <a:spcPts val="0"/>
                        </a:spcBef>
                        <a:spcAft>
                          <a:spcPts val="0"/>
                        </a:spcAft>
                      </a:pPr>
                      <a:endParaRPr lang="en-US" sz="2000" b="1" dirty="0" smtClean="0">
                        <a:latin typeface="Times New Roman"/>
                        <a:ea typeface="Times New Roman"/>
                        <a:cs typeface="Mangal"/>
                      </a:endParaRPr>
                    </a:p>
                    <a:p>
                      <a:pPr marL="0" marR="518795" algn="r">
                        <a:lnSpc>
                          <a:spcPts val="1375"/>
                        </a:lnSpc>
                        <a:spcBef>
                          <a:spcPts val="0"/>
                        </a:spcBef>
                        <a:spcAft>
                          <a:spcPts val="0"/>
                        </a:spcAft>
                      </a:pPr>
                      <a:r>
                        <a:rPr lang="en-US" sz="2000" b="1" dirty="0" smtClean="0">
                          <a:latin typeface="Times New Roman"/>
                          <a:ea typeface="Times New Roman"/>
                          <a:cs typeface="Mangal"/>
                        </a:rPr>
                        <a:t>Value</a:t>
                      </a:r>
                      <a:endParaRPr lang="en-GB" sz="2000" dirty="0">
                        <a:latin typeface="Times New Roman"/>
                        <a:ea typeface="Times New Roman"/>
                        <a:cs typeface="Mangal"/>
                      </a:endParaRPr>
                    </a:p>
                  </a:txBody>
                  <a:tcPr marL="0" marR="0" marT="0" marB="0"/>
                </a:tc>
              </a:tr>
              <a:tr h="489857">
                <a:tc>
                  <a:txBody>
                    <a:bodyPr/>
                    <a:lstStyle/>
                    <a:p>
                      <a:pPr marL="525145" marR="521970" algn="r">
                        <a:spcBef>
                          <a:spcPts val="0"/>
                        </a:spcBef>
                        <a:spcAft>
                          <a:spcPts val="0"/>
                        </a:spcAft>
                      </a:pPr>
                      <a:r>
                        <a:rPr lang="en-US" sz="2000" dirty="0">
                          <a:latin typeface="Times New Roman"/>
                          <a:ea typeface="Times New Roman"/>
                          <a:cs typeface="Mangal"/>
                        </a:rPr>
                        <a:t>Input</a:t>
                      </a:r>
                      <a:r>
                        <a:rPr lang="en-US" sz="2000" spc="-10" dirty="0">
                          <a:latin typeface="Times New Roman"/>
                          <a:ea typeface="Times New Roman"/>
                          <a:cs typeface="Mangal"/>
                        </a:rPr>
                        <a:t> </a:t>
                      </a:r>
                      <a:r>
                        <a:rPr lang="en-US" sz="2000" dirty="0">
                          <a:latin typeface="Times New Roman"/>
                          <a:ea typeface="Times New Roman"/>
                          <a:cs typeface="Mangal"/>
                        </a:rPr>
                        <a:t>Voltage</a:t>
                      </a:r>
                      <a:endParaRPr lang="en-GB" sz="2000" dirty="0">
                        <a:latin typeface="Times New Roman"/>
                        <a:ea typeface="Times New Roman"/>
                        <a:cs typeface="Mangal"/>
                      </a:endParaRPr>
                    </a:p>
                  </a:txBody>
                  <a:tcPr marL="0" marR="0" marT="0" marB="0"/>
                </a:tc>
                <a:tc>
                  <a:txBody>
                    <a:bodyPr/>
                    <a:lstStyle/>
                    <a:p>
                      <a:pPr marL="0" marR="520700" algn="r">
                        <a:spcBef>
                          <a:spcPts val="0"/>
                        </a:spcBef>
                        <a:spcAft>
                          <a:spcPts val="0"/>
                        </a:spcAft>
                      </a:pPr>
                      <a:r>
                        <a:rPr lang="en-US" sz="2000">
                          <a:latin typeface="Times New Roman"/>
                          <a:ea typeface="Times New Roman"/>
                          <a:cs typeface="Mangal"/>
                        </a:rPr>
                        <a:t>120 V</a:t>
                      </a:r>
                      <a:endParaRPr lang="en-GB" sz="2000">
                        <a:latin typeface="Times New Roman"/>
                        <a:ea typeface="Times New Roman"/>
                        <a:cs typeface="Mangal"/>
                      </a:endParaRPr>
                    </a:p>
                  </a:txBody>
                  <a:tcPr marL="0" marR="0" marT="0" marB="0"/>
                </a:tc>
              </a:tr>
              <a:tr h="489857">
                <a:tc>
                  <a:txBody>
                    <a:bodyPr/>
                    <a:lstStyle/>
                    <a:p>
                      <a:pPr marL="0" marR="521335" algn="r">
                        <a:spcBef>
                          <a:spcPts val="0"/>
                        </a:spcBef>
                        <a:spcAft>
                          <a:spcPts val="0"/>
                        </a:spcAft>
                      </a:pPr>
                      <a:r>
                        <a:rPr lang="en-US" sz="2000" dirty="0">
                          <a:latin typeface="Times New Roman"/>
                          <a:ea typeface="Times New Roman"/>
                          <a:cs typeface="Mangal"/>
                        </a:rPr>
                        <a:t>Power</a:t>
                      </a:r>
                      <a:r>
                        <a:rPr lang="en-US" sz="2000" spc="-15" dirty="0">
                          <a:latin typeface="Times New Roman"/>
                          <a:ea typeface="Times New Roman"/>
                          <a:cs typeface="Mangal"/>
                        </a:rPr>
                        <a:t> </a:t>
                      </a:r>
                      <a:r>
                        <a:rPr lang="en-US" sz="2000" dirty="0">
                          <a:latin typeface="Times New Roman"/>
                          <a:ea typeface="Times New Roman"/>
                          <a:cs typeface="Mangal"/>
                        </a:rPr>
                        <a:t>Rating</a:t>
                      </a:r>
                      <a:endParaRPr lang="en-GB" sz="2000" dirty="0">
                        <a:latin typeface="Times New Roman"/>
                        <a:ea typeface="Times New Roman"/>
                        <a:cs typeface="Mangal"/>
                      </a:endParaRPr>
                    </a:p>
                  </a:txBody>
                  <a:tcPr marL="0" marR="0" marT="0" marB="0"/>
                </a:tc>
                <a:tc>
                  <a:txBody>
                    <a:bodyPr/>
                    <a:lstStyle/>
                    <a:p>
                      <a:pPr marL="525145" marR="521970" algn="r">
                        <a:spcBef>
                          <a:spcPts val="0"/>
                        </a:spcBef>
                        <a:spcAft>
                          <a:spcPts val="0"/>
                        </a:spcAft>
                      </a:pPr>
                      <a:r>
                        <a:rPr lang="en-US" sz="2000">
                          <a:latin typeface="Times New Roman"/>
                          <a:ea typeface="Times New Roman"/>
                          <a:cs typeface="Mangal"/>
                        </a:rPr>
                        <a:t>5KW</a:t>
                      </a:r>
                      <a:endParaRPr lang="en-GB" sz="2000">
                        <a:latin typeface="Times New Roman"/>
                        <a:ea typeface="Times New Roman"/>
                        <a:cs typeface="Mangal"/>
                      </a:endParaRPr>
                    </a:p>
                  </a:txBody>
                  <a:tcPr marL="0" marR="0" marT="0" marB="0"/>
                </a:tc>
              </a:tr>
              <a:tr h="489857">
                <a:tc>
                  <a:txBody>
                    <a:bodyPr/>
                    <a:lstStyle/>
                    <a:p>
                      <a:pPr marL="0" marR="520065" algn="r">
                        <a:spcBef>
                          <a:spcPts val="0"/>
                        </a:spcBef>
                        <a:spcAft>
                          <a:spcPts val="0"/>
                        </a:spcAft>
                      </a:pPr>
                      <a:r>
                        <a:rPr lang="en-US" sz="2000" dirty="0">
                          <a:latin typeface="Times New Roman"/>
                          <a:ea typeface="Times New Roman"/>
                          <a:cs typeface="Mangal"/>
                        </a:rPr>
                        <a:t>Operating</a:t>
                      </a:r>
                      <a:r>
                        <a:rPr lang="en-US" sz="2000" spc="-5" dirty="0">
                          <a:latin typeface="Times New Roman"/>
                          <a:ea typeface="Times New Roman"/>
                          <a:cs typeface="Mangal"/>
                        </a:rPr>
                        <a:t> </a:t>
                      </a:r>
                      <a:r>
                        <a:rPr lang="en-US" sz="2000" dirty="0">
                          <a:latin typeface="Times New Roman"/>
                          <a:ea typeface="Times New Roman"/>
                          <a:cs typeface="Mangal"/>
                        </a:rPr>
                        <a:t>Frequency</a:t>
                      </a:r>
                      <a:endParaRPr lang="en-GB" sz="2000" dirty="0">
                        <a:latin typeface="Times New Roman"/>
                        <a:ea typeface="Times New Roman"/>
                        <a:cs typeface="Mangal"/>
                      </a:endParaRPr>
                    </a:p>
                  </a:txBody>
                  <a:tcPr marL="0" marR="0" marT="0" marB="0"/>
                </a:tc>
                <a:tc>
                  <a:txBody>
                    <a:bodyPr/>
                    <a:lstStyle/>
                    <a:p>
                      <a:pPr marL="0" marR="521970" algn="r">
                        <a:spcBef>
                          <a:spcPts val="0"/>
                        </a:spcBef>
                        <a:spcAft>
                          <a:spcPts val="0"/>
                        </a:spcAft>
                      </a:pPr>
                      <a:r>
                        <a:rPr lang="en-US" sz="2000">
                          <a:latin typeface="Times New Roman"/>
                          <a:ea typeface="Times New Roman"/>
                          <a:cs typeface="Mangal"/>
                        </a:rPr>
                        <a:t>50kHz</a:t>
                      </a:r>
                      <a:endParaRPr lang="en-GB" sz="2000">
                        <a:latin typeface="Times New Roman"/>
                        <a:ea typeface="Times New Roman"/>
                        <a:cs typeface="Mangal"/>
                      </a:endParaRPr>
                    </a:p>
                  </a:txBody>
                  <a:tcPr marL="0" marR="0" marT="0" marB="0"/>
                </a:tc>
              </a:tr>
              <a:tr h="489857">
                <a:tc>
                  <a:txBody>
                    <a:bodyPr/>
                    <a:lstStyle/>
                    <a:p>
                      <a:pPr marL="0" marR="520700" algn="r">
                        <a:spcBef>
                          <a:spcPts val="0"/>
                        </a:spcBef>
                        <a:spcAft>
                          <a:spcPts val="0"/>
                        </a:spcAft>
                      </a:pPr>
                      <a:r>
                        <a:rPr lang="en-US" sz="2000" dirty="0">
                          <a:latin typeface="Times New Roman"/>
                          <a:ea typeface="Times New Roman"/>
                          <a:cs typeface="Mangal"/>
                        </a:rPr>
                        <a:t>Quality</a:t>
                      </a:r>
                      <a:r>
                        <a:rPr lang="en-US" sz="2000" spc="-25" dirty="0">
                          <a:latin typeface="Times New Roman"/>
                          <a:ea typeface="Times New Roman"/>
                          <a:cs typeface="Mangal"/>
                        </a:rPr>
                        <a:t> </a:t>
                      </a:r>
                      <a:r>
                        <a:rPr lang="en-US" sz="2000" dirty="0">
                          <a:latin typeface="Times New Roman"/>
                          <a:ea typeface="Times New Roman"/>
                          <a:cs typeface="Mangal"/>
                        </a:rPr>
                        <a:t>Factor</a:t>
                      </a:r>
                      <a:endParaRPr lang="en-GB" sz="2000" dirty="0">
                        <a:latin typeface="Times New Roman"/>
                        <a:ea typeface="Times New Roman"/>
                        <a:cs typeface="Mangal"/>
                      </a:endParaRPr>
                    </a:p>
                  </a:txBody>
                  <a:tcPr marL="0" marR="0" marT="0" marB="0"/>
                </a:tc>
                <a:tc>
                  <a:txBody>
                    <a:bodyPr/>
                    <a:lstStyle/>
                    <a:p>
                      <a:pPr marL="6350" marR="0" algn="ctr">
                        <a:spcBef>
                          <a:spcPts val="0"/>
                        </a:spcBef>
                        <a:spcAft>
                          <a:spcPts val="0"/>
                        </a:spcAft>
                      </a:pPr>
                      <a:r>
                        <a:rPr lang="en-US" sz="2000" dirty="0" smtClean="0">
                          <a:latin typeface="Times New Roman"/>
                          <a:ea typeface="Times New Roman"/>
                          <a:cs typeface="Mangal"/>
                        </a:rPr>
                        <a:t>          5</a:t>
                      </a:r>
                      <a:endParaRPr lang="en-GB" sz="2000" dirty="0">
                        <a:latin typeface="Times New Roman"/>
                        <a:ea typeface="Times New Roman"/>
                        <a:cs typeface="Mangal"/>
                      </a:endParaRPr>
                    </a:p>
                  </a:txBody>
                  <a:tcPr marL="0" marR="0" marT="0" marB="0"/>
                </a:tc>
              </a:tr>
              <a:tr h="489857">
                <a:tc>
                  <a:txBody>
                    <a:bodyPr/>
                    <a:lstStyle/>
                    <a:p>
                      <a:pPr marL="525145" marR="521970" algn="r">
                        <a:lnSpc>
                          <a:spcPts val="1365"/>
                        </a:lnSpc>
                        <a:spcBef>
                          <a:spcPts val="0"/>
                        </a:spcBef>
                        <a:spcAft>
                          <a:spcPts val="0"/>
                        </a:spcAft>
                      </a:pPr>
                      <a:r>
                        <a:rPr lang="en-US" sz="2000" dirty="0">
                          <a:latin typeface="Times New Roman"/>
                          <a:ea typeface="Times New Roman"/>
                          <a:cs typeface="Mangal"/>
                        </a:rPr>
                        <a:t>Output</a:t>
                      </a:r>
                      <a:r>
                        <a:rPr lang="en-US" sz="2000" spc="-15" dirty="0">
                          <a:latin typeface="Times New Roman"/>
                          <a:ea typeface="Times New Roman"/>
                          <a:cs typeface="Mangal"/>
                        </a:rPr>
                        <a:t> </a:t>
                      </a:r>
                      <a:r>
                        <a:rPr lang="en-US" sz="2000" dirty="0">
                          <a:latin typeface="Times New Roman"/>
                          <a:ea typeface="Times New Roman"/>
                          <a:cs typeface="Mangal"/>
                        </a:rPr>
                        <a:t>voltage</a:t>
                      </a:r>
                      <a:endParaRPr lang="en-GB" sz="2000" dirty="0">
                        <a:latin typeface="Times New Roman"/>
                        <a:ea typeface="Times New Roman"/>
                        <a:cs typeface="Mangal"/>
                      </a:endParaRPr>
                    </a:p>
                  </a:txBody>
                  <a:tcPr marL="0" marR="0" marT="0" marB="0"/>
                </a:tc>
                <a:tc>
                  <a:txBody>
                    <a:bodyPr/>
                    <a:lstStyle/>
                    <a:p>
                      <a:pPr marL="0" marR="520700" algn="r">
                        <a:lnSpc>
                          <a:spcPts val="1365"/>
                        </a:lnSpc>
                        <a:spcBef>
                          <a:spcPts val="0"/>
                        </a:spcBef>
                        <a:spcAft>
                          <a:spcPts val="0"/>
                        </a:spcAft>
                      </a:pPr>
                      <a:r>
                        <a:rPr lang="en-US" sz="2000" dirty="0">
                          <a:latin typeface="Times New Roman"/>
                          <a:ea typeface="Times New Roman"/>
                          <a:cs typeface="Mangal"/>
                        </a:rPr>
                        <a:t>400 V</a:t>
                      </a:r>
                      <a:endParaRPr lang="en-GB" sz="2000" dirty="0">
                        <a:latin typeface="Times New Roman"/>
                        <a:ea typeface="Times New Roman"/>
                        <a:cs typeface="Mangal"/>
                      </a:endParaRPr>
                    </a:p>
                  </a:txBody>
                  <a:tcPr marL="0" marR="0" marT="0" marB="0"/>
                </a:tc>
              </a:tr>
              <a:tr h="489857">
                <a:tc>
                  <a:txBody>
                    <a:bodyPr/>
                    <a:lstStyle/>
                    <a:p>
                      <a:pPr marL="0" marR="521335" algn="r">
                        <a:spcBef>
                          <a:spcPts val="0"/>
                        </a:spcBef>
                        <a:spcAft>
                          <a:spcPts val="0"/>
                        </a:spcAft>
                      </a:pPr>
                      <a:r>
                        <a:rPr lang="en-US" sz="2000">
                          <a:latin typeface="Times New Roman"/>
                          <a:ea typeface="Times New Roman"/>
                          <a:cs typeface="Mangal"/>
                        </a:rPr>
                        <a:t>Turns</a:t>
                      </a:r>
                      <a:r>
                        <a:rPr lang="en-US" sz="2000" spc="-10">
                          <a:latin typeface="Times New Roman"/>
                          <a:ea typeface="Times New Roman"/>
                          <a:cs typeface="Mangal"/>
                        </a:rPr>
                        <a:t> </a:t>
                      </a:r>
                      <a:r>
                        <a:rPr lang="en-US" sz="2000">
                          <a:latin typeface="Times New Roman"/>
                          <a:ea typeface="Times New Roman"/>
                          <a:cs typeface="Mangal"/>
                        </a:rPr>
                        <a:t>ratio</a:t>
                      </a:r>
                      <a:endParaRPr lang="en-GB" sz="2000">
                        <a:latin typeface="Times New Roman"/>
                        <a:ea typeface="Times New Roman"/>
                        <a:cs typeface="Mangal"/>
                      </a:endParaRPr>
                    </a:p>
                  </a:txBody>
                  <a:tcPr marL="0" marR="0" marT="0" marB="0"/>
                </a:tc>
                <a:tc>
                  <a:txBody>
                    <a:bodyPr/>
                    <a:lstStyle/>
                    <a:p>
                      <a:pPr marL="0" marR="521335" algn="r">
                        <a:spcBef>
                          <a:spcPts val="0"/>
                        </a:spcBef>
                        <a:spcAft>
                          <a:spcPts val="0"/>
                        </a:spcAft>
                      </a:pPr>
                      <a:r>
                        <a:rPr lang="en-US" sz="2000" dirty="0">
                          <a:latin typeface="Times New Roman"/>
                          <a:ea typeface="Times New Roman"/>
                          <a:cs typeface="Mangal"/>
                        </a:rPr>
                        <a:t>2.5</a:t>
                      </a:r>
                      <a:endParaRPr lang="en-GB" sz="2000" dirty="0">
                        <a:latin typeface="Times New Roman"/>
                        <a:ea typeface="Times New Roman"/>
                        <a:cs typeface="Mangal"/>
                      </a:endParaRPr>
                    </a:p>
                  </a:txBody>
                  <a:tcPr marL="0" marR="0" marT="0" marB="0"/>
                </a:tc>
              </a:tr>
            </a:tbl>
          </a:graphicData>
        </a:graphic>
      </p:graphicFrame>
    </p:spTree>
  </p:cSld>
  <p:clrMapOvr>
    <a:masterClrMapping/>
  </p:clrMapOvr>
  <p:transition>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120</TotalTime>
  <Words>952</Words>
  <Application>Microsoft Office PowerPoint</Application>
  <PresentationFormat>On-screen Show (4:3)</PresentationFormat>
  <Paragraphs>173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Verve</vt:lpstr>
      <vt:lpstr>Slide 1</vt:lpstr>
      <vt:lpstr>OUTLINE ABOUT PROJECT</vt:lpstr>
      <vt:lpstr>Slide 3</vt:lpstr>
      <vt:lpstr>INTRODUCTION</vt:lpstr>
      <vt:lpstr>Slide 5</vt:lpstr>
      <vt:lpstr>RESONANT CIRCUITS OF INDUCTIVE WPT SYSTEM </vt:lpstr>
      <vt:lpstr>Slide 7</vt:lpstr>
      <vt:lpstr>Slide 8</vt:lpstr>
      <vt:lpstr>A Design of Inductive Coupling Wireless Power Transfer System for Electric Vehicle Applications </vt:lpstr>
      <vt:lpstr>Slide 10</vt:lpstr>
      <vt:lpstr>Slide 11</vt:lpstr>
      <vt:lpstr>Simulation Results for 5KW system</vt:lpstr>
      <vt:lpstr>Slide 13</vt:lpstr>
      <vt:lpstr>Slide 14</vt:lpstr>
      <vt:lpstr>Slide 15</vt:lpstr>
      <vt:lpstr>Slide 16</vt:lpstr>
      <vt:lpstr>CONCLUSION AND FUTURE WORK </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win7</cp:lastModifiedBy>
  <cp:revision>28</cp:revision>
  <dcterms:created xsi:type="dcterms:W3CDTF">2021-05-23T14:03:53Z</dcterms:created>
  <dcterms:modified xsi:type="dcterms:W3CDTF">2021-05-24T06:05:08Z</dcterms:modified>
  <cp:contentStatus/>
</cp:coreProperties>
</file>