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"/>
  </p:notesMasterIdLst>
  <p:sldIdLst>
    <p:sldId id="260" r:id="rId2"/>
    <p:sldId id="259" r:id="rId3"/>
  </p:sldIdLst>
  <p:sldSz cx="9144000" cy="5143500" type="screen16x9"/>
  <p:notesSz cx="6858000" cy="9144000"/>
  <p:embeddedFontLst>
    <p:embeddedFont>
      <p:font typeface="EB Garamond SemiBold" panose="020B0604020202020204" charset="0"/>
      <p:regular r:id="rId5"/>
      <p:bold r:id="rId6"/>
      <p:italic r:id="rId7"/>
      <p:boldItalic r:id="rId8"/>
    </p:embeddedFont>
    <p:embeddedFont>
      <p:font typeface="Alegreya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541F82-A805-48DD-92C8-5ACD23CADFE9}">
  <a:tblStyle styleId="{44541F82-A805-48DD-92C8-5ACD23CADF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7B9FCD-C2A2-4108-82F8-395FAEB633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93664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27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84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108463" y="1408050"/>
            <a:ext cx="333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108463" y="1980750"/>
            <a:ext cx="33342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5248538" y="539500"/>
            <a:ext cx="2787000" cy="40644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3" name="Google Shape;53;p7"/>
          <p:cNvGrpSpPr/>
          <p:nvPr/>
        </p:nvGrpSpPr>
        <p:grpSpPr>
          <a:xfrm>
            <a:off x="775" y="250100"/>
            <a:ext cx="9160800" cy="4912800"/>
            <a:chOff x="775" y="250100"/>
            <a:chExt cx="9160800" cy="4912800"/>
          </a:xfrm>
        </p:grpSpPr>
        <p:cxnSp>
          <p:nvCxnSpPr>
            <p:cNvPr id="54" name="Google Shape;54;p7"/>
            <p:cNvCxnSpPr/>
            <p:nvPr/>
          </p:nvCxnSpPr>
          <p:spPr>
            <a:xfrm rot="10800000">
              <a:off x="775" y="250100"/>
              <a:ext cx="916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55;p7"/>
            <p:cNvSpPr/>
            <p:nvPr/>
          </p:nvSpPr>
          <p:spPr>
            <a:xfrm>
              <a:off x="133850" y="250100"/>
              <a:ext cx="718200" cy="7182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244700" y="609200"/>
              <a:ext cx="496500" cy="6207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cxnSp>
          <p:nvCxnSpPr>
            <p:cNvPr id="57" name="Google Shape;57;p7"/>
            <p:cNvCxnSpPr>
              <a:stCxn id="56" idx="1"/>
            </p:cNvCxnSpPr>
            <p:nvPr/>
          </p:nvCxnSpPr>
          <p:spPr>
            <a:xfrm>
              <a:off x="492950" y="1229900"/>
              <a:ext cx="0" cy="3933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1"/>
          <p:cNvGrpSpPr/>
          <p:nvPr/>
        </p:nvGrpSpPr>
        <p:grpSpPr>
          <a:xfrm>
            <a:off x="-7700" y="28148"/>
            <a:ext cx="9171000" cy="5126377"/>
            <a:chOff x="-7700" y="28148"/>
            <a:chExt cx="9171000" cy="5126377"/>
          </a:xfrm>
        </p:grpSpPr>
        <p:cxnSp>
          <p:nvCxnSpPr>
            <p:cNvPr id="172" name="Google Shape;172;p21"/>
            <p:cNvCxnSpPr/>
            <p:nvPr/>
          </p:nvCxnSpPr>
          <p:spPr>
            <a:xfrm rot="10800000">
              <a:off x="-7700" y="539500"/>
              <a:ext cx="9171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1"/>
            <p:cNvCxnSpPr>
              <a:endCxn id="174" idx="2"/>
            </p:cNvCxnSpPr>
            <p:nvPr/>
          </p:nvCxnSpPr>
          <p:spPr>
            <a:xfrm>
              <a:off x="7538725" y="28148"/>
              <a:ext cx="0" cy="2946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21"/>
            <p:cNvSpPr/>
            <p:nvPr/>
          </p:nvSpPr>
          <p:spPr>
            <a:xfrm rot="5400000">
              <a:off x="6646675" y="2974148"/>
              <a:ext cx="1784100" cy="178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7029800" y="3942525"/>
              <a:ext cx="1017900" cy="1212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rot="1361985" flipH="1">
            <a:off x="675342" y="1772291"/>
            <a:ext cx="2921265" cy="4086471"/>
          </a:xfrm>
          <a:prstGeom prst="rect">
            <a:avLst/>
          </a:prstGeom>
          <a:noFill/>
          <a:ln>
            <a:noFill/>
          </a:ln>
          <a:effectLst>
            <a:outerShdw blurRad="571500" dist="371475" dir="17460000" algn="bl" rotWithShape="0">
              <a:srgbClr val="000000">
                <a:alpha val="55000"/>
              </a:srgbClr>
            </a:outerShdw>
          </a:effectLst>
        </p:spPr>
      </p:pic>
      <p:grpSp>
        <p:nvGrpSpPr>
          <p:cNvPr id="178" name="Google Shape;178;p22"/>
          <p:cNvGrpSpPr/>
          <p:nvPr/>
        </p:nvGrpSpPr>
        <p:grpSpPr>
          <a:xfrm>
            <a:off x="8298075" y="-5975"/>
            <a:ext cx="853800" cy="5152200"/>
            <a:chOff x="8298075" y="-5975"/>
            <a:chExt cx="853800" cy="5152200"/>
          </a:xfrm>
        </p:grpSpPr>
        <p:cxnSp>
          <p:nvCxnSpPr>
            <p:cNvPr id="179" name="Google Shape;179;p22"/>
            <p:cNvCxnSpPr/>
            <p:nvPr/>
          </p:nvCxnSpPr>
          <p:spPr>
            <a:xfrm>
              <a:off x="8725000" y="-5975"/>
              <a:ext cx="0" cy="5152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" name="Google Shape;180;p22"/>
            <p:cNvSpPr/>
            <p:nvPr/>
          </p:nvSpPr>
          <p:spPr>
            <a:xfrm>
              <a:off x="8298075" y="526400"/>
              <a:ext cx="853800" cy="853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8298075" y="1525537"/>
              <a:ext cx="853800" cy="853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8" r:id="rId4"/>
    <p:sldLayoutId id="2147483667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9;p29"/>
          <p:cNvSpPr txBox="1">
            <a:spLocks/>
          </p:cNvSpPr>
          <p:nvPr/>
        </p:nvSpPr>
        <p:spPr>
          <a:xfrm>
            <a:off x="762098" y="2528455"/>
            <a:ext cx="7716883" cy="221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9pPr>
          </a:lstStyle>
          <a:p>
            <a:pPr marL="152400" indent="0" algn="ctr">
              <a:spcBef>
                <a:spcPts val="1000"/>
              </a:spcBef>
              <a:buNone/>
            </a:pPr>
            <a:r>
              <a:rPr lang="en-US" sz="2000" dirty="0" err="1" smtClean="0"/>
              <a:t>DeepSeek</a:t>
            </a:r>
            <a:r>
              <a:rPr lang="en-US" sz="2000" dirty="0" smtClean="0"/>
              <a:t> </a:t>
            </a:r>
            <a:r>
              <a:rPr lang="en-US" sz="2000" dirty="0"/>
              <a:t>Coder is an open-source AI designed for code generation, bug detection, and automation. </a:t>
            </a:r>
            <a:r>
              <a:rPr lang="en-US" sz="2000" dirty="0"/>
              <a:t>Trained on 2T tokens across 87 languages, it enhances coding efficiency. Using the Fill-In-Middle (FIM) approach and a Transformer architecture, it delivers smarter code predictions. Optimized with </a:t>
            </a:r>
            <a:r>
              <a:rPr lang="en-US" sz="2000" dirty="0" err="1"/>
              <a:t>AdamW</a:t>
            </a:r>
            <a:r>
              <a:rPr lang="en-US" sz="2000" dirty="0"/>
              <a:t> and trained on NVIDIA </a:t>
            </a:r>
            <a:r>
              <a:rPr lang="en-US" sz="2000" dirty="0" smtClean="0"/>
              <a:t>H800 </a:t>
            </a:r>
            <a:r>
              <a:rPr lang="en-US" sz="2000" dirty="0"/>
              <a:t>GPUs, its Instruct version improves responses with instruction-based learning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40" y="191366"/>
            <a:ext cx="25908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7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762099" y="348177"/>
            <a:ext cx="333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/>
              <a:t>Why </a:t>
            </a:r>
            <a:r>
              <a:rPr lang="en-IN" dirty="0"/>
              <a:t>DeepSeek?</a:t>
            </a:r>
            <a:endParaRPr dirty="0"/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1"/>
          </p:nvPr>
        </p:nvSpPr>
        <p:spPr>
          <a:xfrm>
            <a:off x="602772" y="767277"/>
            <a:ext cx="3879173" cy="1903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IN" sz="1800" dirty="0" smtClean="0"/>
              <a:t>As </a:t>
            </a:r>
            <a:r>
              <a:rPr lang="en-IN" sz="1800" dirty="0"/>
              <a:t>this is the most advanced open-source model surpassing other open source models by 5 times the performance. </a:t>
            </a:r>
            <a:endParaRPr sz="1800" dirty="0" smtClean="0"/>
          </a:p>
          <a:p>
            <a:r>
              <a:rPr lang="en-IN" sz="1800" dirty="0" smtClean="0"/>
              <a:t>Can </a:t>
            </a:r>
            <a:r>
              <a:rPr lang="en-IN" sz="1800" dirty="0"/>
              <a:t>easily handle large Contextual Data</a:t>
            </a:r>
            <a:r>
              <a:rPr lang="en-IN" sz="1800" dirty="0" smtClean="0"/>
              <a:t>.</a:t>
            </a:r>
            <a:endParaRPr lang="en" sz="18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800" dirty="0"/>
          </a:p>
        </p:txBody>
      </p:sp>
      <p:sp>
        <p:nvSpPr>
          <p:cNvPr id="7" name="Google Shape;228;p29"/>
          <p:cNvSpPr txBox="1">
            <a:spLocks/>
          </p:cNvSpPr>
          <p:nvPr/>
        </p:nvSpPr>
        <p:spPr>
          <a:xfrm>
            <a:off x="4382598" y="348177"/>
            <a:ext cx="45882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9pPr>
          </a:lstStyle>
          <a:p>
            <a:r>
              <a:rPr lang="en-IN" dirty="0" smtClean="0"/>
              <a:t>DeepSeek </a:t>
            </a:r>
            <a:r>
              <a:rPr lang="en-IN" dirty="0"/>
              <a:t>Overview</a:t>
            </a:r>
          </a:p>
        </p:txBody>
      </p:sp>
      <p:sp>
        <p:nvSpPr>
          <p:cNvPr id="8" name="Google Shape;229;p29"/>
          <p:cNvSpPr txBox="1">
            <a:spLocks/>
          </p:cNvSpPr>
          <p:nvPr/>
        </p:nvSpPr>
        <p:spPr>
          <a:xfrm>
            <a:off x="4223271" y="713058"/>
            <a:ext cx="4588220" cy="203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9pPr>
          </a:lstStyle>
          <a:p>
            <a:pPr>
              <a:spcBef>
                <a:spcPts val="1000"/>
              </a:spcBef>
            </a:pPr>
            <a:r>
              <a:rPr lang="en-IN" sz="1600" dirty="0" smtClean="0"/>
              <a:t>It </a:t>
            </a:r>
            <a:r>
              <a:rPr lang="en-IN" sz="1600" dirty="0"/>
              <a:t>is build on a Decoder-only Architecture just like </a:t>
            </a:r>
            <a:r>
              <a:rPr lang="en-IN" sz="1600" dirty="0" err="1"/>
              <a:t>ChatGPT</a:t>
            </a:r>
            <a:r>
              <a:rPr lang="en-IN" sz="1600" dirty="0"/>
              <a:t>.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Despite using older GPUs, </a:t>
            </a:r>
            <a:r>
              <a:rPr lang="en-US" sz="1600" dirty="0" err="1"/>
              <a:t>DeepSeek</a:t>
            </a:r>
            <a:r>
              <a:rPr lang="en-US" sz="1600" dirty="0"/>
              <a:t> matches newer LLMs, making it efficient for lower-memory systems</a:t>
            </a:r>
            <a:r>
              <a:rPr lang="en-US" sz="1600" dirty="0" smtClean="0"/>
              <a:t>.</a:t>
            </a:r>
          </a:p>
          <a:p>
            <a:pPr>
              <a:spcBef>
                <a:spcPts val="1000"/>
              </a:spcBef>
            </a:pPr>
            <a:r>
              <a:rPr lang="en-US" sz="1600" dirty="0" smtClean="0"/>
              <a:t>It is cost effective.</a:t>
            </a:r>
            <a:endParaRPr lang="en-US" sz="1600" dirty="0"/>
          </a:p>
        </p:txBody>
      </p:sp>
      <p:sp>
        <p:nvSpPr>
          <p:cNvPr id="9" name="Google Shape;228;p29"/>
          <p:cNvSpPr txBox="1">
            <a:spLocks/>
          </p:cNvSpPr>
          <p:nvPr/>
        </p:nvSpPr>
        <p:spPr>
          <a:xfrm>
            <a:off x="889071" y="2725050"/>
            <a:ext cx="333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9pPr>
          </a:lstStyle>
          <a:p>
            <a:r>
              <a:rPr lang="en-IN" dirty="0" smtClean="0"/>
              <a:t>Use Cases</a:t>
            </a:r>
            <a:endParaRPr lang="en-IN" dirty="0"/>
          </a:p>
        </p:txBody>
      </p:sp>
      <p:sp>
        <p:nvSpPr>
          <p:cNvPr id="10" name="Google Shape;229;p29"/>
          <p:cNvSpPr txBox="1">
            <a:spLocks/>
          </p:cNvSpPr>
          <p:nvPr/>
        </p:nvSpPr>
        <p:spPr>
          <a:xfrm>
            <a:off x="602772" y="3110496"/>
            <a:ext cx="3334200" cy="182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000" dirty="0" smtClean="0"/>
              <a:t>Prompt Based Code Generation.</a:t>
            </a:r>
          </a:p>
          <a:p>
            <a:r>
              <a:rPr lang="en-US" sz="2000" dirty="0" smtClean="0"/>
              <a:t>Error Correction.</a:t>
            </a:r>
          </a:p>
          <a:p>
            <a:r>
              <a:rPr lang="en-US" sz="2000" dirty="0" smtClean="0"/>
              <a:t>Code Suggestions.</a:t>
            </a:r>
          </a:p>
          <a:p>
            <a:endParaRPr lang="en-US" sz="2000" dirty="0"/>
          </a:p>
        </p:txBody>
      </p:sp>
      <p:sp>
        <p:nvSpPr>
          <p:cNvPr id="11" name="Google Shape;228;p29"/>
          <p:cNvSpPr txBox="1">
            <a:spLocks/>
          </p:cNvSpPr>
          <p:nvPr/>
        </p:nvSpPr>
        <p:spPr>
          <a:xfrm>
            <a:off x="4382598" y="2764350"/>
            <a:ext cx="333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 b="0" i="0" u="none" strike="noStrike" cap="none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9pPr>
          </a:lstStyle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12" name="Google Shape;229;p29"/>
          <p:cNvSpPr txBox="1">
            <a:spLocks/>
          </p:cNvSpPr>
          <p:nvPr/>
        </p:nvSpPr>
        <p:spPr>
          <a:xfrm>
            <a:off x="4223271" y="3218468"/>
            <a:ext cx="4345765" cy="192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800" dirty="0" smtClean="0"/>
              <a:t>Getting a grasp over Transformers, LLMs and </a:t>
            </a:r>
            <a:r>
              <a:rPr lang="en-US" sz="1800" dirty="0" err="1" smtClean="0"/>
              <a:t>GenAI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To gather and train code dataset of one/more programming language(s).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ean Aesthetic Company Profile by Slidesgo">
  <a:themeElements>
    <a:clrScheme name="Simple Light">
      <a:dk1>
        <a:srgbClr val="4A3C30"/>
      </a:dk1>
      <a:lt1>
        <a:srgbClr val="F6F3EC"/>
      </a:lt1>
      <a:dk2>
        <a:srgbClr val="E9D9C8"/>
      </a:dk2>
      <a:lt2>
        <a:srgbClr val="9D6F4D"/>
      </a:lt2>
      <a:accent1>
        <a:srgbClr val="967860"/>
      </a:accent1>
      <a:accent2>
        <a:srgbClr val="9F96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1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166</Words>
  <Application>Microsoft Office PowerPoint</Application>
  <PresentationFormat>On-screen Show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EB Garamond SemiBold</vt:lpstr>
      <vt:lpstr>Alegreya Sans Medium</vt:lpstr>
      <vt:lpstr>Arial</vt:lpstr>
      <vt:lpstr>Nunito Light</vt:lpstr>
      <vt:lpstr>Clean Aesthetic Company Profile by Slidesgo</vt:lpstr>
      <vt:lpstr>PowerPoint Presentation</vt:lpstr>
      <vt:lpstr>Why DeepSeek?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DeepSeek?</dc:title>
  <cp:lastModifiedBy>Microsoft account</cp:lastModifiedBy>
  <cp:revision>4</cp:revision>
  <dcterms:modified xsi:type="dcterms:W3CDTF">2025-02-20T05:10:49Z</dcterms:modified>
</cp:coreProperties>
</file>