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12/30/2023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12/30/2023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12/30/2023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12/30/2023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12/30/2023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7242048" cy="2362200"/>
          </a:xfrm>
        </p:spPr>
        <p:txBody>
          <a:bodyPr>
            <a:normAutofit/>
          </a:bodyPr>
          <a:lstStyle/>
          <a:p>
            <a:pPr algn="ctr"/>
            <a:r>
              <a:rPr lang="en-US" dirty="0"/>
              <a:t>Becoming the Local Shoe Influencer: A Plan for Instagram Domination</a:t>
            </a:r>
            <a:br>
              <a:rPr lang="en-US" dirty="0"/>
            </a:br>
            <a:endParaRPr lang="en-IN" dirty="0"/>
          </a:p>
        </p:txBody>
      </p:sp>
    </p:spTree>
    <p:extLst>
      <p:ext uri="{BB962C8B-B14F-4D97-AF65-F5344CB8AC3E}">
        <p14:creationId xmlns:p14="http://schemas.microsoft.com/office/powerpoint/2010/main" val="2479330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239000" cy="777240"/>
          </a:xfrm>
        </p:spPr>
        <p:style>
          <a:lnRef idx="3">
            <a:schemeClr val="lt1"/>
          </a:lnRef>
          <a:fillRef idx="1">
            <a:schemeClr val="accent1"/>
          </a:fillRef>
          <a:effectRef idx="1">
            <a:schemeClr val="accent1"/>
          </a:effectRef>
          <a:fontRef idx="minor">
            <a:schemeClr val="lt1"/>
          </a:fontRef>
        </p:style>
        <p:txBody>
          <a:bodyPr/>
          <a:lstStyle/>
          <a:p>
            <a:pPr algn="ctr"/>
            <a:r>
              <a:rPr lang="en-US" dirty="0" smtClean="0"/>
              <a:t>Other than </a:t>
            </a:r>
            <a:r>
              <a:rPr lang="en-US" b="0" dirty="0" err="1" smtClean="0">
                <a:solidFill>
                  <a:schemeClr val="accent5">
                    <a:lumMod val="75000"/>
                  </a:schemeClr>
                </a:solidFill>
                <a:effectLst>
                  <a:outerShdw blurRad="38100" dist="38100" dir="2700000" algn="tl">
                    <a:srgbClr val="000000">
                      <a:alpha val="43137"/>
                    </a:srgbClr>
                  </a:outerShdw>
                </a:effectLst>
              </a:rPr>
              <a:t>instagram</a:t>
            </a:r>
            <a:r>
              <a:rPr lang="en-US" dirty="0" smtClean="0"/>
              <a:t>:</a:t>
            </a:r>
            <a:endParaRPr lang="en-IN" dirty="0"/>
          </a:p>
        </p:txBody>
      </p:sp>
      <p:sp>
        <p:nvSpPr>
          <p:cNvPr id="3" name="Content Placeholder 2"/>
          <p:cNvSpPr>
            <a:spLocks noGrp="1"/>
          </p:cNvSpPr>
          <p:nvPr>
            <p:ph idx="1"/>
          </p:nvPr>
        </p:nvSpPr>
        <p:spPr/>
        <p:txBody>
          <a:bodyPr/>
          <a:lstStyle/>
          <a:p>
            <a:r>
              <a:rPr lang="en-US" b="1" dirty="0"/>
              <a:t>Cross-promote on other platforms:</a:t>
            </a:r>
            <a:r>
              <a:rPr lang="en-US" dirty="0"/>
              <a:t> Share snippets on </a:t>
            </a:r>
            <a:r>
              <a:rPr lang="en-US" dirty="0" err="1" smtClean="0"/>
              <a:t>Facebook,Twitter</a:t>
            </a:r>
            <a:r>
              <a:rPr lang="en-US" dirty="0"/>
              <a:t>, </a:t>
            </a:r>
            <a:r>
              <a:rPr lang="en-US" dirty="0" err="1" smtClean="0"/>
              <a:t>whatsapp</a:t>
            </a:r>
            <a:r>
              <a:rPr lang="en-US" dirty="0" smtClean="0"/>
              <a:t>, driving </a:t>
            </a:r>
            <a:r>
              <a:rPr lang="en-US" dirty="0"/>
              <a:t>traffic back to </a:t>
            </a:r>
            <a:r>
              <a:rPr lang="en-US" dirty="0" smtClean="0"/>
              <a:t>Instagram page.</a:t>
            </a:r>
          </a:p>
          <a:p>
            <a:r>
              <a:rPr lang="en-US" dirty="0" smtClean="0"/>
              <a:t>Partnering with other vloggers can also be helpful like fashion vloggers, travel vloggers, local celebrities, </a:t>
            </a:r>
            <a:r>
              <a:rPr lang="en-US" dirty="0" err="1" smtClean="0"/>
              <a:t>etc</a:t>
            </a:r>
            <a:endParaRPr lang="en-US" dirty="0" smtClean="0"/>
          </a:p>
          <a:p>
            <a:endParaRPr lang="en-IN" dirty="0"/>
          </a:p>
        </p:txBody>
      </p:sp>
    </p:spTree>
    <p:extLst>
      <p:ext uri="{BB962C8B-B14F-4D97-AF65-F5344CB8AC3E}">
        <p14:creationId xmlns:p14="http://schemas.microsoft.com/office/powerpoint/2010/main" val="201887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838200"/>
            <a:ext cx="4343400" cy="624840"/>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solidFill>
                  <a:schemeClr val="tx1">
                    <a:lumMod val="50000"/>
                    <a:lumOff val="50000"/>
                  </a:schemeClr>
                </a:solidFill>
              </a:rPr>
              <a:t>Analysis:</a:t>
            </a:r>
            <a:endParaRPr lang="en-IN" dirty="0">
              <a:solidFill>
                <a:schemeClr val="tx1">
                  <a:lumMod val="50000"/>
                  <a:lumOff val="50000"/>
                </a:schemeClr>
              </a:solidFill>
            </a:endParaRPr>
          </a:p>
        </p:txBody>
      </p:sp>
      <p:sp>
        <p:nvSpPr>
          <p:cNvPr id="3" name="Content Placeholder 2"/>
          <p:cNvSpPr>
            <a:spLocks noGrp="1"/>
          </p:cNvSpPr>
          <p:nvPr>
            <p:ph idx="1"/>
          </p:nvPr>
        </p:nvSpPr>
        <p:spPr/>
        <p:txBody>
          <a:bodyPr/>
          <a:lstStyle/>
          <a:p>
            <a:r>
              <a:rPr lang="en-US" dirty="0" smtClean="0"/>
              <a:t>Thus, by following the above steps the brand awareness campaign can be achieved with great ease. Knowing the needs of the customers and bring that to the table is an important part of any business. </a:t>
            </a:r>
            <a:endParaRPr lang="en-US" dirty="0"/>
          </a:p>
          <a:p>
            <a:pPr marL="0" indent="0">
              <a:buNone/>
            </a:pPr>
            <a:endParaRPr lang="en-IN" dirty="0"/>
          </a:p>
        </p:txBody>
      </p:sp>
    </p:spTree>
    <p:extLst>
      <p:ext uri="{BB962C8B-B14F-4D97-AF65-F5344CB8AC3E}">
        <p14:creationId xmlns:p14="http://schemas.microsoft.com/office/powerpoint/2010/main" val="2843220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5029200" cy="701040"/>
          </a:xfrm>
        </p:spPr>
        <p:style>
          <a:lnRef idx="0">
            <a:scrgbClr r="0" g="0" b="0"/>
          </a:lnRef>
          <a:fillRef idx="1003">
            <a:schemeClr val="dk2"/>
          </a:fillRef>
          <a:effectRef idx="0">
            <a:scrgbClr r="0" g="0" b="0"/>
          </a:effectRef>
          <a:fontRef idx="major"/>
        </p:style>
        <p:txBody>
          <a:bodyPr/>
          <a:lstStyle/>
          <a:p>
            <a:pPr algn="ctr"/>
            <a:r>
              <a:rPr lang="en-US" dirty="0" smtClean="0">
                <a:solidFill>
                  <a:schemeClr val="bg2">
                    <a:lumMod val="50000"/>
                  </a:schemeClr>
                </a:solidFill>
              </a:rPr>
              <a:t>Conclusion:</a:t>
            </a:r>
            <a:endParaRPr lang="en-IN" dirty="0">
              <a:solidFill>
                <a:schemeClr val="bg2">
                  <a:lumMod val="50000"/>
                </a:schemeClr>
              </a:solidFill>
            </a:endParaRPr>
          </a:p>
        </p:txBody>
      </p:sp>
      <p:sp>
        <p:nvSpPr>
          <p:cNvPr id="3" name="Content Placeholder 2"/>
          <p:cNvSpPr>
            <a:spLocks noGrp="1"/>
          </p:cNvSpPr>
          <p:nvPr>
            <p:ph idx="1"/>
          </p:nvPr>
        </p:nvSpPr>
        <p:spPr/>
        <p:txBody>
          <a:bodyPr/>
          <a:lstStyle/>
          <a:p>
            <a:r>
              <a:rPr lang="en-US" dirty="0" smtClean="0"/>
              <a:t>Thus, an </a:t>
            </a:r>
            <a:r>
              <a:rPr lang="en-US" dirty="0" err="1" smtClean="0"/>
              <a:t>instagram</a:t>
            </a:r>
            <a:r>
              <a:rPr lang="en-US" dirty="0" smtClean="0"/>
              <a:t> influencer plays a very crucial role in promoting our business to a greater extent. Being an influencer itself is a big boost to drive sales and it also helps in building trust and relationship with the customers.</a:t>
            </a:r>
          </a:p>
          <a:p>
            <a:r>
              <a:rPr lang="en-US" dirty="0" smtClean="0"/>
              <a:t>Ultimately ,consistency is the key and analyzing data is a crucial part of any venture.</a:t>
            </a:r>
            <a:endParaRPr lang="en-IN" dirty="0"/>
          </a:p>
        </p:txBody>
      </p:sp>
    </p:spTree>
    <p:extLst>
      <p:ext uri="{BB962C8B-B14F-4D97-AF65-F5344CB8AC3E}">
        <p14:creationId xmlns:p14="http://schemas.microsoft.com/office/powerpoint/2010/main" val="2319375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GOAL:</a:t>
            </a:r>
            <a:endParaRPr lang="en-IN" dirty="0">
              <a:solidFill>
                <a:schemeClr val="accent2">
                  <a:lumMod val="60000"/>
                  <a:lumOff val="40000"/>
                </a:schemeClr>
              </a:solidFill>
            </a:endParaRPr>
          </a:p>
        </p:txBody>
      </p:sp>
      <p:sp>
        <p:nvSpPr>
          <p:cNvPr id="3" name="Content Placeholder 2"/>
          <p:cNvSpPr>
            <a:spLocks noGrp="1"/>
          </p:cNvSpPr>
          <p:nvPr>
            <p:ph idx="1"/>
          </p:nvPr>
        </p:nvSpPr>
        <p:spPr/>
        <p:txBody>
          <a:bodyPr/>
          <a:lstStyle/>
          <a:p>
            <a:pPr algn="ctr"/>
            <a:r>
              <a:rPr lang="en-US" dirty="0" smtClean="0"/>
              <a:t>To become the local </a:t>
            </a:r>
            <a:r>
              <a:rPr lang="en-US" dirty="0"/>
              <a:t>I</a:t>
            </a:r>
            <a:r>
              <a:rPr lang="en-US" dirty="0" smtClean="0"/>
              <a:t>nstagram shoe influencer who can build trust, excitement  and relationship with our potential buyers for our handmade shoe business.</a:t>
            </a:r>
            <a:endParaRPr lang="en-IN" dirty="0"/>
          </a:p>
        </p:txBody>
      </p:sp>
    </p:spTree>
    <p:extLst>
      <p:ext uri="{BB962C8B-B14F-4D97-AF65-F5344CB8AC3E}">
        <p14:creationId xmlns:p14="http://schemas.microsoft.com/office/powerpoint/2010/main" val="459149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239000" cy="701040"/>
          </a:xfrm>
        </p:spPr>
        <p:style>
          <a:lnRef idx="1">
            <a:schemeClr val="accent3"/>
          </a:lnRef>
          <a:fillRef idx="2">
            <a:schemeClr val="accent3"/>
          </a:fillRef>
          <a:effectRef idx="1">
            <a:schemeClr val="accent3"/>
          </a:effectRef>
          <a:fontRef idx="minor">
            <a:schemeClr val="dk1"/>
          </a:fontRef>
        </p:style>
        <p:txBody>
          <a:bodyPr/>
          <a:lstStyle/>
          <a:p>
            <a:pPr algn="ctr"/>
            <a:r>
              <a:rPr lang="en-US" dirty="0" smtClean="0">
                <a:solidFill>
                  <a:schemeClr val="bg2">
                    <a:lumMod val="75000"/>
                  </a:schemeClr>
                </a:solidFill>
              </a:rPr>
              <a:t>Target audience:</a:t>
            </a:r>
            <a:endParaRPr lang="en-IN" dirty="0">
              <a:solidFill>
                <a:schemeClr val="bg2">
                  <a:lumMod val="75000"/>
                </a:schemeClr>
              </a:solidFill>
            </a:endParaRPr>
          </a:p>
        </p:txBody>
      </p:sp>
      <p:sp>
        <p:nvSpPr>
          <p:cNvPr id="3" name="Content Placeholder 2"/>
          <p:cNvSpPr>
            <a:spLocks noGrp="1"/>
          </p:cNvSpPr>
          <p:nvPr>
            <p:ph idx="1"/>
          </p:nvPr>
        </p:nvSpPr>
        <p:spPr/>
        <p:txBody>
          <a:bodyPr/>
          <a:lstStyle/>
          <a:p>
            <a:r>
              <a:rPr lang="en-US" dirty="0" smtClean="0"/>
              <a:t>Local shoe enthusiast, people supporting local businesses,</a:t>
            </a:r>
            <a:r>
              <a:rPr lang="en-IN" dirty="0"/>
              <a:t> </a:t>
            </a:r>
            <a:r>
              <a:rPr lang="en-IN" dirty="0" smtClean="0"/>
              <a:t>craftsmanship, and those who are fashion enthusiasts in the locality.</a:t>
            </a:r>
            <a:endParaRPr lang="en-IN" dirty="0"/>
          </a:p>
        </p:txBody>
      </p:sp>
    </p:spTree>
    <p:extLst>
      <p:ext uri="{BB962C8B-B14F-4D97-AF65-F5344CB8AC3E}">
        <p14:creationId xmlns:p14="http://schemas.microsoft.com/office/powerpoint/2010/main" val="940942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7242048" cy="777240"/>
          </a:xfrm>
        </p:spPr>
        <p:style>
          <a:lnRef idx="1">
            <a:schemeClr val="accent4"/>
          </a:lnRef>
          <a:fillRef idx="3">
            <a:schemeClr val="accent4"/>
          </a:fillRef>
          <a:effectRef idx="2">
            <a:schemeClr val="accent4"/>
          </a:effectRef>
          <a:fontRef idx="minor">
            <a:schemeClr val="lt1"/>
          </a:fontRef>
        </p:style>
        <p:txBody>
          <a:bodyPr/>
          <a:lstStyle/>
          <a:p>
            <a:pPr algn="ctr"/>
            <a:r>
              <a:rPr lang="en-US" dirty="0" smtClean="0">
                <a:solidFill>
                  <a:schemeClr val="bg2">
                    <a:lumMod val="25000"/>
                  </a:schemeClr>
                </a:solidFill>
              </a:rPr>
              <a:t>Content to be delivered:</a:t>
            </a:r>
            <a:endParaRPr lang="en-IN" dirty="0">
              <a:solidFill>
                <a:schemeClr val="bg2">
                  <a:lumMod val="25000"/>
                </a:schemeClr>
              </a:solidFill>
            </a:endParaRPr>
          </a:p>
        </p:txBody>
      </p:sp>
    </p:spTree>
    <p:extLst>
      <p:ext uri="{BB962C8B-B14F-4D97-AF65-F5344CB8AC3E}">
        <p14:creationId xmlns:p14="http://schemas.microsoft.com/office/powerpoint/2010/main" val="4014697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effectLst>
                  <a:outerShdw blurRad="38100" dist="38100" dir="2700000" algn="tl">
                    <a:srgbClr val="000000">
                      <a:alpha val="43137"/>
                    </a:srgbClr>
                  </a:outerShdw>
                </a:effectLst>
              </a:rPr>
              <a:t>1.Product showcase:</a:t>
            </a:r>
            <a:endParaRPr lang="en-IN" dirty="0">
              <a:solidFill>
                <a:schemeClr val="accent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1)High quality visuals:</a:t>
            </a:r>
            <a:r>
              <a:rPr lang="en-IN" dirty="0" smtClean="0"/>
              <a:t> A high quality visuals consisting of dazzling </a:t>
            </a:r>
            <a:r>
              <a:rPr lang="en-IN" dirty="0" err="1" smtClean="0"/>
              <a:t>closeup</a:t>
            </a:r>
            <a:r>
              <a:rPr lang="en-IN" dirty="0" smtClean="0"/>
              <a:t> of products, on foot shots featuring various personalities with these products could be an </a:t>
            </a:r>
            <a:r>
              <a:rPr lang="en-IN" dirty="0" err="1" smtClean="0"/>
              <a:t>instagram</a:t>
            </a:r>
            <a:r>
              <a:rPr lang="en-IN" dirty="0" smtClean="0"/>
              <a:t> reel.</a:t>
            </a:r>
          </a:p>
          <a:p>
            <a:r>
              <a:rPr lang="en-US" dirty="0" smtClean="0"/>
              <a:t>Art of storytelling: This is really very important part ,we have to highlight craftsmanship, materials used, and stories that goes behind manufacturing of these products.</a:t>
            </a:r>
          </a:p>
        </p:txBody>
      </p:sp>
    </p:spTree>
    <p:extLst>
      <p:ext uri="{BB962C8B-B14F-4D97-AF65-F5344CB8AC3E}">
        <p14:creationId xmlns:p14="http://schemas.microsoft.com/office/powerpoint/2010/main" val="1515901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239000" cy="624840"/>
          </a:xfrm>
        </p:spPr>
        <p:style>
          <a:lnRef idx="0">
            <a:scrgbClr r="0" g="0" b="0"/>
          </a:lnRef>
          <a:fillRef idx="1002">
            <a:schemeClr val="lt2"/>
          </a:fillRef>
          <a:effectRef idx="0">
            <a:scrgbClr r="0" g="0" b="0"/>
          </a:effectRef>
          <a:fontRef idx="major"/>
        </p:style>
        <p:txBody>
          <a:bodyPr/>
          <a:lstStyle/>
          <a:p>
            <a:pPr algn="ctr"/>
            <a:r>
              <a:rPr lang="en-US" dirty="0" smtClean="0">
                <a:solidFill>
                  <a:schemeClr val="tx1">
                    <a:lumMod val="95000"/>
                    <a:lumOff val="5000"/>
                  </a:schemeClr>
                </a:solidFill>
              </a:rPr>
              <a:t>Local focus:</a:t>
            </a:r>
            <a:endParaRPr lang="en-IN" dirty="0">
              <a:solidFill>
                <a:schemeClr val="tx1">
                  <a:lumMod val="95000"/>
                  <a:lumOff val="5000"/>
                </a:schemeClr>
              </a:solidFill>
            </a:endParaRPr>
          </a:p>
        </p:txBody>
      </p:sp>
      <p:sp>
        <p:nvSpPr>
          <p:cNvPr id="3" name="Content Placeholder 2"/>
          <p:cNvSpPr>
            <a:spLocks noGrp="1"/>
          </p:cNvSpPr>
          <p:nvPr>
            <p:ph idx="1"/>
          </p:nvPr>
        </p:nvSpPr>
        <p:spPr/>
        <p:txBody>
          <a:bodyPr/>
          <a:lstStyle/>
          <a:p>
            <a:r>
              <a:rPr lang="en-US" dirty="0" smtClean="0"/>
              <a:t>Partner with local manufacturers ,local cafes, local stores where usually more young population is there.</a:t>
            </a:r>
          </a:p>
          <a:p>
            <a:r>
              <a:rPr lang="en-US" dirty="0" smtClean="0"/>
              <a:t>Featuring local customers who vividly use our products and showcasing on our page.</a:t>
            </a:r>
          </a:p>
          <a:p>
            <a:r>
              <a:rPr lang="en-US" dirty="0" smtClean="0"/>
              <a:t>Collaborate with local vloggers and create as many vlogs as possible. </a:t>
            </a:r>
            <a:endParaRPr lang="en-IN" dirty="0"/>
          </a:p>
        </p:txBody>
      </p:sp>
    </p:spTree>
    <p:extLst>
      <p:ext uri="{BB962C8B-B14F-4D97-AF65-F5344CB8AC3E}">
        <p14:creationId xmlns:p14="http://schemas.microsoft.com/office/powerpoint/2010/main" val="342608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239000" cy="777240"/>
          </a:xfrm>
        </p:spPr>
        <p:style>
          <a:lnRef idx="2">
            <a:schemeClr val="accent3"/>
          </a:lnRef>
          <a:fillRef idx="1">
            <a:schemeClr val="lt1"/>
          </a:fillRef>
          <a:effectRef idx="0">
            <a:schemeClr val="accent3"/>
          </a:effectRef>
          <a:fontRef idx="minor">
            <a:schemeClr val="dk1"/>
          </a:fontRef>
        </p:style>
        <p:txBody>
          <a:bodyPr/>
          <a:lstStyle/>
          <a:p>
            <a:pPr algn="ctr"/>
            <a:r>
              <a:rPr lang="en-US" dirty="0" smtClean="0">
                <a:solidFill>
                  <a:schemeClr val="bg1">
                    <a:lumMod val="95000"/>
                  </a:schemeClr>
                </a:solidFill>
              </a:rPr>
              <a:t>Engagement strategies:</a:t>
            </a:r>
            <a:endParaRPr lang="en-IN" dirty="0">
              <a:solidFill>
                <a:schemeClr val="bg1">
                  <a:lumMod val="95000"/>
                </a:schemeClr>
              </a:solidFill>
            </a:endParaRPr>
          </a:p>
        </p:txBody>
      </p:sp>
      <p:sp>
        <p:nvSpPr>
          <p:cNvPr id="3" name="Content Placeholder 2"/>
          <p:cNvSpPr>
            <a:spLocks noGrp="1"/>
          </p:cNvSpPr>
          <p:nvPr>
            <p:ph idx="1"/>
          </p:nvPr>
        </p:nvSpPr>
        <p:spPr/>
        <p:txBody>
          <a:bodyPr/>
          <a:lstStyle/>
          <a:p>
            <a:r>
              <a:rPr lang="en-US" dirty="0" smtClean="0"/>
              <a:t>Customer engagement is very important:</a:t>
            </a:r>
          </a:p>
          <a:p>
            <a:r>
              <a:rPr lang="en-US" dirty="0" smtClean="0"/>
              <a:t>We can create frequent Q and As and give freedom to audience to choose and put forth their ideas.</a:t>
            </a:r>
          </a:p>
          <a:p>
            <a:r>
              <a:rPr lang="en-US" dirty="0" smtClean="0"/>
              <a:t>Some give away, generate some exciting shoe related contests and prizes encouraging them to tag their friends.</a:t>
            </a:r>
            <a:endParaRPr lang="en-US" dirty="0"/>
          </a:p>
        </p:txBody>
      </p:sp>
    </p:spTree>
    <p:extLst>
      <p:ext uri="{BB962C8B-B14F-4D97-AF65-F5344CB8AC3E}">
        <p14:creationId xmlns:p14="http://schemas.microsoft.com/office/powerpoint/2010/main" val="684493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239000" cy="701040"/>
          </a:xfrm>
        </p:spPr>
        <p:style>
          <a:lnRef idx="3">
            <a:schemeClr val="lt1"/>
          </a:lnRef>
          <a:fillRef idx="1">
            <a:schemeClr val="dk1"/>
          </a:fillRef>
          <a:effectRef idx="1">
            <a:schemeClr val="dk1"/>
          </a:effectRef>
          <a:fontRef idx="minor">
            <a:schemeClr val="lt1"/>
          </a:fontRef>
        </p:style>
        <p:txBody>
          <a:bodyPr/>
          <a:lstStyle/>
          <a:p>
            <a:pPr algn="ctr"/>
            <a:r>
              <a:rPr lang="en-US" dirty="0" smtClean="0">
                <a:solidFill>
                  <a:schemeClr val="bg1">
                    <a:lumMod val="50000"/>
                  </a:schemeClr>
                </a:solidFill>
              </a:rPr>
              <a:t>Building Hype:</a:t>
            </a:r>
            <a:endParaRPr lang="en-IN" dirty="0">
              <a:solidFill>
                <a:schemeClr val="bg1">
                  <a:lumMod val="50000"/>
                </a:schemeClr>
              </a:solidFill>
            </a:endParaRPr>
          </a:p>
        </p:txBody>
      </p:sp>
      <p:sp>
        <p:nvSpPr>
          <p:cNvPr id="3" name="Content Placeholder 2"/>
          <p:cNvSpPr>
            <a:spLocks noGrp="1"/>
          </p:cNvSpPr>
          <p:nvPr>
            <p:ph idx="1"/>
          </p:nvPr>
        </p:nvSpPr>
        <p:spPr/>
        <p:txBody>
          <a:bodyPr/>
          <a:lstStyle/>
          <a:p>
            <a:r>
              <a:rPr lang="en-US" dirty="0" smtClean="0"/>
              <a:t>Tease audience by announcing upcoming shoe design-its </a:t>
            </a:r>
            <a:r>
              <a:rPr lang="en-US" dirty="0" err="1" smtClean="0"/>
              <a:t>speciality</a:t>
            </a:r>
            <a:r>
              <a:rPr lang="en-US" dirty="0" smtClean="0"/>
              <a:t> or collaboration with someone.</a:t>
            </a:r>
          </a:p>
          <a:p>
            <a:r>
              <a:rPr lang="en-US" dirty="0" smtClean="0"/>
              <a:t>Generate buzz for new collections or limited editions.</a:t>
            </a:r>
          </a:p>
          <a:p>
            <a:r>
              <a:rPr lang="en-US" dirty="0"/>
              <a:t>Reward loyal followers with early access to sales or special discounts.</a:t>
            </a:r>
            <a:endParaRPr lang="en-IN" dirty="0"/>
          </a:p>
        </p:txBody>
      </p:sp>
    </p:spTree>
    <p:extLst>
      <p:ext uri="{BB962C8B-B14F-4D97-AF65-F5344CB8AC3E}">
        <p14:creationId xmlns:p14="http://schemas.microsoft.com/office/powerpoint/2010/main" val="2136413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239000" cy="70104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US" dirty="0" smtClean="0">
                <a:solidFill>
                  <a:schemeClr val="bg1">
                    <a:lumMod val="50000"/>
                  </a:schemeClr>
                </a:solidFill>
              </a:rPr>
              <a:t>Using Hashtags and branding</a:t>
            </a:r>
            <a:endParaRPr lang="en-IN" dirty="0">
              <a:solidFill>
                <a:schemeClr val="bg1">
                  <a:lumMod val="50000"/>
                </a:schemeClr>
              </a:solidFill>
            </a:endParaRPr>
          </a:p>
        </p:txBody>
      </p:sp>
      <p:sp>
        <p:nvSpPr>
          <p:cNvPr id="3" name="Content Placeholder 2"/>
          <p:cNvSpPr>
            <a:spLocks noGrp="1"/>
          </p:cNvSpPr>
          <p:nvPr>
            <p:ph idx="1"/>
          </p:nvPr>
        </p:nvSpPr>
        <p:spPr/>
        <p:txBody>
          <a:bodyPr/>
          <a:lstStyle/>
          <a:p>
            <a:r>
              <a:rPr lang="en-US" b="1" dirty="0"/>
              <a:t>Create a catchy username and profile bio:</a:t>
            </a:r>
            <a:r>
              <a:rPr lang="en-US" dirty="0"/>
              <a:t> Clearly communicate </a:t>
            </a:r>
            <a:r>
              <a:rPr lang="en-US" dirty="0" smtClean="0"/>
              <a:t> </a:t>
            </a:r>
            <a:r>
              <a:rPr lang="en-US" dirty="0"/>
              <a:t>focus on local, handmade shoes</a:t>
            </a:r>
            <a:r>
              <a:rPr lang="en-US" dirty="0" smtClean="0"/>
              <a:t>.</a:t>
            </a:r>
          </a:p>
          <a:p>
            <a:r>
              <a:rPr lang="en-US" b="1" dirty="0"/>
              <a:t>Utilize relevant local and shoe-related hashtags:</a:t>
            </a:r>
            <a:r>
              <a:rPr lang="en-US" dirty="0"/>
              <a:t> #</a:t>
            </a:r>
            <a:r>
              <a:rPr lang="en-US" dirty="0" err="1"/>
              <a:t>agrafootwear</a:t>
            </a:r>
            <a:r>
              <a:rPr lang="en-US" dirty="0"/>
              <a:t> #</a:t>
            </a:r>
            <a:r>
              <a:rPr lang="en-US" dirty="0" err="1"/>
              <a:t>handmadeshoes</a:t>
            </a:r>
            <a:r>
              <a:rPr lang="en-US" dirty="0"/>
              <a:t> #</a:t>
            </a:r>
            <a:r>
              <a:rPr lang="en-US" dirty="0" err="1" smtClean="0"/>
              <a:t>supportsmallbusiness</a:t>
            </a:r>
            <a:endParaRPr lang="en-US" dirty="0" smtClean="0"/>
          </a:p>
          <a:p>
            <a:endParaRPr lang="en-IN" dirty="0"/>
          </a:p>
        </p:txBody>
      </p:sp>
    </p:spTree>
    <p:extLst>
      <p:ext uri="{BB962C8B-B14F-4D97-AF65-F5344CB8AC3E}">
        <p14:creationId xmlns:p14="http://schemas.microsoft.com/office/powerpoint/2010/main" val="1510443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38</TotalTime>
  <Words>440</Words>
  <Application>Microsoft Office PowerPoint</Application>
  <PresentationFormat>On-screen Show (4:3)</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Becoming the Local Shoe Influencer: A Plan for Instagram Domination </vt:lpstr>
      <vt:lpstr>GOAL:</vt:lpstr>
      <vt:lpstr>Target audience:</vt:lpstr>
      <vt:lpstr>Content to be delivered:</vt:lpstr>
      <vt:lpstr>1.Product showcase:</vt:lpstr>
      <vt:lpstr>Local focus:</vt:lpstr>
      <vt:lpstr>Engagement strategies:</vt:lpstr>
      <vt:lpstr>Building Hype:</vt:lpstr>
      <vt:lpstr>Using Hashtags and branding</vt:lpstr>
      <vt:lpstr>Other than instagram:</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the Local Shoe Influencer: A Plan for Instagram Domination </dc:title>
  <dc:creator>as</dc:creator>
  <cp:lastModifiedBy>as</cp:lastModifiedBy>
  <cp:revision>5</cp:revision>
  <dcterms:created xsi:type="dcterms:W3CDTF">2006-08-16T00:00:00Z</dcterms:created>
  <dcterms:modified xsi:type="dcterms:W3CDTF">2023-12-30T05:45:32Z</dcterms:modified>
</cp:coreProperties>
</file>