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2" r:id="rId10"/>
    <p:sldId id="265" r:id="rId11"/>
    <p:sldId id="26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6145-5FEC-44B3-9D50-90F11466569F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312-EE90-48D5-9A1A-447ED1AF19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6145-5FEC-44B3-9D50-90F11466569F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312-EE90-48D5-9A1A-447ED1AF19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6145-5FEC-44B3-9D50-90F11466569F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312-EE90-48D5-9A1A-447ED1AF19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6145-5FEC-44B3-9D50-90F11466569F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312-EE90-48D5-9A1A-447ED1AF19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6145-5FEC-44B3-9D50-90F11466569F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312-EE90-48D5-9A1A-447ED1AF19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6145-5FEC-44B3-9D50-90F11466569F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312-EE90-48D5-9A1A-447ED1AF19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6145-5FEC-44B3-9D50-90F11466569F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312-EE90-48D5-9A1A-447ED1AF19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6145-5FEC-44B3-9D50-90F11466569F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312-EE90-48D5-9A1A-447ED1AF19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6145-5FEC-44B3-9D50-90F11466569F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312-EE90-48D5-9A1A-447ED1AF19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6145-5FEC-44B3-9D50-90F11466569F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312-EE90-48D5-9A1A-447ED1AF19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6145-5FEC-44B3-9D50-90F11466569F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D312-EE90-48D5-9A1A-447ED1AF19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36145-5FEC-44B3-9D50-90F11466569F}" type="datetimeFigureOut">
              <a:rPr lang="en-US" smtClean="0"/>
              <a:pPr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D312-EE90-48D5-9A1A-447ED1AF19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Invest in/For You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1600" b="1" dirty="0" smtClean="0"/>
              <a:t>Systematic Investment Plan (SIP) – Monthly Investing</a:t>
            </a:r>
            <a:endParaRPr lang="en-US" sz="1600" dirty="0" smtClean="0"/>
          </a:p>
          <a:p>
            <a:pPr lvl="0"/>
            <a:r>
              <a:rPr lang="en-US" sz="1600" b="1" dirty="0" smtClean="0"/>
              <a:t>How it works:</a:t>
            </a:r>
            <a:r>
              <a:rPr lang="en-US" sz="1600" dirty="0" smtClean="0"/>
              <a:t> You invest a fixed amount (e.g., ₹5,000) every month in a mutual fund.</a:t>
            </a:r>
          </a:p>
          <a:p>
            <a:pPr lvl="0"/>
            <a:r>
              <a:rPr lang="en-US" sz="1600" b="1" dirty="0" smtClean="0"/>
              <a:t>Best for:</a:t>
            </a:r>
            <a:r>
              <a:rPr lang="en-US" sz="1600" dirty="0" smtClean="0"/>
              <a:t> Salaried individuals and those who want to </a:t>
            </a:r>
            <a:r>
              <a:rPr lang="en-US" sz="1600" b="1" dirty="0" smtClean="0"/>
              <a:t>invest gradually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b="1" dirty="0" smtClean="0"/>
              <a:t>Example:</a:t>
            </a:r>
            <a:r>
              <a:rPr lang="en-US" sz="1600" dirty="0" smtClean="0"/>
              <a:t> Investing ₹5,000 every month for 10 years.</a:t>
            </a:r>
          </a:p>
          <a:p>
            <a:pPr lvl="2"/>
            <a:r>
              <a:rPr lang="en-US" sz="1600" b="1" dirty="0" smtClean="0"/>
              <a:t>Pros:</a:t>
            </a:r>
            <a:endParaRPr lang="en-US" sz="1600" dirty="0" smtClean="0"/>
          </a:p>
          <a:p>
            <a:pPr lvl="3"/>
            <a:r>
              <a:rPr lang="en-US" sz="1600" b="1" dirty="0" smtClean="0"/>
              <a:t>Rupee Cost Averaging</a:t>
            </a:r>
            <a:r>
              <a:rPr lang="en-US" sz="1600" dirty="0" smtClean="0"/>
              <a:t> – Reduces the impact of market volatility.</a:t>
            </a:r>
          </a:p>
          <a:p>
            <a:pPr lvl="3"/>
            <a:r>
              <a:rPr lang="en-US" sz="1600" b="1" dirty="0" smtClean="0"/>
              <a:t>Disciplined Investing</a:t>
            </a:r>
            <a:r>
              <a:rPr lang="en-US" sz="1600" dirty="0" smtClean="0"/>
              <a:t> – Helps in consistent wealth accumulation.</a:t>
            </a:r>
          </a:p>
          <a:p>
            <a:pPr lvl="2"/>
            <a:r>
              <a:rPr lang="en-US" sz="1600" b="1" dirty="0" smtClean="0"/>
              <a:t>Cons:</a:t>
            </a:r>
            <a:endParaRPr lang="en-US" sz="1600" dirty="0" smtClean="0"/>
          </a:p>
          <a:p>
            <a:pPr lvl="3"/>
            <a:r>
              <a:rPr lang="en-US" sz="1600" dirty="0" smtClean="0"/>
              <a:t>Returns depend on market movements over time</a:t>
            </a:r>
            <a:r>
              <a:rPr lang="en-US" dirty="0" smtClean="0"/>
              <a:t>.</a:t>
            </a:r>
          </a:p>
          <a:p>
            <a:pPr lvl="3"/>
            <a:endParaRPr lang="en-IN" dirty="0" smtClean="0"/>
          </a:p>
          <a:p>
            <a:pPr lvl="3">
              <a:buNone/>
            </a:pPr>
            <a:endParaRPr lang="en-IN" dirty="0" smtClean="0"/>
          </a:p>
          <a:p>
            <a:pPr>
              <a:buNone/>
            </a:pPr>
            <a:r>
              <a:rPr lang="en-US" b="1" dirty="0" smtClean="0"/>
              <a:t>Systematic Transfer Plan (STP) – Moving Money from One Fund to Another</a:t>
            </a:r>
            <a:endParaRPr lang="en-US" sz="1800" dirty="0" smtClean="0"/>
          </a:p>
          <a:p>
            <a:pPr lvl="0"/>
            <a:r>
              <a:rPr lang="en-US" b="1" dirty="0" smtClean="0"/>
              <a:t>How it works:</a:t>
            </a:r>
            <a:r>
              <a:rPr lang="en-US" dirty="0" smtClean="0"/>
              <a:t> You invest a </a:t>
            </a:r>
            <a:r>
              <a:rPr lang="en-US" b="1" dirty="0" smtClean="0"/>
              <a:t>lump sum</a:t>
            </a:r>
            <a:r>
              <a:rPr lang="en-US" dirty="0" smtClean="0"/>
              <a:t> in a low-risk mutual fund (e.g., liquid fund) and gradually </a:t>
            </a:r>
            <a:r>
              <a:rPr lang="en-US" b="1" dirty="0" smtClean="0"/>
              <a:t>transfer</a:t>
            </a:r>
            <a:r>
              <a:rPr lang="en-US" dirty="0" smtClean="0"/>
              <a:t> a fixed amount into an equity mutual fund.</a:t>
            </a:r>
            <a:endParaRPr lang="en-US" sz="2800" dirty="0" smtClean="0"/>
          </a:p>
          <a:p>
            <a:pPr lvl="0"/>
            <a:r>
              <a:rPr lang="en-US" b="1" dirty="0" smtClean="0"/>
              <a:t>Best for:</a:t>
            </a:r>
            <a:r>
              <a:rPr lang="en-US" dirty="0" smtClean="0"/>
              <a:t> Investors who want </a:t>
            </a:r>
            <a:r>
              <a:rPr lang="en-US" b="1" dirty="0" smtClean="0"/>
              <a:t>better risk management</a:t>
            </a:r>
            <a:r>
              <a:rPr lang="en-US" dirty="0" smtClean="0"/>
              <a:t> when shifting to equities.</a:t>
            </a:r>
            <a:endParaRPr lang="en-US" sz="2800" dirty="0" smtClean="0"/>
          </a:p>
          <a:p>
            <a:pPr lvl="1"/>
            <a:r>
              <a:rPr lang="en-US" b="1" dirty="0" smtClean="0"/>
              <a:t>Example:</a:t>
            </a:r>
            <a:r>
              <a:rPr lang="en-US" dirty="0" smtClean="0"/>
              <a:t> Investing ₹5 </a:t>
            </a:r>
            <a:r>
              <a:rPr lang="en-US" dirty="0" err="1" smtClean="0"/>
              <a:t>lakh</a:t>
            </a:r>
            <a:r>
              <a:rPr lang="en-US" dirty="0" smtClean="0"/>
              <a:t> in a debt fund and transferring ₹10,000 per month to an equity fund.</a:t>
            </a:r>
            <a:endParaRPr lang="en-US" sz="2400" dirty="0" smtClean="0"/>
          </a:p>
          <a:p>
            <a:pPr lvl="2"/>
            <a:r>
              <a:rPr lang="en-US" b="1" dirty="0" smtClean="0"/>
              <a:t>Pros:</a:t>
            </a:r>
            <a:endParaRPr lang="en-US" sz="2000" dirty="0" smtClean="0"/>
          </a:p>
          <a:p>
            <a:pPr lvl="3"/>
            <a:r>
              <a:rPr lang="en-US" dirty="0" smtClean="0"/>
              <a:t>Reduces risk of investing a lump sum in equity at a market high.</a:t>
            </a:r>
            <a:endParaRPr lang="en-US" sz="1600" dirty="0" smtClean="0"/>
          </a:p>
          <a:p>
            <a:pPr lvl="3"/>
            <a:r>
              <a:rPr lang="en-US" dirty="0" smtClean="0"/>
              <a:t>Gives better returns than parking money in savings accounts.</a:t>
            </a:r>
            <a:endParaRPr lang="en-US" sz="1600" dirty="0" smtClean="0"/>
          </a:p>
          <a:p>
            <a:pPr lvl="2"/>
            <a:r>
              <a:rPr lang="en-US" b="1" dirty="0" smtClean="0"/>
              <a:t>Cons:</a:t>
            </a:r>
            <a:endParaRPr lang="en-US" sz="2000" dirty="0" smtClean="0"/>
          </a:p>
          <a:p>
            <a:pPr lvl="3"/>
            <a:r>
              <a:rPr lang="en-US" dirty="0" smtClean="0"/>
              <a:t>Involves </a:t>
            </a:r>
            <a:r>
              <a:rPr lang="en-US" b="1" dirty="0" smtClean="0"/>
              <a:t>exit load charges</a:t>
            </a:r>
            <a:r>
              <a:rPr lang="en-US" dirty="0" smtClean="0"/>
              <a:t> and tax implications.</a:t>
            </a:r>
            <a:endParaRPr lang="en-US" sz="1600" dirty="0" smtClean="0"/>
          </a:p>
          <a:p>
            <a:pPr lvl="3"/>
            <a:endParaRPr lang="en-I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5-02-13 at 14.12.1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643050"/>
            <a:ext cx="8601624" cy="453178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4. Systematic Withdrawal Plan (SWP) – Regular Income from Mutual Funds</a:t>
            </a:r>
            <a:endParaRPr lang="en-US" sz="1800" dirty="0" smtClean="0"/>
          </a:p>
          <a:p>
            <a:pPr lvl="1"/>
            <a:r>
              <a:rPr lang="en-US" b="1" dirty="0" smtClean="0"/>
              <a:t>How it works:</a:t>
            </a:r>
            <a:r>
              <a:rPr lang="en-US" dirty="0" smtClean="0"/>
              <a:t> You </a:t>
            </a:r>
            <a:r>
              <a:rPr lang="en-US" b="1" dirty="0" smtClean="0"/>
              <a:t>withdraw a fixed amount</a:t>
            </a:r>
            <a:r>
              <a:rPr lang="en-US" dirty="0" smtClean="0"/>
              <a:t> from a mutual fund at regular intervals.</a:t>
            </a:r>
            <a:endParaRPr lang="en-US" sz="2400" dirty="0" smtClean="0"/>
          </a:p>
          <a:p>
            <a:pPr lvl="1"/>
            <a:r>
              <a:rPr lang="en-US" b="1" dirty="0" smtClean="0"/>
              <a:t>Best for:</a:t>
            </a:r>
            <a:r>
              <a:rPr lang="en-US" dirty="0" smtClean="0"/>
              <a:t> Retirees or those looking for a </a:t>
            </a:r>
            <a:r>
              <a:rPr lang="en-US" b="1" dirty="0" smtClean="0"/>
              <a:t>steady income stream</a:t>
            </a:r>
            <a:r>
              <a:rPr lang="en-US" dirty="0" smtClean="0"/>
              <a:t>.</a:t>
            </a:r>
            <a:endParaRPr lang="en-US" sz="2400" dirty="0" smtClean="0"/>
          </a:p>
          <a:p>
            <a:pPr lvl="2"/>
            <a:r>
              <a:rPr lang="en-US" b="1" dirty="0" smtClean="0"/>
              <a:t>Example:</a:t>
            </a:r>
            <a:r>
              <a:rPr lang="en-US" dirty="0" smtClean="0"/>
              <a:t> Withdrawing ₹10,000 per month from a mutual fund investment.</a:t>
            </a:r>
            <a:endParaRPr lang="en-US" sz="2000" dirty="0" smtClean="0"/>
          </a:p>
          <a:p>
            <a:pPr lvl="3"/>
            <a:r>
              <a:rPr lang="en-US" b="1" dirty="0" smtClean="0"/>
              <a:t>Pros:</a:t>
            </a:r>
            <a:endParaRPr lang="en-US" sz="1600" dirty="0" smtClean="0"/>
          </a:p>
          <a:p>
            <a:pPr lvl="4"/>
            <a:r>
              <a:rPr lang="en-US" dirty="0" smtClean="0"/>
              <a:t>Regular income without liquidating the entire investment.</a:t>
            </a:r>
            <a:endParaRPr lang="en-US" sz="1600" dirty="0" smtClean="0"/>
          </a:p>
          <a:p>
            <a:pPr lvl="4"/>
            <a:r>
              <a:rPr lang="en-US" dirty="0" smtClean="0"/>
              <a:t>More tax-efficient than withdrawing lump sum gains.</a:t>
            </a:r>
            <a:endParaRPr lang="en-US" sz="1600" dirty="0" smtClean="0"/>
          </a:p>
          <a:p>
            <a:pPr lvl="3"/>
            <a:r>
              <a:rPr lang="en-US" b="1" dirty="0" smtClean="0"/>
              <a:t>Cons:</a:t>
            </a:r>
            <a:endParaRPr lang="en-US" sz="1600" dirty="0" smtClean="0"/>
          </a:p>
          <a:p>
            <a:pPr lvl="4"/>
            <a:r>
              <a:rPr lang="en-US" dirty="0" smtClean="0"/>
              <a:t>Can reduce the corpus if withdrawals are too high.</a:t>
            </a:r>
            <a:endParaRPr lang="en-US" sz="16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 bought a stock for </a:t>
            </a:r>
            <a:r>
              <a:rPr lang="en-GB" b="1" dirty="0" smtClean="0"/>
              <a:t>₹100 per share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It </a:t>
            </a:r>
            <a:r>
              <a:rPr lang="en-GB" b="1" dirty="0" smtClean="0"/>
              <a:t>rises 10% per day</a:t>
            </a:r>
            <a:r>
              <a:rPr lang="en-GB" dirty="0" smtClean="0"/>
              <a:t> for </a:t>
            </a:r>
            <a:r>
              <a:rPr lang="en-GB" b="1" dirty="0" smtClean="0"/>
              <a:t>30 days</a:t>
            </a:r>
            <a:r>
              <a:rPr lang="en-GB" dirty="0" smtClean="0"/>
              <a:t>.</a:t>
            </a:r>
          </a:p>
          <a:p>
            <a:pPr lvl="1"/>
            <a:r>
              <a:rPr lang="en-GB" dirty="0" smtClean="0"/>
              <a:t>On the </a:t>
            </a:r>
            <a:r>
              <a:rPr lang="en-GB" b="1" dirty="0" smtClean="0"/>
              <a:t>31st day, it crashes 90% in one day</a:t>
            </a:r>
            <a:r>
              <a:rPr lang="en-GB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Puzzle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A=P(1+r)n</a:t>
            </a:r>
          </a:p>
          <a:p>
            <a:pPr lvl="1"/>
            <a:r>
              <a:rPr lang="en-GB" b="1" dirty="0" smtClean="0"/>
              <a:t>A</a:t>
            </a:r>
            <a:r>
              <a:rPr lang="en-GB" dirty="0" smtClean="0"/>
              <a:t> = Final amount</a:t>
            </a:r>
          </a:p>
          <a:p>
            <a:pPr lvl="1"/>
            <a:r>
              <a:rPr lang="en-GB" b="1" dirty="0" smtClean="0"/>
              <a:t>P</a:t>
            </a:r>
            <a:r>
              <a:rPr lang="en-GB" dirty="0" smtClean="0"/>
              <a:t> = Initial price (₹100)</a:t>
            </a:r>
          </a:p>
          <a:p>
            <a:pPr lvl="1"/>
            <a:r>
              <a:rPr lang="en-GB" b="1" dirty="0" smtClean="0"/>
              <a:t>r</a:t>
            </a:r>
            <a:r>
              <a:rPr lang="en-GB" dirty="0" smtClean="0"/>
              <a:t> = Growth rate per day (10% or 0.1)</a:t>
            </a:r>
          </a:p>
          <a:p>
            <a:pPr lvl="1"/>
            <a:r>
              <a:rPr lang="en-GB" b="1" dirty="0" smtClean="0"/>
              <a:t>n</a:t>
            </a:r>
            <a:r>
              <a:rPr lang="en-GB" dirty="0" smtClean="0"/>
              <a:t> = Number of days (30)</a:t>
            </a:r>
          </a:p>
          <a:p>
            <a:r>
              <a:rPr lang="en-GB" dirty="0" smtClean="0"/>
              <a:t>Profit: </a:t>
            </a:r>
            <a:r>
              <a:rPr lang="pt-BR" dirty="0" smtClean="0"/>
              <a:t>A=1,745×0.10 =₹174.5</a:t>
            </a:r>
          </a:p>
          <a:p>
            <a:r>
              <a:rPr lang="pt-BR" dirty="0" smtClean="0"/>
              <a:t>Loss: </a:t>
            </a:r>
            <a:r>
              <a:rPr lang="en-US" dirty="0" smtClean="0"/>
              <a:t>Loss=1,745×0.90 =₹1,570.5 total = 1745-1570 = 174.5</a:t>
            </a:r>
          </a:p>
          <a:p>
            <a:pPr>
              <a:buNone/>
            </a:pPr>
            <a:endParaRPr lang="en-US" strike="dblStrike" cap="al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Importance of Insurance</a:t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Life is unpredictable</a:t>
            </a:r>
          </a:p>
          <a:p>
            <a:r>
              <a:rPr lang="en-GB" b="1" dirty="0" smtClean="0"/>
              <a:t>Medical emergencies can drain savings</a:t>
            </a:r>
            <a:r>
              <a:rPr lang="en-GB" dirty="0" smtClean="0"/>
              <a:t> and push families into debt.</a:t>
            </a:r>
          </a:p>
          <a:p>
            <a:r>
              <a:rPr lang="en-GB" b="1" dirty="0" smtClean="0"/>
              <a:t>Medical inflation is 10-15% per year</a:t>
            </a:r>
            <a:r>
              <a:rPr lang="en-GB" dirty="0" smtClean="0"/>
              <a:t>—treatment costs will only rise. A </a:t>
            </a:r>
            <a:r>
              <a:rPr lang="en-GB" b="1" dirty="0" smtClean="0"/>
              <a:t>₹5 lakh health cover today</a:t>
            </a:r>
            <a:r>
              <a:rPr lang="en-GB" dirty="0" smtClean="0"/>
              <a:t> may not be enough in 10 years—insurance helps </a:t>
            </a:r>
            <a:r>
              <a:rPr lang="en-GB" b="1" dirty="0" smtClean="0"/>
              <a:t>keep up with inflation</a:t>
            </a:r>
            <a:r>
              <a:rPr lang="en-GB" dirty="0" smtClean="0"/>
              <a:t>.</a:t>
            </a:r>
          </a:p>
          <a:p>
            <a:r>
              <a:rPr lang="en-GB" dirty="0" smtClean="0"/>
              <a:t>Protects savings from unexpected medical emergencies.</a:t>
            </a:r>
          </a:p>
          <a:p>
            <a:r>
              <a:rPr lang="en-GB" dirty="0" smtClean="0"/>
              <a:t>Some policies </a:t>
            </a:r>
            <a:r>
              <a:rPr lang="en-GB" b="1" dirty="0" smtClean="0"/>
              <a:t>offer cashless hospitalization</a:t>
            </a:r>
            <a:r>
              <a:rPr lang="en-GB" dirty="0" smtClean="0"/>
              <a:t>, reducing immediate financial stress.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Term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Pays a </a:t>
            </a:r>
            <a:r>
              <a:rPr lang="en-GB" b="1" dirty="0" smtClean="0"/>
              <a:t>lump sum to your family</a:t>
            </a:r>
            <a:r>
              <a:rPr lang="en-GB" dirty="0" smtClean="0"/>
              <a:t> if you pass away. Ensures </a:t>
            </a:r>
            <a:r>
              <a:rPr lang="en-GB" b="1" dirty="0" smtClean="0"/>
              <a:t>financial stability</a:t>
            </a:r>
            <a:r>
              <a:rPr lang="en-GB" dirty="0" smtClean="0"/>
              <a:t> for dependents (spouse, children, parents).Helps </a:t>
            </a:r>
            <a:r>
              <a:rPr lang="en-GB" b="1" dirty="0" smtClean="0"/>
              <a:t>cover loans, education costs, and daily expenses</a:t>
            </a:r>
            <a:r>
              <a:rPr lang="en-GB" dirty="0" smtClean="0"/>
              <a:t> in your absence.</a:t>
            </a:r>
          </a:p>
          <a:p>
            <a:endParaRPr lang="en-GB" dirty="0"/>
          </a:p>
          <a:p>
            <a:r>
              <a:rPr lang="en-GB" dirty="0" smtClean="0"/>
              <a:t>Premiums paid for </a:t>
            </a:r>
            <a:r>
              <a:rPr lang="en-GB" b="1" dirty="0" smtClean="0"/>
              <a:t>health insurance qualify for tax deductions</a:t>
            </a:r>
            <a:r>
              <a:rPr lang="en-GB" dirty="0" smtClean="0"/>
              <a:t> under </a:t>
            </a:r>
            <a:r>
              <a:rPr lang="en-GB" b="1" dirty="0" smtClean="0"/>
              <a:t>Section 80D</a:t>
            </a:r>
            <a:r>
              <a:rPr lang="en-GB" dirty="0" smtClean="0"/>
              <a:t> (India).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Few strategies while opting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 smtClean="0"/>
              <a:t>Assess Your Needs</a:t>
            </a:r>
            <a:r>
              <a:rPr lang="en-GB" dirty="0" smtClean="0"/>
              <a:t> – Evaluate your medical history, family needs, and expected healthcare expenses.</a:t>
            </a:r>
          </a:p>
          <a:p>
            <a:r>
              <a:rPr lang="en-GB" b="1" dirty="0" smtClean="0"/>
              <a:t>Check the Network</a:t>
            </a:r>
            <a:r>
              <a:rPr lang="en-GB" dirty="0" smtClean="0"/>
              <a:t> – Ensure your preferred doctors, hospitals, and specialists are included in the insurer's network.</a:t>
            </a:r>
          </a:p>
          <a:p>
            <a:r>
              <a:rPr lang="en-GB" b="1" dirty="0" smtClean="0"/>
              <a:t>Review Claim Settlement Ratio</a:t>
            </a:r>
            <a:r>
              <a:rPr lang="en-GB" dirty="0" smtClean="0"/>
              <a:t> – Choose an insurer with a high claim settlement ratio for hassle-free claim approval.</a:t>
            </a:r>
          </a:p>
          <a:p>
            <a:r>
              <a:rPr lang="en-GB" b="1" dirty="0" smtClean="0"/>
              <a:t>Look for No-Claim Bonus</a:t>
            </a:r>
            <a:r>
              <a:rPr lang="en-GB" dirty="0" smtClean="0"/>
              <a:t> – Some insurers offer a bonus or discount for every claim-free year, reducing future premiums.</a:t>
            </a:r>
          </a:p>
          <a:p>
            <a:r>
              <a:rPr lang="en-GB" b="1" dirty="0" smtClean="0"/>
              <a:t>Check Waiting Periods</a:t>
            </a:r>
            <a:r>
              <a:rPr lang="en-GB" dirty="0" smtClean="0"/>
              <a:t> – Understand the waiting period for pre-existing diseases, maternity, and specific treatments.</a:t>
            </a:r>
          </a:p>
          <a:p>
            <a:r>
              <a:rPr lang="en-GB" b="1" dirty="0" smtClean="0"/>
              <a:t>Read Exclusions Carefully</a:t>
            </a:r>
            <a:r>
              <a:rPr lang="en-GB" dirty="0" smtClean="0"/>
              <a:t> – Be aware of what is not covered, such as specific diseases, alternative treatments, or lifestyle-related conditions.</a:t>
            </a:r>
          </a:p>
          <a:p>
            <a:r>
              <a:rPr lang="en-GB" b="1" dirty="0" smtClean="0"/>
              <a:t>Compare Online &amp; Read Reviews</a:t>
            </a:r>
            <a:r>
              <a:rPr lang="en-GB" dirty="0" smtClean="0"/>
              <a:t> – Use online tools to compare plans and read customer feedback to gauge service quality</a:t>
            </a:r>
            <a:r>
              <a:rPr lang="en-GB" dirty="0" smtClean="0"/>
              <a:t>.</a:t>
            </a:r>
            <a:endParaRPr lang="en-GB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atsApp Image 2024-12-03 at 15.15.50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84" y="0"/>
            <a:ext cx="4786346" cy="672548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FY203-24</a:t>
            </a:r>
            <a:endParaRPr lang="en-US" dirty="0"/>
          </a:p>
        </p:txBody>
      </p:sp>
      <p:pic>
        <p:nvPicPr>
          <p:cNvPr id="2049" name="Picture 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9626" y="2138915"/>
            <a:ext cx="7144748" cy="344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Mutual Funds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b="1" dirty="0" smtClean="0"/>
              <a:t>Mutual Funds</a:t>
            </a:r>
            <a:r>
              <a:rPr lang="en-GB" sz="1400" dirty="0" smtClean="0"/>
              <a:t>: </a:t>
            </a:r>
            <a:r>
              <a:rPr lang="en-GB" sz="1400" dirty="0" smtClean="0"/>
              <a:t>A mutual fund is an investment platform that funds money from several investors and invests these funds in several financial securities like bonds, stocks, shares, money market instruments, gold, etc.</a:t>
            </a:r>
          </a:p>
          <a:p>
            <a:pPr>
              <a:buNone/>
            </a:pPr>
            <a:endParaRPr lang="en-GB" sz="1400" dirty="0" smtClean="0"/>
          </a:p>
          <a:p>
            <a:pPr>
              <a:buNone/>
            </a:pPr>
            <a:endParaRPr lang="en-GB" sz="1400" dirty="0" smtClean="0"/>
          </a:p>
          <a:p>
            <a:pPr>
              <a:buNone/>
            </a:pPr>
            <a:r>
              <a:rPr lang="en-GB" sz="1400" dirty="0" smtClean="0"/>
              <a:t>Ways to invest in Mutual funds:</a:t>
            </a:r>
          </a:p>
          <a:p>
            <a:pPr>
              <a:buNone/>
            </a:pPr>
            <a:r>
              <a:rPr lang="en-US" sz="1400" b="1" dirty="0" smtClean="0"/>
              <a:t>Lump Sum Investment (One-Time Investment)</a:t>
            </a:r>
            <a:endParaRPr lang="en-US" sz="1400" dirty="0" smtClean="0"/>
          </a:p>
          <a:p>
            <a:pPr lvl="1"/>
            <a:r>
              <a:rPr lang="en-US" sz="1400" b="1" dirty="0" smtClean="0"/>
              <a:t>How it works:</a:t>
            </a:r>
            <a:r>
              <a:rPr lang="en-US" sz="1400" dirty="0" smtClean="0"/>
              <a:t> You invest a large amount at once.</a:t>
            </a:r>
          </a:p>
          <a:p>
            <a:pPr lvl="1"/>
            <a:r>
              <a:rPr lang="en-US" sz="1400" b="1" dirty="0" smtClean="0"/>
              <a:t>Best for:</a:t>
            </a:r>
            <a:r>
              <a:rPr lang="en-US" sz="1400" dirty="0" smtClean="0"/>
              <a:t> Investors with a </a:t>
            </a:r>
            <a:r>
              <a:rPr lang="en-US" sz="1400" b="1" dirty="0" smtClean="0"/>
              <a:t>big corpus</a:t>
            </a:r>
            <a:r>
              <a:rPr lang="en-US" sz="1400" dirty="0" smtClean="0"/>
              <a:t> looking for long-term growth.</a:t>
            </a:r>
          </a:p>
          <a:p>
            <a:pPr lvl="1"/>
            <a:r>
              <a:rPr lang="en-US" sz="1400" b="1" dirty="0" smtClean="0"/>
              <a:t>Example:</a:t>
            </a:r>
            <a:r>
              <a:rPr lang="en-US" sz="1400" dirty="0" smtClean="0"/>
              <a:t> Investing ₹1 </a:t>
            </a:r>
            <a:r>
              <a:rPr lang="en-US" sz="1400" dirty="0" err="1" smtClean="0"/>
              <a:t>lakh</a:t>
            </a:r>
            <a:r>
              <a:rPr lang="en-US" sz="1400" dirty="0" smtClean="0"/>
              <a:t> in a mutual fund today.</a:t>
            </a:r>
          </a:p>
          <a:p>
            <a:pPr lvl="2"/>
            <a:r>
              <a:rPr lang="en-US" sz="1400" b="1" dirty="0" smtClean="0"/>
              <a:t>Pros:</a:t>
            </a:r>
            <a:endParaRPr lang="en-US" sz="1400" dirty="0" smtClean="0"/>
          </a:p>
          <a:p>
            <a:pPr lvl="3"/>
            <a:r>
              <a:rPr lang="en-US" sz="1400" dirty="0" smtClean="0"/>
              <a:t>Higher potential returns if the market rises.</a:t>
            </a:r>
          </a:p>
          <a:p>
            <a:pPr lvl="3"/>
            <a:r>
              <a:rPr lang="en-US" sz="1400" dirty="0" smtClean="0"/>
              <a:t>Suitable for long-term wealth creation.</a:t>
            </a:r>
          </a:p>
          <a:p>
            <a:pPr lvl="2"/>
            <a:r>
              <a:rPr lang="en-US" sz="1400" b="1" dirty="0" smtClean="0"/>
              <a:t>Cons:</a:t>
            </a:r>
            <a:endParaRPr lang="en-US" sz="1400" dirty="0" smtClean="0"/>
          </a:p>
          <a:p>
            <a:pPr lvl="3"/>
            <a:r>
              <a:rPr lang="en-US" sz="1400" dirty="0" smtClean="0"/>
              <a:t>High market risk if invested at the wrong time.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endParaRPr lang="en-GB" sz="1200" dirty="0" smtClean="0"/>
          </a:p>
          <a:p>
            <a:endParaRPr lang="en-GB" sz="11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768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Invest in/For You</vt:lpstr>
      <vt:lpstr>Puzzle</vt:lpstr>
      <vt:lpstr>Puzzle Answer</vt:lpstr>
      <vt:lpstr>Importance of Insurance </vt:lpstr>
      <vt:lpstr>Term Insurance</vt:lpstr>
      <vt:lpstr>Few strategies while opting Insurance</vt:lpstr>
      <vt:lpstr>Slide 7</vt:lpstr>
      <vt:lpstr>FY203-24</vt:lpstr>
      <vt:lpstr>Mutual Funds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 in/For You</dc:title>
  <dc:creator>KRISHNARAO AMPERAYANI</dc:creator>
  <cp:lastModifiedBy>KRISHNARAO AMPERAYANI</cp:lastModifiedBy>
  <cp:revision>65</cp:revision>
  <dcterms:created xsi:type="dcterms:W3CDTF">2025-02-13T04:47:43Z</dcterms:created>
  <dcterms:modified xsi:type="dcterms:W3CDTF">2025-02-13T18:54:10Z</dcterms:modified>
</cp:coreProperties>
</file>