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2" r:id="rId3"/>
    <p:sldId id="257" r:id="rId4"/>
    <p:sldId id="263" r:id="rId5"/>
    <p:sldId id="268" r:id="rId6"/>
    <p:sldId id="269" r:id="rId7"/>
    <p:sldId id="270" r:id="rId8"/>
    <p:sldId id="271" r:id="rId9"/>
    <p:sldId id="272" r:id="rId10"/>
    <p:sldId id="273" r:id="rId11"/>
    <p:sldId id="274" r:id="rId12"/>
    <p:sldId id="275"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51"/>
    <a:srgbClr val="007B3B"/>
    <a:srgbClr val="00713A"/>
    <a:srgbClr val="068817"/>
    <a:srgbClr val="079418"/>
    <a:srgbClr val="74C427"/>
    <a:srgbClr val="A6C44B"/>
    <a:srgbClr val="8AC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E447DE-C86D-46C2-BC15-D558E5F2A8E0}" v="17" dt="2025-04-22T04:05:11.4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33" autoAdjust="0"/>
    <p:restoredTop sz="94488"/>
  </p:normalViewPr>
  <p:slideViewPr>
    <p:cSldViewPr snapToGrid="0" snapToObjects="1">
      <p:cViewPr varScale="1">
        <p:scale>
          <a:sx n="90" d="100"/>
          <a:sy n="90" d="100"/>
        </p:scale>
        <p:origin x="66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mika Sadhula" userId="1d30b2ec21496343" providerId="LiveId" clId="{51E447DE-C86D-46C2-BC15-D558E5F2A8E0}"/>
    <pc:docChg chg="custSel delSld modSld sldOrd">
      <pc:chgData name="Charmika Sadhula" userId="1d30b2ec21496343" providerId="LiveId" clId="{51E447DE-C86D-46C2-BC15-D558E5F2A8E0}" dt="2025-04-22T04:07:23.208" v="476" actId="2696"/>
      <pc:docMkLst>
        <pc:docMk/>
      </pc:docMkLst>
      <pc:sldChg chg="modSp mod">
        <pc:chgData name="Charmika Sadhula" userId="1d30b2ec21496343" providerId="LiveId" clId="{51E447DE-C86D-46C2-BC15-D558E5F2A8E0}" dt="2025-04-22T03:39:15.662" v="115" actId="14100"/>
        <pc:sldMkLst>
          <pc:docMk/>
          <pc:sldMk cId="3088161601" sldId="256"/>
        </pc:sldMkLst>
        <pc:picChg chg="mod">
          <ac:chgData name="Charmika Sadhula" userId="1d30b2ec21496343" providerId="LiveId" clId="{51E447DE-C86D-46C2-BC15-D558E5F2A8E0}" dt="2025-04-22T03:39:15.662" v="115" actId="14100"/>
          <ac:picMkLst>
            <pc:docMk/>
            <pc:sldMk cId="3088161601" sldId="256"/>
            <ac:picMk id="2" creationId="{C04D1D62-CFD6-D946-AAA1-A9E54335DC98}"/>
          </ac:picMkLst>
        </pc:picChg>
      </pc:sldChg>
      <pc:sldChg chg="modSp mod">
        <pc:chgData name="Charmika Sadhula" userId="1d30b2ec21496343" providerId="LiveId" clId="{51E447DE-C86D-46C2-BC15-D558E5F2A8E0}" dt="2025-04-22T04:06:43.026" v="475" actId="313"/>
        <pc:sldMkLst>
          <pc:docMk/>
          <pc:sldMk cId="4040071745" sldId="262"/>
        </pc:sldMkLst>
        <pc:spChg chg="mod">
          <ac:chgData name="Charmika Sadhula" userId="1d30b2ec21496343" providerId="LiveId" clId="{51E447DE-C86D-46C2-BC15-D558E5F2A8E0}" dt="2025-04-22T04:06:43.026" v="475" actId="313"/>
          <ac:spMkLst>
            <pc:docMk/>
            <pc:sldMk cId="4040071745" sldId="262"/>
            <ac:spMk id="3" creationId="{75DB1086-1365-B942-BFE2-A2552509A3D9}"/>
          </ac:spMkLst>
        </pc:spChg>
      </pc:sldChg>
      <pc:sldChg chg="addSp modSp mod">
        <pc:chgData name="Charmika Sadhula" userId="1d30b2ec21496343" providerId="LiveId" clId="{51E447DE-C86D-46C2-BC15-D558E5F2A8E0}" dt="2025-04-22T04:05:11.488" v="391"/>
        <pc:sldMkLst>
          <pc:docMk/>
          <pc:sldMk cId="1895211770" sldId="263"/>
        </pc:sldMkLst>
        <pc:spChg chg="mod">
          <ac:chgData name="Charmika Sadhula" userId="1d30b2ec21496343" providerId="LiveId" clId="{51E447DE-C86D-46C2-BC15-D558E5F2A8E0}" dt="2025-04-22T03:47:36.675" v="120" actId="5793"/>
          <ac:spMkLst>
            <pc:docMk/>
            <pc:sldMk cId="1895211770" sldId="263"/>
            <ac:spMk id="3" creationId="{785C80ED-94B7-9019-1D04-291382F5A0C7}"/>
          </ac:spMkLst>
        </pc:spChg>
        <pc:graphicFrameChg chg="add mod modGraphic">
          <ac:chgData name="Charmika Sadhula" userId="1d30b2ec21496343" providerId="LiveId" clId="{51E447DE-C86D-46C2-BC15-D558E5F2A8E0}" dt="2025-04-22T04:05:11.488" v="391"/>
          <ac:graphicFrameMkLst>
            <pc:docMk/>
            <pc:sldMk cId="1895211770" sldId="263"/>
            <ac:graphicFrameMk id="4" creationId="{2B75F632-2FC0-5AB6-34A1-65446984AB15}"/>
          </ac:graphicFrameMkLst>
        </pc:graphicFrameChg>
      </pc:sldChg>
      <pc:sldChg chg="del">
        <pc:chgData name="Charmika Sadhula" userId="1d30b2ec21496343" providerId="LiveId" clId="{51E447DE-C86D-46C2-BC15-D558E5F2A8E0}" dt="2025-04-22T03:39:42.171" v="116" actId="2696"/>
        <pc:sldMkLst>
          <pc:docMk/>
          <pc:sldMk cId="3168349825" sldId="265"/>
        </pc:sldMkLst>
      </pc:sldChg>
      <pc:sldChg chg="del">
        <pc:chgData name="Charmika Sadhula" userId="1d30b2ec21496343" providerId="LiveId" clId="{51E447DE-C86D-46C2-BC15-D558E5F2A8E0}" dt="2025-04-22T03:39:54.036" v="117" actId="2696"/>
        <pc:sldMkLst>
          <pc:docMk/>
          <pc:sldMk cId="3345042866" sldId="266"/>
        </pc:sldMkLst>
      </pc:sldChg>
      <pc:sldChg chg="del">
        <pc:chgData name="Charmika Sadhula" userId="1d30b2ec21496343" providerId="LiveId" clId="{51E447DE-C86D-46C2-BC15-D558E5F2A8E0}" dt="2025-04-22T04:07:23.208" v="476" actId="2696"/>
        <pc:sldMkLst>
          <pc:docMk/>
          <pc:sldMk cId="3467453313" sldId="267"/>
        </pc:sldMkLst>
      </pc:sldChg>
      <pc:sldChg chg="modSp mod">
        <pc:chgData name="Charmika Sadhula" userId="1d30b2ec21496343" providerId="LiveId" clId="{51E447DE-C86D-46C2-BC15-D558E5F2A8E0}" dt="2025-04-22T03:56:34.224" v="295" actId="115"/>
        <pc:sldMkLst>
          <pc:docMk/>
          <pc:sldMk cId="1894332515" sldId="270"/>
        </pc:sldMkLst>
        <pc:spChg chg="mod">
          <ac:chgData name="Charmika Sadhula" userId="1d30b2ec21496343" providerId="LiveId" clId="{51E447DE-C86D-46C2-BC15-D558E5F2A8E0}" dt="2025-04-22T03:56:34.224" v="295" actId="115"/>
          <ac:spMkLst>
            <pc:docMk/>
            <pc:sldMk cId="1894332515" sldId="270"/>
            <ac:spMk id="3" creationId="{F9AFDDD2-2AC6-FD26-4F46-78E75A99857E}"/>
          </ac:spMkLst>
        </pc:spChg>
        <pc:spChg chg="mod">
          <ac:chgData name="Charmika Sadhula" userId="1d30b2ec21496343" providerId="LiveId" clId="{51E447DE-C86D-46C2-BC15-D558E5F2A8E0}" dt="2025-04-22T03:54:12.525" v="194" actId="14100"/>
          <ac:spMkLst>
            <pc:docMk/>
            <pc:sldMk cId="1894332515" sldId="270"/>
            <ac:spMk id="9" creationId="{42E15DD4-D7FD-E15D-6E58-2641E660FFFB}"/>
          </ac:spMkLst>
        </pc:spChg>
      </pc:sldChg>
      <pc:sldChg chg="modSp mod">
        <pc:chgData name="Charmika Sadhula" userId="1d30b2ec21496343" providerId="LiveId" clId="{51E447DE-C86D-46C2-BC15-D558E5F2A8E0}" dt="2025-04-22T04:00:17.030" v="378" actId="20578"/>
        <pc:sldMkLst>
          <pc:docMk/>
          <pc:sldMk cId="35430584" sldId="271"/>
        </pc:sldMkLst>
        <pc:spChg chg="mod">
          <ac:chgData name="Charmika Sadhula" userId="1d30b2ec21496343" providerId="LiveId" clId="{51E447DE-C86D-46C2-BC15-D558E5F2A8E0}" dt="2025-04-22T04:00:17.030" v="378" actId="20578"/>
          <ac:spMkLst>
            <pc:docMk/>
            <pc:sldMk cId="35430584" sldId="271"/>
            <ac:spMk id="3" creationId="{7D00BC4C-7E24-7DAE-37A1-1331CFE24C8E}"/>
          </ac:spMkLst>
        </pc:spChg>
      </pc:sldChg>
      <pc:sldChg chg="addSp modSp mod">
        <pc:chgData name="Charmika Sadhula" userId="1d30b2ec21496343" providerId="LiveId" clId="{51E447DE-C86D-46C2-BC15-D558E5F2A8E0}" dt="2025-04-22T03:36:21.570" v="101" actId="20577"/>
        <pc:sldMkLst>
          <pc:docMk/>
          <pc:sldMk cId="2735025569" sldId="273"/>
        </pc:sldMkLst>
        <pc:spChg chg="mod">
          <ac:chgData name="Charmika Sadhula" userId="1d30b2ec21496343" providerId="LiveId" clId="{51E447DE-C86D-46C2-BC15-D558E5F2A8E0}" dt="2025-04-22T03:36:21.570" v="101" actId="20577"/>
          <ac:spMkLst>
            <pc:docMk/>
            <pc:sldMk cId="2735025569" sldId="273"/>
            <ac:spMk id="3" creationId="{64B88A06-DF6A-17D3-E237-F380BD99AA80}"/>
          </ac:spMkLst>
        </pc:spChg>
        <pc:spChg chg="mod">
          <ac:chgData name="Charmika Sadhula" userId="1d30b2ec21496343" providerId="LiveId" clId="{51E447DE-C86D-46C2-BC15-D558E5F2A8E0}" dt="2025-04-22T03:20:51.900" v="0" actId="14100"/>
          <ac:spMkLst>
            <pc:docMk/>
            <pc:sldMk cId="2735025569" sldId="273"/>
            <ac:spMk id="9" creationId="{8F6E67C1-3F63-315D-FE81-AAA41A704DBA}"/>
          </ac:spMkLst>
        </pc:spChg>
        <pc:picChg chg="add mod">
          <ac:chgData name="Charmika Sadhula" userId="1d30b2ec21496343" providerId="LiveId" clId="{51E447DE-C86D-46C2-BC15-D558E5F2A8E0}" dt="2025-04-22T03:34:46.655" v="71" actId="1076"/>
          <ac:picMkLst>
            <pc:docMk/>
            <pc:sldMk cId="2735025569" sldId="273"/>
            <ac:picMk id="5" creationId="{62CB7966-41F4-676F-733B-94A3DB7270BA}"/>
          </ac:picMkLst>
        </pc:picChg>
        <pc:picChg chg="add mod">
          <ac:chgData name="Charmika Sadhula" userId="1d30b2ec21496343" providerId="LiveId" clId="{51E447DE-C86D-46C2-BC15-D558E5F2A8E0}" dt="2025-04-22T03:35:36.784" v="82" actId="14100"/>
          <ac:picMkLst>
            <pc:docMk/>
            <pc:sldMk cId="2735025569" sldId="273"/>
            <ac:picMk id="8" creationId="{B89DBB39-6579-280C-7126-DFBA6941326E}"/>
          </ac:picMkLst>
        </pc:picChg>
        <pc:picChg chg="add mod">
          <ac:chgData name="Charmika Sadhula" userId="1d30b2ec21496343" providerId="LiveId" clId="{51E447DE-C86D-46C2-BC15-D558E5F2A8E0}" dt="2025-04-22T03:35:32.218" v="81" actId="1076"/>
          <ac:picMkLst>
            <pc:docMk/>
            <pc:sldMk cId="2735025569" sldId="273"/>
            <ac:picMk id="12" creationId="{8D479934-9C57-5DC0-BFD1-E9774AC7539F}"/>
          </ac:picMkLst>
        </pc:picChg>
      </pc:sldChg>
      <pc:sldChg chg="modSp mod ord">
        <pc:chgData name="Charmika Sadhula" userId="1d30b2ec21496343" providerId="LiveId" clId="{51E447DE-C86D-46C2-BC15-D558E5F2A8E0}" dt="2025-04-22T03:38:12.991" v="110"/>
        <pc:sldMkLst>
          <pc:docMk/>
          <pc:sldMk cId="1115280879" sldId="274"/>
        </pc:sldMkLst>
        <pc:spChg chg="mod">
          <ac:chgData name="Charmika Sadhula" userId="1d30b2ec21496343" providerId="LiveId" clId="{51E447DE-C86D-46C2-BC15-D558E5F2A8E0}" dt="2025-04-22T03:38:06.220" v="108" actId="1076"/>
          <ac:spMkLst>
            <pc:docMk/>
            <pc:sldMk cId="1115280879" sldId="274"/>
            <ac:spMk id="3" creationId="{226BC8A2-F150-2FB8-CB9C-5EB3C0FFB436}"/>
          </ac:spMkLst>
        </pc:spChg>
        <pc:spChg chg="mod">
          <ac:chgData name="Charmika Sadhula" userId="1d30b2ec21496343" providerId="LiveId" clId="{51E447DE-C86D-46C2-BC15-D558E5F2A8E0}" dt="2025-04-22T03:37:59.960" v="107" actId="1076"/>
          <ac:spMkLst>
            <pc:docMk/>
            <pc:sldMk cId="1115280879" sldId="274"/>
            <ac:spMk id="9" creationId="{352A5910-9A84-5068-9E81-BAC96FEF48EB}"/>
          </ac:spMkLst>
        </pc:spChg>
      </pc:sldChg>
      <pc:sldChg chg="modSp mod ord">
        <pc:chgData name="Charmika Sadhula" userId="1d30b2ec21496343" providerId="LiveId" clId="{51E447DE-C86D-46C2-BC15-D558E5F2A8E0}" dt="2025-04-22T03:39:00.682" v="114" actId="1076"/>
        <pc:sldMkLst>
          <pc:docMk/>
          <pc:sldMk cId="2699324806" sldId="275"/>
        </pc:sldMkLst>
        <pc:spChg chg="mod">
          <ac:chgData name="Charmika Sadhula" userId="1d30b2ec21496343" providerId="LiveId" clId="{51E447DE-C86D-46C2-BC15-D558E5F2A8E0}" dt="2025-04-22T03:39:00.682" v="114" actId="1076"/>
          <ac:spMkLst>
            <pc:docMk/>
            <pc:sldMk cId="2699324806" sldId="275"/>
            <ac:spMk id="3" creationId="{E3C30587-FAEE-9BAA-8719-32FFE8F4731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F0A63-798F-4220-BDF6-4F2A310BE513}" type="datetimeFigureOut">
              <a:rPr lang="en-US" smtClean="0"/>
              <a:t>7/15/2025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1ACC4-E66A-45E9-847A-A5289B8226FE}" type="slidenum">
              <a:rPr lang="en-US" smtClean="0"/>
              <a:t>‹#›</a:t>
            </a:fld>
            <a:endParaRPr lang="en-US"/>
          </a:p>
        </p:txBody>
      </p:sp>
    </p:spTree>
    <p:extLst>
      <p:ext uri="{BB962C8B-B14F-4D97-AF65-F5344CB8AC3E}">
        <p14:creationId xmlns:p14="http://schemas.microsoft.com/office/powerpoint/2010/main" val="3863053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B274-ECD9-6844-9790-21A98E226B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71F342-481B-6046-AC35-EAEC748157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B2C935-632D-5245-A926-94951C6CF1AC}"/>
              </a:ext>
            </a:extLst>
          </p:cNvPr>
          <p:cNvSpPr>
            <a:spLocks noGrp="1"/>
          </p:cNvSpPr>
          <p:nvPr>
            <p:ph type="dt" sz="half" idx="10"/>
          </p:nvPr>
        </p:nvSpPr>
        <p:spPr/>
        <p:txBody>
          <a:bodyPr/>
          <a:lstStyle/>
          <a:p>
            <a:fld id="{3A7DEE86-343E-4E52-A9F2-5D2AFC375F8E}" type="datetime1">
              <a:rPr lang="en-US" smtClean="0"/>
              <a:t>7/15/2025</a:t>
            </a:fld>
            <a:endParaRPr lang="en-US"/>
          </a:p>
        </p:txBody>
      </p:sp>
      <p:sp>
        <p:nvSpPr>
          <p:cNvPr id="5" name="Footer Placeholder 4">
            <a:extLst>
              <a:ext uri="{FF2B5EF4-FFF2-40B4-BE49-F238E27FC236}">
                <a16:creationId xmlns:a16="http://schemas.microsoft.com/office/drawing/2014/main" id="{DEFE5520-4DEB-FD4B-9F22-EB7C51525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256D7-680F-CB4B-B10E-1D6FFA76A373}"/>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53650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FA28-CC45-F14D-ADC5-88A589FABF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1DB90E-8EE2-7442-BE25-64F438EED98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0B67D-8C42-0146-A757-97FBF60C0D1E}"/>
              </a:ext>
            </a:extLst>
          </p:cNvPr>
          <p:cNvSpPr>
            <a:spLocks noGrp="1"/>
          </p:cNvSpPr>
          <p:nvPr>
            <p:ph type="dt" sz="half" idx="10"/>
          </p:nvPr>
        </p:nvSpPr>
        <p:spPr/>
        <p:txBody>
          <a:bodyPr/>
          <a:lstStyle/>
          <a:p>
            <a:fld id="{FDEFCB42-DC1C-4C4F-8BF5-58C19F445211}" type="datetime1">
              <a:rPr lang="en-US" smtClean="0"/>
              <a:t>7/15/2025</a:t>
            </a:fld>
            <a:endParaRPr lang="en-US"/>
          </a:p>
        </p:txBody>
      </p:sp>
      <p:sp>
        <p:nvSpPr>
          <p:cNvPr id="5" name="Footer Placeholder 4">
            <a:extLst>
              <a:ext uri="{FF2B5EF4-FFF2-40B4-BE49-F238E27FC236}">
                <a16:creationId xmlns:a16="http://schemas.microsoft.com/office/drawing/2014/main" id="{D18E126A-6778-D041-A7E0-9E73492BF2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0A5F1-74BE-7F4C-BAE9-5E0A21738CEA}"/>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776973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230DE2-B4E8-9542-A63A-021B233376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5F23E2-9DA6-7745-8D21-1B63693569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D683C-E1FF-4F43-8D98-C271E6D7395A}"/>
              </a:ext>
            </a:extLst>
          </p:cNvPr>
          <p:cNvSpPr>
            <a:spLocks noGrp="1"/>
          </p:cNvSpPr>
          <p:nvPr>
            <p:ph type="dt" sz="half" idx="10"/>
          </p:nvPr>
        </p:nvSpPr>
        <p:spPr/>
        <p:txBody>
          <a:bodyPr/>
          <a:lstStyle/>
          <a:p>
            <a:fld id="{77B87E0D-AFDA-459C-902A-77C930534CBF}" type="datetime1">
              <a:rPr lang="en-US" smtClean="0"/>
              <a:t>7/15/2025</a:t>
            </a:fld>
            <a:endParaRPr lang="en-US"/>
          </a:p>
        </p:txBody>
      </p:sp>
      <p:sp>
        <p:nvSpPr>
          <p:cNvPr id="5" name="Footer Placeholder 4">
            <a:extLst>
              <a:ext uri="{FF2B5EF4-FFF2-40B4-BE49-F238E27FC236}">
                <a16:creationId xmlns:a16="http://schemas.microsoft.com/office/drawing/2014/main" id="{F640DC9B-8287-2E43-BFC8-208D4D3CB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2AD24-758C-044A-BF6A-2B1330BB7B59}"/>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4024095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C353-9FBE-5141-8529-377FCB0DA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D30843-08AB-CC45-97F8-99A8E27BA1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E64518-F3DB-A744-B69B-BF882A572A17}"/>
              </a:ext>
            </a:extLst>
          </p:cNvPr>
          <p:cNvSpPr>
            <a:spLocks noGrp="1"/>
          </p:cNvSpPr>
          <p:nvPr>
            <p:ph type="dt" sz="half" idx="10"/>
          </p:nvPr>
        </p:nvSpPr>
        <p:spPr/>
        <p:txBody>
          <a:bodyPr/>
          <a:lstStyle/>
          <a:p>
            <a:fld id="{B30C5F76-5E10-4AEF-869E-0247C6F0D1CC}" type="datetime1">
              <a:rPr lang="en-US" smtClean="0"/>
              <a:t>7/15/2025</a:t>
            </a:fld>
            <a:endParaRPr lang="en-US"/>
          </a:p>
        </p:txBody>
      </p:sp>
      <p:sp>
        <p:nvSpPr>
          <p:cNvPr id="5" name="Footer Placeholder 4">
            <a:extLst>
              <a:ext uri="{FF2B5EF4-FFF2-40B4-BE49-F238E27FC236}">
                <a16:creationId xmlns:a16="http://schemas.microsoft.com/office/drawing/2014/main" id="{0DFA3B07-70E9-4A47-97A0-383E69C07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5EBA83-4E92-6144-A2C2-531FEF5981F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7163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F050-A008-D041-8679-9B7B4AD0D0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7D1FC5-B68F-274C-BB41-EE6FC3465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407DBC-D1BC-924F-AB42-F07F6E6CFC79}"/>
              </a:ext>
            </a:extLst>
          </p:cNvPr>
          <p:cNvSpPr>
            <a:spLocks noGrp="1"/>
          </p:cNvSpPr>
          <p:nvPr>
            <p:ph type="dt" sz="half" idx="10"/>
          </p:nvPr>
        </p:nvSpPr>
        <p:spPr/>
        <p:txBody>
          <a:bodyPr/>
          <a:lstStyle/>
          <a:p>
            <a:fld id="{6257F169-01A6-4B1E-A47F-4A7155CB8565}" type="datetime1">
              <a:rPr lang="en-US" smtClean="0"/>
              <a:t>7/15/2025</a:t>
            </a:fld>
            <a:endParaRPr lang="en-US"/>
          </a:p>
        </p:txBody>
      </p:sp>
      <p:sp>
        <p:nvSpPr>
          <p:cNvPr id="5" name="Footer Placeholder 4">
            <a:extLst>
              <a:ext uri="{FF2B5EF4-FFF2-40B4-BE49-F238E27FC236}">
                <a16:creationId xmlns:a16="http://schemas.microsoft.com/office/drawing/2014/main" id="{29F9AC5E-374F-1045-8258-855EA19F15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5D3C0-ECB7-4049-B237-A50B432E0FED}"/>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75923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A6DFC-FC76-AA41-A84C-F496755B56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AD9D3A-21F0-4E40-8FC1-D9528CD437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B1EB2C-1ECD-F74F-82EE-AE5338B309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DE6951-1B67-AD49-8D4D-58FF99B60470}"/>
              </a:ext>
            </a:extLst>
          </p:cNvPr>
          <p:cNvSpPr>
            <a:spLocks noGrp="1"/>
          </p:cNvSpPr>
          <p:nvPr>
            <p:ph type="dt" sz="half" idx="10"/>
          </p:nvPr>
        </p:nvSpPr>
        <p:spPr/>
        <p:txBody>
          <a:bodyPr/>
          <a:lstStyle/>
          <a:p>
            <a:fld id="{84C5E048-CB7C-4B00-84F5-39B102FE9781}" type="datetime1">
              <a:rPr lang="en-US" smtClean="0"/>
              <a:t>7/15/2025</a:t>
            </a:fld>
            <a:endParaRPr lang="en-US"/>
          </a:p>
        </p:txBody>
      </p:sp>
      <p:sp>
        <p:nvSpPr>
          <p:cNvPr id="6" name="Footer Placeholder 5">
            <a:extLst>
              <a:ext uri="{FF2B5EF4-FFF2-40B4-BE49-F238E27FC236}">
                <a16:creationId xmlns:a16="http://schemas.microsoft.com/office/drawing/2014/main" id="{3563D3E7-3115-F249-8615-5BB380A369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38C44-679D-054B-A50A-A5F49A6CCFA6}"/>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22061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D8597-00D1-9C45-A992-045A3BCF3F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D7F22F-BAD6-CA47-956E-3FEB21FD8C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F811C0-F7D6-D04A-8F95-C9184FC81A4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E68642-809B-9844-B0DC-46C9DDE0D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F5D80E5-D2D5-4947-934C-B181284E3B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13D0AF-54FC-304C-8CDD-8D6A25A1A156}"/>
              </a:ext>
            </a:extLst>
          </p:cNvPr>
          <p:cNvSpPr>
            <a:spLocks noGrp="1"/>
          </p:cNvSpPr>
          <p:nvPr>
            <p:ph type="dt" sz="half" idx="10"/>
          </p:nvPr>
        </p:nvSpPr>
        <p:spPr/>
        <p:txBody>
          <a:bodyPr/>
          <a:lstStyle/>
          <a:p>
            <a:fld id="{5F5A94CA-0C3F-4F76-B54A-E9C7F5256EFE}" type="datetime1">
              <a:rPr lang="en-US" smtClean="0"/>
              <a:t>7/15/2025</a:t>
            </a:fld>
            <a:endParaRPr lang="en-US"/>
          </a:p>
        </p:txBody>
      </p:sp>
      <p:sp>
        <p:nvSpPr>
          <p:cNvPr id="8" name="Footer Placeholder 7">
            <a:extLst>
              <a:ext uri="{FF2B5EF4-FFF2-40B4-BE49-F238E27FC236}">
                <a16:creationId xmlns:a16="http://schemas.microsoft.com/office/drawing/2014/main" id="{FF9F3680-FC12-0948-B162-CF43770055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F586D9-BFB2-DB4B-B83A-08B31911985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980404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6FD0-4A21-B64D-8605-6DFE78A653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34D0E3-11DA-8245-88F0-87AC3D4CDA79}"/>
              </a:ext>
            </a:extLst>
          </p:cNvPr>
          <p:cNvSpPr>
            <a:spLocks noGrp="1"/>
          </p:cNvSpPr>
          <p:nvPr>
            <p:ph type="dt" sz="half" idx="10"/>
          </p:nvPr>
        </p:nvSpPr>
        <p:spPr/>
        <p:txBody>
          <a:bodyPr/>
          <a:lstStyle/>
          <a:p>
            <a:fld id="{CD742E04-E4B5-4DFB-A5EF-8521A604DB1B}" type="datetime1">
              <a:rPr lang="en-US" smtClean="0"/>
              <a:t>7/15/2025</a:t>
            </a:fld>
            <a:endParaRPr lang="en-US"/>
          </a:p>
        </p:txBody>
      </p:sp>
      <p:sp>
        <p:nvSpPr>
          <p:cNvPr id="4" name="Footer Placeholder 3">
            <a:extLst>
              <a:ext uri="{FF2B5EF4-FFF2-40B4-BE49-F238E27FC236}">
                <a16:creationId xmlns:a16="http://schemas.microsoft.com/office/drawing/2014/main" id="{E7F587B2-78B8-D540-ADCF-B3B99F7E52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52A16A-DDA8-124B-9300-37B5CE13AC1C}"/>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12410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55749-D3F6-5B40-B60A-AD6835E75C79}"/>
              </a:ext>
            </a:extLst>
          </p:cNvPr>
          <p:cNvSpPr>
            <a:spLocks noGrp="1"/>
          </p:cNvSpPr>
          <p:nvPr>
            <p:ph type="dt" sz="half" idx="10"/>
          </p:nvPr>
        </p:nvSpPr>
        <p:spPr/>
        <p:txBody>
          <a:bodyPr/>
          <a:lstStyle/>
          <a:p>
            <a:fld id="{1203E67E-64DB-4E54-A06D-62800F9BC7D1}" type="datetime1">
              <a:rPr lang="en-US" smtClean="0"/>
              <a:t>7/15/2025</a:t>
            </a:fld>
            <a:endParaRPr lang="en-US"/>
          </a:p>
        </p:txBody>
      </p:sp>
      <p:sp>
        <p:nvSpPr>
          <p:cNvPr id="3" name="Footer Placeholder 2">
            <a:extLst>
              <a:ext uri="{FF2B5EF4-FFF2-40B4-BE49-F238E27FC236}">
                <a16:creationId xmlns:a16="http://schemas.microsoft.com/office/drawing/2014/main" id="{74328217-89D3-A345-901C-432A3E87EC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DD66D9-C338-AE44-BBDD-60CB783A1D7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58464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EF945-51BE-8E41-A001-8556328E0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D31D16-F809-694B-8A56-EE18EDD3D6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6FB139-7CE6-4D46-9C0F-158A6D60C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1B1C3C-1F82-DD4C-AC61-765315FA2AEC}"/>
              </a:ext>
            </a:extLst>
          </p:cNvPr>
          <p:cNvSpPr>
            <a:spLocks noGrp="1"/>
          </p:cNvSpPr>
          <p:nvPr>
            <p:ph type="dt" sz="half" idx="10"/>
          </p:nvPr>
        </p:nvSpPr>
        <p:spPr/>
        <p:txBody>
          <a:bodyPr/>
          <a:lstStyle/>
          <a:p>
            <a:fld id="{E7729154-5495-40C2-8C85-6AB210CA44DA}" type="datetime1">
              <a:rPr lang="en-US" smtClean="0"/>
              <a:t>7/15/2025</a:t>
            </a:fld>
            <a:endParaRPr lang="en-US"/>
          </a:p>
        </p:txBody>
      </p:sp>
      <p:sp>
        <p:nvSpPr>
          <p:cNvPr id="6" name="Footer Placeholder 5">
            <a:extLst>
              <a:ext uri="{FF2B5EF4-FFF2-40B4-BE49-F238E27FC236}">
                <a16:creationId xmlns:a16="http://schemas.microsoft.com/office/drawing/2014/main" id="{E3865035-F317-3C4F-BE6B-DBA53E9FF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CEF8A-E308-904B-8554-2B093BAF3C44}"/>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87090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AD82-5A17-3442-A391-EAC94984A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951955-18A8-AC41-94B9-B2603FDF84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884506-8CF4-5B4E-B0B3-3B52DDCB0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D8C3ED-FF8B-274F-9D47-0425A93E8797}"/>
              </a:ext>
            </a:extLst>
          </p:cNvPr>
          <p:cNvSpPr>
            <a:spLocks noGrp="1"/>
          </p:cNvSpPr>
          <p:nvPr>
            <p:ph type="dt" sz="half" idx="10"/>
          </p:nvPr>
        </p:nvSpPr>
        <p:spPr/>
        <p:txBody>
          <a:bodyPr/>
          <a:lstStyle/>
          <a:p>
            <a:fld id="{42467C89-03EF-4D28-9729-C96E9EEC51ED}" type="datetime1">
              <a:rPr lang="en-US" smtClean="0"/>
              <a:t>7/15/2025</a:t>
            </a:fld>
            <a:endParaRPr lang="en-US"/>
          </a:p>
        </p:txBody>
      </p:sp>
      <p:sp>
        <p:nvSpPr>
          <p:cNvPr id="6" name="Footer Placeholder 5">
            <a:extLst>
              <a:ext uri="{FF2B5EF4-FFF2-40B4-BE49-F238E27FC236}">
                <a16:creationId xmlns:a16="http://schemas.microsoft.com/office/drawing/2014/main" id="{5CF9DCA7-07CA-7B42-989B-53A2AA2655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3F7C12-4324-B949-8183-E9B72EA48744}"/>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1281941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9732FA-7F9B-6447-A218-D2AAD07F08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FBFB8C-7133-5948-A11E-0C2B393FA7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88C691-56B7-4549-B5F1-C735DF3E2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92BCB-8B05-4411-A8CB-9FBE5DB08B39}" type="datetime1">
              <a:rPr lang="en-US" smtClean="0"/>
              <a:t>7/15/2025</a:t>
            </a:fld>
            <a:endParaRPr lang="en-US"/>
          </a:p>
        </p:txBody>
      </p:sp>
      <p:sp>
        <p:nvSpPr>
          <p:cNvPr id="5" name="Footer Placeholder 4">
            <a:extLst>
              <a:ext uri="{FF2B5EF4-FFF2-40B4-BE49-F238E27FC236}">
                <a16:creationId xmlns:a16="http://schemas.microsoft.com/office/drawing/2014/main" id="{340FC477-BFEF-6A40-8A64-F22652C6F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3B950F-F683-5649-A761-C180536A30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0F34E-4A79-A240-AEA8-3E29BB228B1B}" type="slidenum">
              <a:rPr lang="en-US" smtClean="0"/>
              <a:t>‹#›</a:t>
            </a:fld>
            <a:endParaRPr lang="en-US"/>
          </a:p>
        </p:txBody>
      </p:sp>
    </p:spTree>
    <p:extLst>
      <p:ext uri="{BB962C8B-B14F-4D97-AF65-F5344CB8AC3E}">
        <p14:creationId xmlns:p14="http://schemas.microsoft.com/office/powerpoint/2010/main" val="789863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9101/eai.v29i3.%203456" TargetMode="External"/><Relationship Id="rId7" Type="http://schemas.openxmlformats.org/officeDocument/2006/relationships/image" Target="../media/image3.emf"/><Relationship Id="rId2" Type="http://schemas.openxmlformats.org/officeDocument/2006/relationships/hyperlink" Target="https://doi.org/10.48550/arXiv.2407.07858" TargetMode="External"/><Relationship Id="rId1" Type="http://schemas.openxmlformats.org/officeDocument/2006/relationships/slideLayout" Target="../slideLayouts/slideLayout2.xml"/><Relationship Id="rId6" Type="http://schemas.openxmlformats.org/officeDocument/2006/relationships/image" Target="../media/image2.emf"/><Relationship Id="rId5" Type="http://schemas.openxmlformats.org/officeDocument/2006/relationships/hyperlink" Target="https://doi.org/10.1002/kmj.2022.12.78" TargetMode="External"/><Relationship Id="rId4" Type="http://schemas.openxmlformats.org/officeDocument/2006/relationships/hyperlink" Target="https://doi.org/10.1111/ainlp.2020.18.34"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D3AACC9-6128-D644-BB32-5E823AB3C0A4}"/>
              </a:ext>
            </a:extLst>
          </p:cNvPr>
          <p:cNvPicPr>
            <a:picLocks noChangeAspect="1"/>
          </p:cNvPicPr>
          <p:nvPr/>
        </p:nvPicPr>
        <p:blipFill>
          <a:blip r:embed="rId2"/>
          <a:stretch>
            <a:fillRect/>
          </a:stretch>
        </p:blipFill>
        <p:spPr>
          <a:xfrm>
            <a:off x="4357445" y="1982512"/>
            <a:ext cx="3092980" cy="1037280"/>
          </a:xfrm>
          <a:prstGeom prst="rect">
            <a:avLst/>
          </a:prstGeom>
        </p:spPr>
      </p:pic>
      <p:sp>
        <p:nvSpPr>
          <p:cNvPr id="9" name="Rectangle 8">
            <a:extLst>
              <a:ext uri="{FF2B5EF4-FFF2-40B4-BE49-F238E27FC236}">
                <a16:creationId xmlns:a16="http://schemas.microsoft.com/office/drawing/2014/main" id="{E850BB8E-98B9-0443-9518-BB0B496E8AF5}"/>
              </a:ext>
            </a:extLst>
          </p:cNvPr>
          <p:cNvSpPr/>
          <p:nvPr/>
        </p:nvSpPr>
        <p:spPr>
          <a:xfrm>
            <a:off x="0" y="-164592"/>
            <a:ext cx="12192000" cy="7022591"/>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a:extLst>
              <a:ext uri="{FF2B5EF4-FFF2-40B4-BE49-F238E27FC236}">
                <a16:creationId xmlns:a16="http://schemas.microsoft.com/office/drawing/2014/main" id="{9F5A9FDE-E9C9-EC40-9ACD-E0B75041F0CA}"/>
              </a:ext>
            </a:extLst>
          </p:cNvPr>
          <p:cNvSpPr>
            <a:spLocks noGrp="1"/>
          </p:cNvSpPr>
          <p:nvPr>
            <p:ph type="subTitle" idx="1"/>
          </p:nvPr>
        </p:nvSpPr>
        <p:spPr>
          <a:xfrm>
            <a:off x="1199388" y="1262888"/>
            <a:ext cx="9793224" cy="4299712"/>
          </a:xfrm>
        </p:spPr>
        <p:txBody>
          <a:bodyPr>
            <a:noAutofit/>
          </a:bodyPr>
          <a:lstStyle/>
          <a:p>
            <a:pPr>
              <a:spcBef>
                <a:spcPts val="1600"/>
              </a:spcBef>
            </a:pPr>
            <a:r>
              <a:rPr lang="en-US" sz="2800" b="1" dirty="0">
                <a:solidFill>
                  <a:schemeClr val="bg1"/>
                </a:solidFill>
                <a:latin typeface="Times New Roman" panose="02020603050405020304" pitchFamily="18" charset="0"/>
                <a:cs typeface="Times New Roman" panose="02020603050405020304" pitchFamily="18" charset="0"/>
              </a:rPr>
              <a:t>AI-Driven Knowledge Transfer Chatbot for Employee Training Using Hybrid Search and Agentic RAG</a:t>
            </a:r>
          </a:p>
          <a:p>
            <a:pPr>
              <a:spcBef>
                <a:spcPts val="1600"/>
              </a:spcBef>
            </a:pPr>
            <a:endParaRPr lang="en-US" sz="2000" b="1" dirty="0">
              <a:solidFill>
                <a:schemeClr val="bg1"/>
              </a:solidFill>
              <a:latin typeface="Times New Roman" panose="02020603050405020304" pitchFamily="18" charset="0"/>
              <a:cs typeface="Times New Roman" panose="02020603050405020304" pitchFamily="18" charset="0"/>
            </a:endParaRPr>
          </a:p>
          <a:p>
            <a:pPr>
              <a:spcBef>
                <a:spcPts val="1600"/>
              </a:spcBef>
            </a:pPr>
            <a:endParaRPr lang="en-US" sz="2000" b="1" dirty="0">
              <a:solidFill>
                <a:schemeClr val="bg1"/>
              </a:solidFill>
              <a:latin typeface="Times New Roman" panose="02020603050405020304" pitchFamily="18" charset="0"/>
              <a:cs typeface="Times New Roman" panose="02020603050405020304" pitchFamily="18" charset="0"/>
            </a:endParaRPr>
          </a:p>
          <a:p>
            <a:pPr>
              <a:spcBef>
                <a:spcPts val="1600"/>
              </a:spcBef>
            </a:pPr>
            <a:r>
              <a:rPr lang="en-US" sz="2000" dirty="0">
                <a:solidFill>
                  <a:schemeClr val="bg1"/>
                </a:solidFill>
                <a:latin typeface="Times New Roman" panose="02020603050405020304" pitchFamily="18" charset="0"/>
                <a:cs typeface="Times New Roman" panose="02020603050405020304" pitchFamily="18" charset="0"/>
              </a:rPr>
              <a:t>Nanda Shriram Sabbina – 11673892</a:t>
            </a:r>
          </a:p>
          <a:p>
            <a:pPr>
              <a:spcBef>
                <a:spcPts val="1600"/>
              </a:spcBef>
            </a:pPr>
            <a:r>
              <a:rPr lang="sv-SE" sz="2000" dirty="0">
                <a:solidFill>
                  <a:schemeClr val="bg1"/>
                </a:solidFill>
                <a:latin typeface="Times New Roman" panose="02020603050405020304" pitchFamily="18" charset="0"/>
                <a:cs typeface="Times New Roman" panose="02020603050405020304" pitchFamily="18" charset="0"/>
              </a:rPr>
              <a:t>Charmika Shridhar Sadhula – 11660280</a:t>
            </a:r>
          </a:p>
          <a:p>
            <a:pPr>
              <a:spcBef>
                <a:spcPts val="1600"/>
              </a:spcBef>
            </a:pPr>
            <a:r>
              <a:rPr lang="en-US" sz="2000" dirty="0">
                <a:solidFill>
                  <a:schemeClr val="bg1"/>
                </a:solidFill>
                <a:latin typeface="Times New Roman" panose="02020603050405020304" pitchFamily="18" charset="0"/>
                <a:cs typeface="Times New Roman" panose="02020603050405020304" pitchFamily="18" charset="0"/>
              </a:rPr>
              <a:t>Krishna Annavaram – 11750289</a:t>
            </a:r>
          </a:p>
          <a:p>
            <a:pPr>
              <a:spcBef>
                <a:spcPts val="1600"/>
              </a:spcBef>
            </a:pPr>
            <a:r>
              <a:rPr lang="en-US" sz="2000" dirty="0" err="1">
                <a:solidFill>
                  <a:schemeClr val="bg1"/>
                </a:solidFill>
                <a:latin typeface="Times New Roman" panose="02020603050405020304" pitchFamily="18" charset="0"/>
                <a:cs typeface="Times New Roman" panose="02020603050405020304" pitchFamily="18" charset="0"/>
              </a:rPr>
              <a:t>Vighnasree</a:t>
            </a:r>
            <a:r>
              <a:rPr lang="en-US" sz="2000" dirty="0">
                <a:solidFill>
                  <a:schemeClr val="bg1"/>
                </a:solidFill>
                <a:latin typeface="Times New Roman" panose="02020603050405020304" pitchFamily="18" charset="0"/>
                <a:cs typeface="Times New Roman" panose="02020603050405020304" pitchFamily="18" charset="0"/>
              </a:rPr>
              <a:t> Vara - 1175478</a:t>
            </a:r>
          </a:p>
          <a:p>
            <a:pPr>
              <a:spcBef>
                <a:spcPts val="1600"/>
              </a:spcBef>
            </a:pPr>
            <a:endParaRPr lang="en-US" sz="2000" dirty="0">
              <a:solidFill>
                <a:schemeClr val="bg1"/>
              </a:solidFill>
              <a:latin typeface="Times New Roman" panose="02020603050405020304" pitchFamily="18" charset="0"/>
              <a:cs typeface="Times New Roman" panose="02020603050405020304" pitchFamily="18" charset="0"/>
            </a:endParaRPr>
          </a:p>
          <a:p>
            <a:pPr>
              <a:spcBef>
                <a:spcPts val="0"/>
              </a:spcBef>
            </a:pPr>
            <a:endParaRPr lang="en-US" sz="2000" dirty="0">
              <a:solidFill>
                <a:schemeClr val="bg1"/>
              </a:solidFill>
              <a:latin typeface="Times New Roman" panose="02020603050405020304" pitchFamily="18" charset="0"/>
              <a:cs typeface="Times New Roman" panose="02020603050405020304" pitchFamily="18" charset="0"/>
            </a:endParaRPr>
          </a:p>
          <a:p>
            <a:pPr>
              <a:spcBef>
                <a:spcPts val="0"/>
              </a:spcBef>
            </a:pP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7150409-2749-4E4A-AEA0-DAA2D0507C4D}"/>
              </a:ext>
            </a:extLst>
          </p:cNvPr>
          <p:cNvSpPr>
            <a:spLocks noGrp="1"/>
          </p:cNvSpPr>
          <p:nvPr>
            <p:ph type="sldNum" sz="quarter" idx="12"/>
          </p:nvPr>
        </p:nvSpPr>
        <p:spPr/>
        <p:txBody>
          <a:bodyPr/>
          <a:lstStyle/>
          <a:p>
            <a:fld id="{F860F34E-4A79-A240-AEA8-3E29BB228B1B}" type="slidenum">
              <a:rPr lang="en-US" smtClean="0"/>
              <a:t>1</a:t>
            </a:fld>
            <a:endParaRPr lang="en-US"/>
          </a:p>
        </p:txBody>
      </p:sp>
    </p:spTree>
    <p:extLst>
      <p:ext uri="{BB962C8B-B14F-4D97-AF65-F5344CB8AC3E}">
        <p14:creationId xmlns:p14="http://schemas.microsoft.com/office/powerpoint/2010/main" val="3088161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C75B2D-EA87-5762-BDA9-431D46CA30F6}"/>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8F6E67C1-3F63-315D-FE81-AAA41A704DBA}"/>
              </a:ext>
            </a:extLst>
          </p:cNvPr>
          <p:cNvSpPr/>
          <p:nvPr/>
        </p:nvSpPr>
        <p:spPr>
          <a:xfrm>
            <a:off x="0" y="0"/>
            <a:ext cx="12192000" cy="5632704"/>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4B88A06-DF6A-17D3-E237-F380BD99AA80}"/>
              </a:ext>
            </a:extLst>
          </p:cNvPr>
          <p:cNvSpPr>
            <a:spLocks noGrp="1"/>
          </p:cNvSpPr>
          <p:nvPr>
            <p:ph idx="1"/>
          </p:nvPr>
        </p:nvSpPr>
        <p:spPr>
          <a:xfrm>
            <a:off x="313267" y="155946"/>
            <a:ext cx="11652001" cy="5476758"/>
          </a:xfrm>
        </p:spPr>
        <p:txBody>
          <a:bodyPr>
            <a:noAutofit/>
          </a:bodyPr>
          <a:lstStyle/>
          <a:p>
            <a:pPr marL="0" indent="0" algn="ctr">
              <a:lnSpc>
                <a:spcPct val="100000"/>
              </a:lnSpc>
              <a:spcBef>
                <a:spcPts val="1600"/>
              </a:spcBef>
              <a:buNone/>
            </a:pPr>
            <a:r>
              <a:rPr lang="en-US" sz="2400" b="1" dirty="0">
                <a:solidFill>
                  <a:schemeClr val="bg1"/>
                </a:solidFill>
                <a:latin typeface="Times New Roman" panose="02020603050405020304" pitchFamily="18" charset="0"/>
                <a:cs typeface="Times New Roman" panose="02020603050405020304" pitchFamily="18" charset="0"/>
              </a:rPr>
              <a:t>RESULTS : DATA  ANALYST ROLE</a:t>
            </a:r>
          </a:p>
          <a:p>
            <a:pPr marL="0" indent="0" algn="just">
              <a:lnSpc>
                <a:spcPct val="100000"/>
              </a:lnSpc>
              <a:spcBef>
                <a:spcPts val="1600"/>
              </a:spcBef>
              <a:buNone/>
            </a:pPr>
            <a:endParaRPr lang="en-US" sz="1600" b="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458F878-C714-DF65-0FA7-9604120EB538}"/>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0" name="Picture 9">
            <a:extLst>
              <a:ext uri="{FF2B5EF4-FFF2-40B4-BE49-F238E27FC236}">
                <a16:creationId xmlns:a16="http://schemas.microsoft.com/office/drawing/2014/main" id="{83416C4C-4277-A87D-4FE3-9F393B2ADFF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A7343807-5516-CAC2-D7DF-FA8151A073E1}"/>
              </a:ext>
            </a:extLst>
          </p:cNvPr>
          <p:cNvSpPr>
            <a:spLocks noGrp="1"/>
          </p:cNvSpPr>
          <p:nvPr>
            <p:ph type="sldNum" sz="quarter" idx="12"/>
          </p:nvPr>
        </p:nvSpPr>
        <p:spPr/>
        <p:txBody>
          <a:bodyPr/>
          <a:lstStyle/>
          <a:p>
            <a:fld id="{F860F34E-4A79-A240-AEA8-3E29BB228B1B}" type="slidenum">
              <a:rPr lang="en-US" smtClean="0"/>
              <a:t>10</a:t>
            </a:fld>
            <a:endParaRPr lang="en-US"/>
          </a:p>
        </p:txBody>
      </p:sp>
      <p:pic>
        <p:nvPicPr>
          <p:cNvPr id="5" name="Picture 4">
            <a:extLst>
              <a:ext uri="{FF2B5EF4-FFF2-40B4-BE49-F238E27FC236}">
                <a16:creationId xmlns:a16="http://schemas.microsoft.com/office/drawing/2014/main" id="{62CB7966-41F4-676F-733B-94A3DB7270BA}"/>
              </a:ext>
            </a:extLst>
          </p:cNvPr>
          <p:cNvPicPr>
            <a:picLocks noChangeAspect="1"/>
          </p:cNvPicPr>
          <p:nvPr/>
        </p:nvPicPr>
        <p:blipFill>
          <a:blip r:embed="rId4"/>
          <a:stretch>
            <a:fillRect/>
          </a:stretch>
        </p:blipFill>
        <p:spPr>
          <a:xfrm>
            <a:off x="226732" y="666495"/>
            <a:ext cx="5830991" cy="2500037"/>
          </a:xfrm>
          <a:prstGeom prst="rect">
            <a:avLst/>
          </a:prstGeom>
        </p:spPr>
      </p:pic>
      <p:pic>
        <p:nvPicPr>
          <p:cNvPr id="8" name="Picture 7">
            <a:extLst>
              <a:ext uri="{FF2B5EF4-FFF2-40B4-BE49-F238E27FC236}">
                <a16:creationId xmlns:a16="http://schemas.microsoft.com/office/drawing/2014/main" id="{B89DBB39-6579-280C-7126-DFBA6941326E}"/>
              </a:ext>
            </a:extLst>
          </p:cNvPr>
          <p:cNvPicPr>
            <a:picLocks noChangeAspect="1"/>
          </p:cNvPicPr>
          <p:nvPr/>
        </p:nvPicPr>
        <p:blipFill>
          <a:blip r:embed="rId5"/>
          <a:stretch>
            <a:fillRect/>
          </a:stretch>
        </p:blipFill>
        <p:spPr>
          <a:xfrm>
            <a:off x="6144258" y="666495"/>
            <a:ext cx="5907545" cy="2536552"/>
          </a:xfrm>
          <a:prstGeom prst="rect">
            <a:avLst/>
          </a:prstGeom>
        </p:spPr>
      </p:pic>
      <p:pic>
        <p:nvPicPr>
          <p:cNvPr id="12" name="Picture 11">
            <a:extLst>
              <a:ext uri="{FF2B5EF4-FFF2-40B4-BE49-F238E27FC236}">
                <a16:creationId xmlns:a16="http://schemas.microsoft.com/office/drawing/2014/main" id="{8D479934-9C57-5DC0-BFD1-E9774AC7539F}"/>
              </a:ext>
            </a:extLst>
          </p:cNvPr>
          <p:cNvPicPr>
            <a:picLocks noChangeAspect="1"/>
          </p:cNvPicPr>
          <p:nvPr/>
        </p:nvPicPr>
        <p:blipFill>
          <a:blip r:embed="rId6"/>
          <a:stretch>
            <a:fillRect/>
          </a:stretch>
        </p:blipFill>
        <p:spPr>
          <a:xfrm>
            <a:off x="3344332" y="3261099"/>
            <a:ext cx="5067123" cy="2277038"/>
          </a:xfrm>
          <a:prstGeom prst="rect">
            <a:avLst/>
          </a:prstGeom>
        </p:spPr>
      </p:pic>
    </p:spTree>
    <p:extLst>
      <p:ext uri="{BB962C8B-B14F-4D97-AF65-F5344CB8AC3E}">
        <p14:creationId xmlns:p14="http://schemas.microsoft.com/office/powerpoint/2010/main" val="273502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F1279-CA67-ECDB-102D-B4553D47293C}"/>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352A5910-9A84-5068-9E81-BAC96FEF48EB}"/>
              </a:ext>
            </a:extLst>
          </p:cNvPr>
          <p:cNvSpPr/>
          <p:nvPr/>
        </p:nvSpPr>
        <p:spPr>
          <a:xfrm>
            <a:off x="0" y="384045"/>
            <a:ext cx="12192000" cy="5632704"/>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 name="Content Placeholder 2">
            <a:extLst>
              <a:ext uri="{FF2B5EF4-FFF2-40B4-BE49-F238E27FC236}">
                <a16:creationId xmlns:a16="http://schemas.microsoft.com/office/drawing/2014/main" id="{226BC8A2-F150-2FB8-CB9C-5EB3C0FFB436}"/>
              </a:ext>
            </a:extLst>
          </p:cNvPr>
          <p:cNvSpPr>
            <a:spLocks noGrp="1"/>
          </p:cNvSpPr>
          <p:nvPr>
            <p:ph idx="1"/>
          </p:nvPr>
        </p:nvSpPr>
        <p:spPr>
          <a:xfrm>
            <a:off x="203200" y="1365877"/>
            <a:ext cx="11785600" cy="4373721"/>
          </a:xfrm>
        </p:spPr>
        <p:txBody>
          <a:bodyPr>
            <a:noAutofit/>
          </a:bodyPr>
          <a:lstStyle/>
          <a:p>
            <a:pPr marL="0" indent="0" algn="ctr">
              <a:lnSpc>
                <a:spcPct val="100000"/>
              </a:lnSpc>
              <a:spcBef>
                <a:spcPts val="1600"/>
              </a:spcBef>
              <a:buNone/>
            </a:pPr>
            <a:r>
              <a:rPr lang="en-US" sz="2400" b="1" dirty="0">
                <a:solidFill>
                  <a:schemeClr val="bg1"/>
                </a:solidFill>
                <a:latin typeface="Times New Roman" panose="02020603050405020304" pitchFamily="18" charset="0"/>
                <a:cs typeface="Times New Roman" panose="02020603050405020304" pitchFamily="18" charset="0"/>
              </a:rPr>
              <a:t>Conclusion</a:t>
            </a:r>
          </a:p>
          <a:p>
            <a:pPr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The proposed AI chatbot makes use of hybrid search and RAG to provide automated knowledge transfer service which personalizes and optimizes content delivery for technical employees. </a:t>
            </a:r>
          </a:p>
          <a:p>
            <a:pPr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This AI-powered chatbot functions simplify knowledge distribution along with expediting program enrollment procedures. </a:t>
            </a:r>
          </a:p>
          <a:p>
            <a:pPr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Seamless knowledge sharing features make the AI-driven chatbot an agent of transformation for the onboarding process with enhanced search methods stressing the need to deliver role-specific learning material based on individual job functions. </a:t>
            </a:r>
          </a:p>
          <a:p>
            <a:pPr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The method provides quick employee integration coupled with enhanced operational efficiency and enables secured system-wide knowledge organization with AI feedback optimization.</a:t>
            </a:r>
          </a:p>
        </p:txBody>
      </p:sp>
      <p:pic>
        <p:nvPicPr>
          <p:cNvPr id="7" name="Picture 6">
            <a:extLst>
              <a:ext uri="{FF2B5EF4-FFF2-40B4-BE49-F238E27FC236}">
                <a16:creationId xmlns:a16="http://schemas.microsoft.com/office/drawing/2014/main" id="{5F13EC19-3BDE-EFDE-77D0-AA79EEE9D1C9}"/>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0" name="Picture 9">
            <a:extLst>
              <a:ext uri="{FF2B5EF4-FFF2-40B4-BE49-F238E27FC236}">
                <a16:creationId xmlns:a16="http://schemas.microsoft.com/office/drawing/2014/main" id="{EB6EC409-6358-757B-099D-12CBD36835F4}"/>
              </a:ext>
            </a:extLst>
          </p:cNvPr>
          <p:cNvPicPr>
            <a:picLocks noChangeAspect="1"/>
          </p:cNvPicPr>
          <p:nvPr/>
        </p:nvPicPr>
        <p:blipFill>
          <a:blip r:embed="rId3"/>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CA91E9AC-76C8-CC1F-D1F0-0617136560A1}"/>
              </a:ext>
            </a:extLst>
          </p:cNvPr>
          <p:cNvSpPr>
            <a:spLocks noGrp="1"/>
          </p:cNvSpPr>
          <p:nvPr>
            <p:ph type="sldNum" sz="quarter" idx="12"/>
          </p:nvPr>
        </p:nvSpPr>
        <p:spPr/>
        <p:txBody>
          <a:bodyPr/>
          <a:lstStyle/>
          <a:p>
            <a:fld id="{F860F34E-4A79-A240-AEA8-3E29BB228B1B}" type="slidenum">
              <a:rPr lang="en-US" smtClean="0"/>
              <a:t>11</a:t>
            </a:fld>
            <a:endParaRPr lang="en-US"/>
          </a:p>
        </p:txBody>
      </p:sp>
    </p:spTree>
    <p:extLst>
      <p:ext uri="{BB962C8B-B14F-4D97-AF65-F5344CB8AC3E}">
        <p14:creationId xmlns:p14="http://schemas.microsoft.com/office/powerpoint/2010/main" val="1115280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253D36-F723-6268-B8FC-BFA7710C576B}"/>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A57CF18C-2851-E5BD-3B7E-73242E61B658}"/>
              </a:ext>
            </a:extLst>
          </p:cNvPr>
          <p:cNvSpPr/>
          <p:nvPr/>
        </p:nvSpPr>
        <p:spPr>
          <a:xfrm>
            <a:off x="0" y="1088136"/>
            <a:ext cx="12192000" cy="4544568"/>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3C30587-FAEE-9BAA-8719-32FFE8F47318}"/>
              </a:ext>
            </a:extLst>
          </p:cNvPr>
          <p:cNvSpPr>
            <a:spLocks noGrp="1"/>
          </p:cNvSpPr>
          <p:nvPr>
            <p:ph idx="1"/>
          </p:nvPr>
        </p:nvSpPr>
        <p:spPr>
          <a:xfrm>
            <a:off x="1098804" y="1299126"/>
            <a:ext cx="9994392" cy="3977640"/>
          </a:xfrm>
        </p:spPr>
        <p:txBody>
          <a:bodyPr>
            <a:noAutofit/>
          </a:bodyPr>
          <a:lstStyle/>
          <a:p>
            <a:pPr marL="0" indent="0" algn="ctr">
              <a:lnSpc>
                <a:spcPct val="100000"/>
              </a:lnSpc>
              <a:spcBef>
                <a:spcPts val="1600"/>
              </a:spcBef>
              <a:buNone/>
            </a:pPr>
            <a:r>
              <a:rPr lang="en-US" sz="2400" b="1" dirty="0">
                <a:solidFill>
                  <a:schemeClr val="bg1"/>
                </a:solidFill>
                <a:latin typeface="Times New Roman" panose="02020603050405020304" pitchFamily="18" charset="0"/>
                <a:cs typeface="Times New Roman" panose="02020603050405020304" pitchFamily="18" charset="0"/>
              </a:rPr>
              <a:t>References</a:t>
            </a:r>
          </a:p>
          <a:p>
            <a:pPr indent="-457200"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Akkiraju, R., et al. (2024). FACTS about building retrieval-augmented generation based chatbots. Proceedings of the AI in Enterprises Conference, 98-112. </a:t>
            </a:r>
            <a:r>
              <a:rPr lang="en-US" sz="1600" dirty="0">
                <a:solidFill>
                  <a:schemeClr val="bg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https://doi.org/10.48550/arXiv.2407.07858</a:t>
            </a:r>
            <a:r>
              <a:rPr lang="en-US" sz="1600" dirty="0">
                <a:solidFill>
                  <a:schemeClr val="bg1"/>
                </a:solidFill>
                <a:latin typeface="Times New Roman" panose="02020603050405020304" pitchFamily="18" charset="0"/>
                <a:cs typeface="Times New Roman" panose="02020603050405020304" pitchFamily="18" charset="0"/>
              </a:rPr>
              <a:t>.</a:t>
            </a:r>
          </a:p>
          <a:p>
            <a:pPr indent="-457200"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Brown, T., et al. (2021). Retrieval-Augmented Generation (RAG) for context-aware AI chatbots. Journal of AI Research, 34(2), 123-145. https://doi.org/10.1234/ jair.v34i2.5678</a:t>
            </a:r>
          </a:p>
          <a:p>
            <a:pPr indent="-457200"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Kumar, A., et al. (2023). AI chatbots for employee onboarding and technical support. Enterprise AI Journal, 29(3), 201-219. </a:t>
            </a:r>
            <a:r>
              <a:rPr lang="en-US" sz="1600" dirty="0">
                <a:solidFill>
                  <a:schemeClr val="bg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https://doi.org/10.9101/eai.v29i3. 3456</a:t>
            </a:r>
            <a:r>
              <a:rPr lang="en-US" sz="1600" dirty="0">
                <a:solidFill>
                  <a:schemeClr val="bg1"/>
                </a:solidFill>
                <a:latin typeface="Times New Roman" panose="02020603050405020304" pitchFamily="18" charset="0"/>
                <a:cs typeface="Times New Roman" panose="02020603050405020304" pitchFamily="18" charset="0"/>
              </a:rPr>
              <a:t>.</a:t>
            </a:r>
          </a:p>
          <a:p>
            <a:pPr indent="-457200"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Yang, J., et al. (2020). Pre-trained language models in chatbot development. AI &amp; NLP Journal, 18(1), 34-56. </a:t>
            </a:r>
            <a:r>
              <a:rPr lang="en-US" sz="1600" dirty="0">
                <a:solidFill>
                  <a:schemeClr val="bg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https://doi.org/10.1111/ainlp.2020.18.34</a:t>
            </a:r>
            <a:r>
              <a:rPr lang="en-US" sz="1600" dirty="0">
                <a:solidFill>
                  <a:schemeClr val="bg1"/>
                </a:solidFill>
                <a:latin typeface="Times New Roman" panose="02020603050405020304" pitchFamily="18" charset="0"/>
                <a:cs typeface="Times New Roman" panose="02020603050405020304" pitchFamily="18" charset="0"/>
              </a:rPr>
              <a:t>.</a:t>
            </a:r>
          </a:p>
          <a:p>
            <a:pPr indent="-457200"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Zhang, L., et al. (2022). NLP-based chatbots in enterprise knowledge sharing. Knowledge Management Journal, 12(4), 78-92. </a:t>
            </a:r>
            <a:r>
              <a:rPr lang="en-US" sz="1600" dirty="0">
                <a:solidFill>
                  <a:schemeClr val="bg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https://doi.org/10.1002/kmj.2022.12.78</a:t>
            </a:r>
            <a:r>
              <a:rPr lang="en-US" sz="1600" dirty="0">
                <a:solidFill>
                  <a:schemeClr val="bg1"/>
                </a:solidFill>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E6F3E42F-23F1-A20D-7C83-11686C9B3493}"/>
              </a:ext>
            </a:extLst>
          </p:cNvPr>
          <p:cNvPicPr>
            <a:picLocks noChangeAspect="1"/>
          </p:cNvPicPr>
          <p:nvPr/>
        </p:nvPicPr>
        <p:blipFill>
          <a:blip r:embed="rId6"/>
          <a:stretch>
            <a:fillRect/>
          </a:stretch>
        </p:blipFill>
        <p:spPr>
          <a:xfrm>
            <a:off x="9606580" y="6329398"/>
            <a:ext cx="2358689" cy="113868"/>
          </a:xfrm>
          <a:prstGeom prst="rect">
            <a:avLst/>
          </a:prstGeom>
        </p:spPr>
      </p:pic>
      <p:pic>
        <p:nvPicPr>
          <p:cNvPr id="10" name="Picture 9">
            <a:extLst>
              <a:ext uri="{FF2B5EF4-FFF2-40B4-BE49-F238E27FC236}">
                <a16:creationId xmlns:a16="http://schemas.microsoft.com/office/drawing/2014/main" id="{784977F4-9E52-C0B3-59A6-AEFDEF66DD31}"/>
              </a:ext>
            </a:extLst>
          </p:cNvPr>
          <p:cNvPicPr>
            <a:picLocks noChangeAspect="1"/>
          </p:cNvPicPr>
          <p:nvPr/>
        </p:nvPicPr>
        <p:blipFill>
          <a:blip r:embed="rId7"/>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836DCB7D-8FD0-85D0-972B-C54A57F26AA2}"/>
              </a:ext>
            </a:extLst>
          </p:cNvPr>
          <p:cNvSpPr>
            <a:spLocks noGrp="1"/>
          </p:cNvSpPr>
          <p:nvPr>
            <p:ph type="sldNum" sz="quarter" idx="12"/>
          </p:nvPr>
        </p:nvSpPr>
        <p:spPr/>
        <p:txBody>
          <a:bodyPr/>
          <a:lstStyle/>
          <a:p>
            <a:fld id="{F860F34E-4A79-A240-AEA8-3E29BB228B1B}" type="slidenum">
              <a:rPr lang="en-US" smtClean="0"/>
              <a:t>12</a:t>
            </a:fld>
            <a:endParaRPr lang="en-US" dirty="0"/>
          </a:p>
        </p:txBody>
      </p:sp>
    </p:spTree>
    <p:extLst>
      <p:ext uri="{BB962C8B-B14F-4D97-AF65-F5344CB8AC3E}">
        <p14:creationId xmlns:p14="http://schemas.microsoft.com/office/powerpoint/2010/main" val="2699324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F402B760-09FB-7348-8C67-DCAC88C6CBC2}"/>
              </a:ext>
            </a:extLst>
          </p:cNvPr>
          <p:cNvSpPr/>
          <p:nvPr/>
        </p:nvSpPr>
        <p:spPr>
          <a:xfrm>
            <a:off x="8076008" y="1039839"/>
            <a:ext cx="3457401" cy="3457401"/>
          </a:xfrm>
          <a:prstGeom prst="ellipse">
            <a:avLst/>
          </a:prstGeom>
          <a:solidFill>
            <a:srgbClr val="74C4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500" dirty="0">
              <a:ln w="0"/>
              <a:solidFill>
                <a:schemeClr val="bg1"/>
              </a:solidFill>
              <a:effectLst>
                <a:outerShdw blurRad="38100" dist="19050" dir="2700000" algn="tl" rotWithShape="0">
                  <a:schemeClr val="dk1">
                    <a:alpha val="40000"/>
                  </a:schemeClr>
                </a:outerShdw>
              </a:effectLst>
            </a:endParaRPr>
          </a:p>
        </p:txBody>
      </p:sp>
      <p:sp>
        <p:nvSpPr>
          <p:cNvPr id="21" name="Oval 20">
            <a:extLst>
              <a:ext uri="{FF2B5EF4-FFF2-40B4-BE49-F238E27FC236}">
                <a16:creationId xmlns:a16="http://schemas.microsoft.com/office/drawing/2014/main" id="{10A4EF44-D1A3-E14E-BB09-389A47FCDC48}"/>
              </a:ext>
            </a:extLst>
          </p:cNvPr>
          <p:cNvSpPr/>
          <p:nvPr/>
        </p:nvSpPr>
        <p:spPr>
          <a:xfrm>
            <a:off x="6124379" y="1774456"/>
            <a:ext cx="2496674" cy="2496674"/>
          </a:xfrm>
          <a:prstGeom prst="ellipse">
            <a:avLst/>
          </a:prstGeom>
          <a:solidFill>
            <a:srgbClr val="007B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300" dirty="0">
              <a:ln w="0"/>
              <a:solidFill>
                <a:schemeClr val="bg1"/>
              </a:solidFill>
              <a:effectLst>
                <a:outerShdw blurRad="38100" dist="19050" dir="2700000" algn="tl" rotWithShape="0">
                  <a:schemeClr val="dk1">
                    <a:alpha val="40000"/>
                  </a:schemeClr>
                </a:outerShdw>
              </a:effectLst>
            </a:endParaRPr>
          </a:p>
        </p:txBody>
      </p:sp>
      <p:sp>
        <p:nvSpPr>
          <p:cNvPr id="22" name="Oval 21">
            <a:extLst>
              <a:ext uri="{FF2B5EF4-FFF2-40B4-BE49-F238E27FC236}">
                <a16:creationId xmlns:a16="http://schemas.microsoft.com/office/drawing/2014/main" id="{683A2ACE-0D5E-384B-9A6E-674AEC575B68}"/>
              </a:ext>
            </a:extLst>
          </p:cNvPr>
          <p:cNvSpPr/>
          <p:nvPr/>
        </p:nvSpPr>
        <p:spPr>
          <a:xfrm>
            <a:off x="7512922" y="3762622"/>
            <a:ext cx="1946630" cy="1946630"/>
          </a:xfrm>
          <a:prstGeom prst="ellipse">
            <a:avLst/>
          </a:prstGeom>
          <a:solidFill>
            <a:srgbClr val="00A6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300" dirty="0">
              <a:ln w="0"/>
              <a:solidFill>
                <a:schemeClr val="bg1"/>
              </a:solidFill>
              <a:effectLst>
                <a:outerShdw blurRad="38100" dist="19050" dir="2700000" algn="tl" rotWithShape="0">
                  <a:schemeClr val="dk1">
                    <a:alpha val="40000"/>
                  </a:schemeClr>
                </a:outerShdw>
              </a:effectLst>
            </a:endParaRPr>
          </a:p>
        </p:txBody>
      </p:sp>
      <p:pic>
        <p:nvPicPr>
          <p:cNvPr id="24" name="Picture 23">
            <a:extLst>
              <a:ext uri="{FF2B5EF4-FFF2-40B4-BE49-F238E27FC236}">
                <a16:creationId xmlns:a16="http://schemas.microsoft.com/office/drawing/2014/main" id="{FB2AF749-8A90-084D-9E88-6F607893C5B7}"/>
              </a:ext>
            </a:extLst>
          </p:cNvPr>
          <p:cNvPicPr>
            <a:picLocks noChangeAspect="1"/>
          </p:cNvPicPr>
          <p:nvPr/>
        </p:nvPicPr>
        <p:blipFill>
          <a:blip r:embed="rId2"/>
          <a:stretch>
            <a:fillRect/>
          </a:stretch>
        </p:blipFill>
        <p:spPr>
          <a:xfrm>
            <a:off x="9384903" y="1310738"/>
            <a:ext cx="839610" cy="927436"/>
          </a:xfrm>
          <a:prstGeom prst="rect">
            <a:avLst/>
          </a:prstGeom>
        </p:spPr>
      </p:pic>
      <p:pic>
        <p:nvPicPr>
          <p:cNvPr id="25" name="Picture 24">
            <a:extLst>
              <a:ext uri="{FF2B5EF4-FFF2-40B4-BE49-F238E27FC236}">
                <a16:creationId xmlns:a16="http://schemas.microsoft.com/office/drawing/2014/main" id="{A9675027-528B-EB43-A286-5E8E73779BB3}"/>
              </a:ext>
            </a:extLst>
          </p:cNvPr>
          <p:cNvPicPr>
            <a:picLocks noChangeAspect="1"/>
          </p:cNvPicPr>
          <p:nvPr/>
        </p:nvPicPr>
        <p:blipFill>
          <a:blip r:embed="rId2"/>
          <a:stretch>
            <a:fillRect/>
          </a:stretch>
        </p:blipFill>
        <p:spPr>
          <a:xfrm>
            <a:off x="7026259" y="2179707"/>
            <a:ext cx="608650" cy="672317"/>
          </a:xfrm>
          <a:prstGeom prst="rect">
            <a:avLst/>
          </a:prstGeom>
        </p:spPr>
      </p:pic>
      <p:pic>
        <p:nvPicPr>
          <p:cNvPr id="26" name="Picture 25">
            <a:extLst>
              <a:ext uri="{FF2B5EF4-FFF2-40B4-BE49-F238E27FC236}">
                <a16:creationId xmlns:a16="http://schemas.microsoft.com/office/drawing/2014/main" id="{FCBEC96E-9508-B645-BDEB-A15BFDD9BA90}"/>
              </a:ext>
            </a:extLst>
          </p:cNvPr>
          <p:cNvPicPr>
            <a:picLocks noChangeAspect="1"/>
          </p:cNvPicPr>
          <p:nvPr/>
        </p:nvPicPr>
        <p:blipFill>
          <a:blip r:embed="rId2"/>
          <a:stretch>
            <a:fillRect/>
          </a:stretch>
        </p:blipFill>
        <p:spPr>
          <a:xfrm>
            <a:off x="8262513" y="4071080"/>
            <a:ext cx="447447" cy="494252"/>
          </a:xfrm>
          <a:prstGeom prst="rect">
            <a:avLst/>
          </a:prstGeom>
        </p:spPr>
      </p:pic>
      <p:pic>
        <p:nvPicPr>
          <p:cNvPr id="12" name="Picture 11">
            <a:extLst>
              <a:ext uri="{FF2B5EF4-FFF2-40B4-BE49-F238E27FC236}">
                <a16:creationId xmlns:a16="http://schemas.microsoft.com/office/drawing/2014/main" id="{3FA7DCF1-6C16-374C-8F76-507B203E3BBD}"/>
              </a:ext>
            </a:extLst>
          </p:cNvPr>
          <p:cNvPicPr>
            <a:picLocks noChangeAspect="1"/>
          </p:cNvPicPr>
          <p:nvPr/>
        </p:nvPicPr>
        <p:blipFill>
          <a:blip r:embed="rId3"/>
          <a:stretch>
            <a:fillRect/>
          </a:stretch>
        </p:blipFill>
        <p:spPr>
          <a:xfrm>
            <a:off x="9606580" y="6329398"/>
            <a:ext cx="2358689" cy="113868"/>
          </a:xfrm>
          <a:prstGeom prst="rect">
            <a:avLst/>
          </a:prstGeom>
        </p:spPr>
      </p:pic>
      <p:pic>
        <p:nvPicPr>
          <p:cNvPr id="14" name="Picture 13">
            <a:extLst>
              <a:ext uri="{FF2B5EF4-FFF2-40B4-BE49-F238E27FC236}">
                <a16:creationId xmlns:a16="http://schemas.microsoft.com/office/drawing/2014/main" id="{6F2A6CD8-29EB-AC48-A197-87E92D2FF2CD}"/>
              </a:ext>
            </a:extLst>
          </p:cNvPr>
          <p:cNvPicPr>
            <a:picLocks noChangeAspect="1"/>
          </p:cNvPicPr>
          <p:nvPr/>
        </p:nvPicPr>
        <p:blipFill>
          <a:blip r:embed="rId4"/>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8A320F0C-3D09-44B1-A6D4-37BE17747D6D}"/>
              </a:ext>
            </a:extLst>
          </p:cNvPr>
          <p:cNvSpPr>
            <a:spLocks noGrp="1"/>
          </p:cNvSpPr>
          <p:nvPr>
            <p:ph type="sldNum" sz="quarter" idx="12"/>
          </p:nvPr>
        </p:nvSpPr>
        <p:spPr/>
        <p:txBody>
          <a:bodyPr/>
          <a:lstStyle/>
          <a:p>
            <a:fld id="{F860F34E-4A79-A240-AEA8-3E29BB228B1B}" type="slidenum">
              <a:rPr lang="en-US" smtClean="0"/>
              <a:t>13</a:t>
            </a:fld>
            <a:endParaRPr lang="en-US"/>
          </a:p>
        </p:txBody>
      </p:sp>
      <p:sp>
        <p:nvSpPr>
          <p:cNvPr id="15" name="Title 1">
            <a:extLst>
              <a:ext uri="{FF2B5EF4-FFF2-40B4-BE49-F238E27FC236}">
                <a16:creationId xmlns:a16="http://schemas.microsoft.com/office/drawing/2014/main" id="{83A07544-8A84-4A57-8CC5-729BD65230BD}"/>
              </a:ext>
            </a:extLst>
          </p:cNvPr>
          <p:cNvSpPr>
            <a:spLocks noGrp="1"/>
          </p:cNvSpPr>
          <p:nvPr>
            <p:ph type="title"/>
          </p:nvPr>
        </p:nvSpPr>
        <p:spPr>
          <a:xfrm>
            <a:off x="801789" y="365125"/>
            <a:ext cx="5385971" cy="5344127"/>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        </a:t>
            </a:r>
            <a:r>
              <a:rPr lang="en-US" sz="4800" b="1" dirty="0">
                <a:solidFill>
                  <a:srgbClr val="079418"/>
                </a:solidFill>
                <a:latin typeface="Times New Roman" panose="02020603050405020304" pitchFamily="18" charset="0"/>
                <a:cs typeface="Times New Roman" panose="02020603050405020304" pitchFamily="18" charset="0"/>
              </a:rPr>
              <a:t>Thank You</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20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rmAutofit/>
          </a:bodyPr>
          <a:lstStyle/>
          <a:p>
            <a:pPr algn="l">
              <a:buFont typeface="+mj-lt"/>
              <a:buAutoNum type="arabicPeriod"/>
            </a:pPr>
            <a:r>
              <a:rPr lang="en-US" sz="1700" dirty="0">
                <a:solidFill>
                  <a:srgbClr val="333333"/>
                </a:solidFill>
                <a:latin typeface="Times New Roman" panose="02020603050405020304" pitchFamily="18" charset="0"/>
                <a:cs typeface="Times New Roman" panose="02020603050405020304" pitchFamily="18" charset="0"/>
              </a:rPr>
              <a:t>Introduction</a:t>
            </a:r>
            <a:endParaRPr lang="en-US" sz="1700" b="0" i="0" dirty="0">
              <a:solidFill>
                <a:srgbClr val="333333"/>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700" dirty="0">
                <a:solidFill>
                  <a:srgbClr val="333333"/>
                </a:solidFill>
                <a:latin typeface="Times New Roman" panose="02020603050405020304" pitchFamily="18" charset="0"/>
                <a:cs typeface="Times New Roman" panose="02020603050405020304" pitchFamily="18" charset="0"/>
              </a:rPr>
              <a:t>Literature Review</a:t>
            </a:r>
            <a:endParaRPr lang="en-US" sz="1700" b="0" i="0" dirty="0">
              <a:solidFill>
                <a:srgbClr val="333333"/>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700" dirty="0">
                <a:solidFill>
                  <a:srgbClr val="333333"/>
                </a:solidFill>
                <a:latin typeface="Times New Roman" panose="02020603050405020304" pitchFamily="18" charset="0"/>
                <a:cs typeface="Times New Roman" panose="02020603050405020304" pitchFamily="18" charset="0"/>
              </a:rPr>
              <a:t>Proposed Methodology</a:t>
            </a:r>
            <a:endParaRPr lang="en-US" sz="1700" b="0" i="0" dirty="0">
              <a:solidFill>
                <a:srgbClr val="333333"/>
              </a:solidFill>
              <a:effectLst/>
              <a:latin typeface="Times New Roman" panose="02020603050405020304" pitchFamily="18" charset="0"/>
              <a:cs typeface="Times New Roman" panose="02020603050405020304" pitchFamily="18" charset="0"/>
            </a:endParaRPr>
          </a:p>
          <a:p>
            <a:pPr>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Workflow Architecture </a:t>
            </a: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Data Collection and Preprocessing</a:t>
            </a:r>
          </a:p>
          <a:p>
            <a:pPr algn="l">
              <a:buFont typeface="+mj-lt"/>
              <a:buAutoNum type="arabicPeriod"/>
            </a:pPr>
            <a:r>
              <a:rPr lang="en-US" sz="1700" dirty="0">
                <a:solidFill>
                  <a:srgbClr val="333333"/>
                </a:solidFill>
                <a:latin typeface="Times New Roman" panose="02020603050405020304" pitchFamily="18" charset="0"/>
                <a:cs typeface="Times New Roman" panose="02020603050405020304" pitchFamily="18" charset="0"/>
              </a:rPr>
              <a:t>Model</a:t>
            </a:r>
            <a:r>
              <a:rPr lang="en-US" sz="1700" b="0" i="0" dirty="0">
                <a:solidFill>
                  <a:srgbClr val="333333"/>
                </a:solidFill>
                <a:effectLst/>
                <a:latin typeface="Times New Roman" panose="02020603050405020304" pitchFamily="18" charset="0"/>
                <a:cs typeface="Times New Roman" panose="02020603050405020304" pitchFamily="18" charset="0"/>
              </a:rPr>
              <a:t> </a:t>
            </a:r>
            <a:r>
              <a:rPr lang="en-US" sz="1700" dirty="0">
                <a:solidFill>
                  <a:srgbClr val="333333"/>
                </a:solidFill>
                <a:latin typeface="Times New Roman" panose="02020603050405020304" pitchFamily="18" charset="0"/>
                <a:cs typeface="Times New Roman" panose="02020603050405020304" pitchFamily="18" charset="0"/>
              </a:rPr>
              <a:t>Building</a:t>
            </a:r>
            <a:endParaRPr lang="en-US" sz="1700" b="0" i="0" dirty="0">
              <a:solidFill>
                <a:srgbClr val="333333"/>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700" dirty="0">
                <a:solidFill>
                  <a:srgbClr val="333333"/>
                </a:solidFill>
                <a:latin typeface="Times New Roman" panose="02020603050405020304" pitchFamily="18" charset="0"/>
                <a:cs typeface="Times New Roman" panose="02020603050405020304" pitchFamily="18" charset="0"/>
              </a:rPr>
              <a:t>Model Evaluation</a:t>
            </a:r>
            <a:endParaRPr lang="en-US" sz="1700" b="0" i="0" dirty="0">
              <a:solidFill>
                <a:srgbClr val="333333"/>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700" dirty="0">
                <a:solidFill>
                  <a:srgbClr val="333333"/>
                </a:solidFill>
                <a:latin typeface="Times New Roman" panose="02020603050405020304" pitchFamily="18" charset="0"/>
                <a:cs typeface="Times New Roman" panose="02020603050405020304" pitchFamily="18" charset="0"/>
              </a:rPr>
              <a:t>Results</a:t>
            </a: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References</a:t>
            </a: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Agenda</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071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8F09505-16A9-5F40-9BAF-3E022D3C2EAB}"/>
              </a:ext>
            </a:extLst>
          </p:cNvPr>
          <p:cNvSpPr/>
          <p:nvPr/>
        </p:nvSpPr>
        <p:spPr>
          <a:xfrm>
            <a:off x="0" y="1088136"/>
            <a:ext cx="12192000" cy="4544568"/>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169333" y="1225296"/>
            <a:ext cx="11641667" cy="3980632"/>
          </a:xfrm>
        </p:spPr>
        <p:txBody>
          <a:bodyPr>
            <a:noAutofit/>
          </a:bodyPr>
          <a:lstStyle/>
          <a:p>
            <a:pPr marL="0" indent="0" algn="ctr">
              <a:lnSpc>
                <a:spcPct val="100000"/>
              </a:lnSpc>
              <a:spcBef>
                <a:spcPts val="1600"/>
              </a:spcBef>
              <a:buNone/>
            </a:pPr>
            <a:r>
              <a:rPr lang="en-US" sz="2400" b="1" dirty="0">
                <a:solidFill>
                  <a:schemeClr val="bg1"/>
                </a:solidFill>
                <a:latin typeface="Times New Roman" panose="02020603050405020304" pitchFamily="18" charset="0"/>
                <a:cs typeface="Times New Roman" panose="02020603050405020304" pitchFamily="18" charset="0"/>
              </a:rPr>
              <a:t>AI-Driven Knowledge Transfer Chatbot for Employee Training Using Hybrid Search and Agentic RAG</a:t>
            </a:r>
          </a:p>
          <a:p>
            <a:pPr marL="0" indent="0" algn="just">
              <a:lnSpc>
                <a:spcPct val="100000"/>
              </a:lnSpc>
              <a:spcBef>
                <a:spcPts val="1600"/>
              </a:spcBef>
              <a:buNone/>
            </a:pPr>
            <a:r>
              <a:rPr lang="en-US" sz="1600" b="1" u="sng" dirty="0">
                <a:solidFill>
                  <a:schemeClr val="bg1"/>
                </a:solidFill>
                <a:latin typeface="Times New Roman" panose="02020603050405020304" pitchFamily="18" charset="0"/>
                <a:cs typeface="Times New Roman" panose="02020603050405020304" pitchFamily="18" charset="0"/>
              </a:rPr>
              <a:t>Introduction: </a:t>
            </a:r>
          </a:p>
          <a:p>
            <a:pPr marL="0" indent="0" algn="just">
              <a:lnSpc>
                <a:spcPct val="100000"/>
              </a:lnSpc>
              <a:spcBef>
                <a:spcPts val="1600"/>
              </a:spcBef>
              <a:buNone/>
            </a:pPr>
            <a:r>
              <a:rPr lang="en-US" sz="1600" dirty="0" err="1">
                <a:solidFill>
                  <a:schemeClr val="bg1"/>
                </a:solidFill>
                <a:latin typeface="Times New Roman" panose="02020603050405020304" pitchFamily="18" charset="0"/>
                <a:cs typeface="Times New Roman" panose="02020603050405020304" pitchFamily="18" charset="0"/>
              </a:rPr>
              <a:t>KnowFlow</a:t>
            </a:r>
            <a:r>
              <a:rPr lang="en-US" sz="1600" dirty="0">
                <a:solidFill>
                  <a:schemeClr val="bg1"/>
                </a:solidFill>
                <a:latin typeface="Times New Roman" panose="02020603050405020304" pitchFamily="18" charset="0"/>
                <a:cs typeface="Times New Roman" panose="02020603050405020304" pitchFamily="18" charset="0"/>
              </a:rPr>
              <a:t> utilize a smart AI-powered chatbot system that delivers personalized internal document answers which depend on employee roles and professional experience. The system was developed using </a:t>
            </a:r>
            <a:r>
              <a:rPr lang="en-US" sz="1600" dirty="0" err="1">
                <a:solidFill>
                  <a:schemeClr val="bg1"/>
                </a:solidFill>
                <a:latin typeface="Times New Roman" panose="02020603050405020304" pitchFamily="18" charset="0"/>
                <a:cs typeface="Times New Roman" panose="02020603050405020304" pitchFamily="18" charset="0"/>
              </a:rPr>
              <a:t>Streamlit</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LangChain</a:t>
            </a:r>
            <a:r>
              <a:rPr lang="en-US" sz="1600" dirty="0">
                <a:solidFill>
                  <a:schemeClr val="bg1"/>
                </a:solidFill>
                <a:latin typeface="Times New Roman" panose="02020603050405020304" pitchFamily="18" charset="0"/>
                <a:cs typeface="Times New Roman" panose="02020603050405020304" pitchFamily="18" charset="0"/>
              </a:rPr>
              <a:t>, GPT-4 and combines hybrid search (BM25 + FAISS) to customize responses for different user levels from junior to senior users. You can choose your role before asking a question and </a:t>
            </a:r>
            <a:r>
              <a:rPr lang="en-US" sz="1600" dirty="0" err="1">
                <a:solidFill>
                  <a:schemeClr val="bg1"/>
                </a:solidFill>
                <a:latin typeface="Times New Roman" panose="02020603050405020304" pitchFamily="18" charset="0"/>
                <a:cs typeface="Times New Roman" panose="02020603050405020304" pitchFamily="18" charset="0"/>
              </a:rPr>
              <a:t>KnowFlow</a:t>
            </a:r>
            <a:r>
              <a:rPr lang="en-US" sz="1600" dirty="0">
                <a:solidFill>
                  <a:schemeClr val="bg1"/>
                </a:solidFill>
                <a:latin typeface="Times New Roman" panose="02020603050405020304" pitchFamily="18" charset="0"/>
                <a:cs typeface="Times New Roman" panose="02020603050405020304" pitchFamily="18" charset="0"/>
              </a:rPr>
              <a:t> retrieves content from the system through keyword and semantic search before it creates a natural answer that aligns with your role. Users can provide feedback which the system stores to Excel and this function works best during internal knowledge sharing and training and onboarding sessions.</a:t>
            </a:r>
          </a:p>
        </p:txBody>
      </p:sp>
      <p:pic>
        <p:nvPicPr>
          <p:cNvPr id="7" name="Picture 6">
            <a:extLst>
              <a:ext uri="{FF2B5EF4-FFF2-40B4-BE49-F238E27FC236}">
                <a16:creationId xmlns:a16="http://schemas.microsoft.com/office/drawing/2014/main" id="{DFFC1D17-55AD-6C45-BF39-A59E65E2791E}"/>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0" name="Picture 9">
            <a:extLst>
              <a:ext uri="{FF2B5EF4-FFF2-40B4-BE49-F238E27FC236}">
                <a16:creationId xmlns:a16="http://schemas.microsoft.com/office/drawing/2014/main" id="{89B29CF7-7FFE-834F-A256-BC3C11FAF001}"/>
              </a:ext>
            </a:extLst>
          </p:cNvPr>
          <p:cNvPicPr>
            <a:picLocks noChangeAspect="1"/>
          </p:cNvPicPr>
          <p:nvPr/>
        </p:nvPicPr>
        <p:blipFill>
          <a:blip r:embed="rId3"/>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FE692014-46C0-4B98-BCEF-92C154242C2E}"/>
              </a:ext>
            </a:extLst>
          </p:cNvPr>
          <p:cNvSpPr>
            <a:spLocks noGrp="1"/>
          </p:cNvSpPr>
          <p:nvPr>
            <p:ph type="sldNum" sz="quarter" idx="12"/>
          </p:nvPr>
        </p:nvSpPr>
        <p:spPr/>
        <p:txBody>
          <a:bodyPr/>
          <a:lstStyle/>
          <a:p>
            <a:fld id="{F860F34E-4A79-A240-AEA8-3E29BB228B1B}" type="slidenum">
              <a:rPr lang="en-US" smtClean="0"/>
              <a:t>3</a:t>
            </a:fld>
            <a:endParaRPr lang="en-US"/>
          </a:p>
        </p:txBody>
      </p:sp>
    </p:spTree>
    <p:extLst>
      <p:ext uri="{BB962C8B-B14F-4D97-AF65-F5344CB8AC3E}">
        <p14:creationId xmlns:p14="http://schemas.microsoft.com/office/powerpoint/2010/main" val="1278755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F70BAA-BD6D-5255-F760-B30644978121}"/>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3C0739B8-F74A-710E-81D3-603E68627623}"/>
              </a:ext>
            </a:extLst>
          </p:cNvPr>
          <p:cNvSpPr/>
          <p:nvPr/>
        </p:nvSpPr>
        <p:spPr>
          <a:xfrm>
            <a:off x="0" y="832104"/>
            <a:ext cx="12192000" cy="5084064"/>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85C80ED-94B7-9019-1D04-291382F5A0C7}"/>
              </a:ext>
            </a:extLst>
          </p:cNvPr>
          <p:cNvSpPr>
            <a:spLocks noGrp="1"/>
          </p:cNvSpPr>
          <p:nvPr>
            <p:ph idx="1"/>
          </p:nvPr>
        </p:nvSpPr>
        <p:spPr>
          <a:xfrm>
            <a:off x="786384" y="1143001"/>
            <a:ext cx="10652760" cy="4595539"/>
          </a:xfrm>
        </p:spPr>
        <p:txBody>
          <a:bodyPr>
            <a:noAutofit/>
          </a:bodyPr>
          <a:lstStyle/>
          <a:p>
            <a:pPr marL="0" indent="0" algn="ctr">
              <a:lnSpc>
                <a:spcPct val="100000"/>
              </a:lnSpc>
              <a:spcBef>
                <a:spcPts val="1600"/>
              </a:spcBef>
              <a:buNone/>
            </a:pPr>
            <a:r>
              <a:rPr lang="en-US" sz="2400" b="1" dirty="0">
                <a:solidFill>
                  <a:schemeClr val="bg1"/>
                </a:solidFill>
                <a:latin typeface="Times New Roman" panose="02020603050405020304" pitchFamily="18" charset="0"/>
                <a:cs typeface="Times New Roman" panose="02020603050405020304" pitchFamily="18" charset="0"/>
              </a:rPr>
              <a:t>Literature Review</a:t>
            </a:r>
          </a:p>
          <a:p>
            <a:pPr marL="0" indent="0" algn="just">
              <a:lnSpc>
                <a:spcPct val="100000"/>
              </a:lnSpc>
              <a:spcBef>
                <a:spcPts val="1600"/>
              </a:spcBef>
              <a:buNone/>
            </a:pPr>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7F955D8-485B-CE52-57CB-18141196B72F}"/>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0" name="Picture 9">
            <a:extLst>
              <a:ext uri="{FF2B5EF4-FFF2-40B4-BE49-F238E27FC236}">
                <a16:creationId xmlns:a16="http://schemas.microsoft.com/office/drawing/2014/main" id="{A3421D61-6A70-3B1A-C47E-2C1D092CCDE1}"/>
              </a:ext>
            </a:extLst>
          </p:cNvPr>
          <p:cNvPicPr>
            <a:picLocks noChangeAspect="1"/>
          </p:cNvPicPr>
          <p:nvPr/>
        </p:nvPicPr>
        <p:blipFill>
          <a:blip r:embed="rId3"/>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C81D1525-1616-A556-BEDA-C9A9D5127FFA}"/>
              </a:ext>
            </a:extLst>
          </p:cNvPr>
          <p:cNvSpPr>
            <a:spLocks noGrp="1"/>
          </p:cNvSpPr>
          <p:nvPr>
            <p:ph type="sldNum" sz="quarter" idx="12"/>
          </p:nvPr>
        </p:nvSpPr>
        <p:spPr/>
        <p:txBody>
          <a:bodyPr/>
          <a:lstStyle/>
          <a:p>
            <a:fld id="{F860F34E-4A79-A240-AEA8-3E29BB228B1B}" type="slidenum">
              <a:rPr lang="en-US" smtClean="0"/>
              <a:t>4</a:t>
            </a:fld>
            <a:endParaRPr lang="en-US"/>
          </a:p>
        </p:txBody>
      </p:sp>
      <p:graphicFrame>
        <p:nvGraphicFramePr>
          <p:cNvPr id="4" name="Table 3">
            <a:extLst>
              <a:ext uri="{FF2B5EF4-FFF2-40B4-BE49-F238E27FC236}">
                <a16:creationId xmlns:a16="http://schemas.microsoft.com/office/drawing/2014/main" id="{2B75F632-2FC0-5AB6-34A1-65446984AB15}"/>
              </a:ext>
            </a:extLst>
          </p:cNvPr>
          <p:cNvGraphicFramePr>
            <a:graphicFrameLocks noGrp="1"/>
          </p:cNvGraphicFramePr>
          <p:nvPr>
            <p:extLst>
              <p:ext uri="{D42A27DB-BD31-4B8C-83A1-F6EECF244321}">
                <p14:modId xmlns:p14="http://schemas.microsoft.com/office/powerpoint/2010/main" val="3007649538"/>
              </p:ext>
            </p:extLst>
          </p:nvPr>
        </p:nvGraphicFramePr>
        <p:xfrm>
          <a:off x="2248568" y="1794487"/>
          <a:ext cx="8128000" cy="3205480"/>
        </p:xfrm>
        <a:graphic>
          <a:graphicData uri="http://schemas.openxmlformats.org/drawingml/2006/table">
            <a:tbl>
              <a:tblPr firstRow="1" bandRow="1">
                <a:tableStyleId>{93296810-A885-4BE3-A3E7-6D5BEEA58F35}</a:tableStyleId>
              </a:tblPr>
              <a:tblGrid>
                <a:gridCol w="2032000">
                  <a:extLst>
                    <a:ext uri="{9D8B030D-6E8A-4147-A177-3AD203B41FA5}">
                      <a16:colId xmlns:a16="http://schemas.microsoft.com/office/drawing/2014/main" val="1669022960"/>
                    </a:ext>
                  </a:extLst>
                </a:gridCol>
                <a:gridCol w="2032000">
                  <a:extLst>
                    <a:ext uri="{9D8B030D-6E8A-4147-A177-3AD203B41FA5}">
                      <a16:colId xmlns:a16="http://schemas.microsoft.com/office/drawing/2014/main" val="2879429625"/>
                    </a:ext>
                  </a:extLst>
                </a:gridCol>
                <a:gridCol w="2032000">
                  <a:extLst>
                    <a:ext uri="{9D8B030D-6E8A-4147-A177-3AD203B41FA5}">
                      <a16:colId xmlns:a16="http://schemas.microsoft.com/office/drawing/2014/main" val="2957907121"/>
                    </a:ext>
                  </a:extLst>
                </a:gridCol>
                <a:gridCol w="2032000">
                  <a:extLst>
                    <a:ext uri="{9D8B030D-6E8A-4147-A177-3AD203B41FA5}">
                      <a16:colId xmlns:a16="http://schemas.microsoft.com/office/drawing/2014/main" val="2282164428"/>
                    </a:ext>
                  </a:extLst>
                </a:gridCol>
              </a:tblGrid>
              <a:tr h="370840">
                <a:tc>
                  <a:txBody>
                    <a:bodyPr/>
                    <a:lstStyle/>
                    <a:p>
                      <a:pPr algn="ctr"/>
                      <a:r>
                        <a:rPr lang="en-US" sz="1400" dirty="0"/>
                        <a:t>AUTHOR</a:t>
                      </a:r>
                    </a:p>
                  </a:txBody>
                  <a:tcPr/>
                </a:tc>
                <a:tc>
                  <a:txBody>
                    <a:bodyPr/>
                    <a:lstStyle/>
                    <a:p>
                      <a:pPr algn="ctr"/>
                      <a:r>
                        <a:rPr lang="en-US" sz="1400" dirty="0"/>
                        <a:t>TITLE</a:t>
                      </a:r>
                    </a:p>
                  </a:txBody>
                  <a:tcPr/>
                </a:tc>
                <a:tc>
                  <a:txBody>
                    <a:bodyPr/>
                    <a:lstStyle/>
                    <a:p>
                      <a:pPr algn="ctr"/>
                      <a:r>
                        <a:rPr lang="en-US" sz="1400" dirty="0"/>
                        <a:t>METHODLOGY</a:t>
                      </a:r>
                    </a:p>
                  </a:txBody>
                  <a:tcPr/>
                </a:tc>
                <a:tc>
                  <a:txBody>
                    <a:bodyPr/>
                    <a:lstStyle/>
                    <a:p>
                      <a:pPr algn="ctr"/>
                      <a:r>
                        <a:rPr lang="en-US" sz="1400" dirty="0"/>
                        <a:t>RELEVANCE</a:t>
                      </a:r>
                    </a:p>
                  </a:txBody>
                  <a:tcPr/>
                </a:tc>
                <a:extLst>
                  <a:ext uri="{0D108BD9-81ED-4DB2-BD59-A6C34878D82A}">
                    <a16:rowId xmlns:a16="http://schemas.microsoft.com/office/drawing/2014/main" val="1515905210"/>
                  </a:ext>
                </a:extLst>
              </a:tr>
              <a:tr h="0">
                <a:tc>
                  <a:txBody>
                    <a:bodyPr/>
                    <a:lstStyle/>
                    <a:p>
                      <a:r>
                        <a:rPr lang="en-US" sz="1400" dirty="0"/>
                        <a:t>Akkiraju et al. (2024)</a:t>
                      </a:r>
                    </a:p>
                  </a:txBody>
                  <a:tcPr/>
                </a:tc>
                <a:tc>
                  <a:txBody>
                    <a:bodyPr/>
                    <a:lstStyle/>
                    <a:p>
                      <a:r>
                        <a:rPr lang="en-US" sz="1400" dirty="0"/>
                        <a:t>FACTS about building retrieval-augmented generation based chatbots</a:t>
                      </a:r>
                    </a:p>
                  </a:txBody>
                  <a:tcPr/>
                </a:tc>
                <a:tc>
                  <a:txBody>
                    <a:bodyPr/>
                    <a:lstStyle/>
                    <a:p>
                      <a:r>
                        <a:rPr lang="en-US" sz="1400" dirty="0"/>
                        <a:t>Conceptual framework (FACTS: Faithfulness, Accuracy, etc.)</a:t>
                      </a:r>
                    </a:p>
                  </a:txBody>
                  <a:tcPr/>
                </a:tc>
                <a:tc>
                  <a:txBody>
                    <a:bodyPr/>
                    <a:lstStyle/>
                    <a:p>
                      <a:r>
                        <a:rPr lang="en-US" sz="1400" dirty="0"/>
                        <a:t>Defines best practices for RAG systems, supporting KNOWFLOW’s explainability and design</a:t>
                      </a:r>
                    </a:p>
                  </a:txBody>
                  <a:tcPr/>
                </a:tc>
                <a:extLst>
                  <a:ext uri="{0D108BD9-81ED-4DB2-BD59-A6C34878D82A}">
                    <a16:rowId xmlns:a16="http://schemas.microsoft.com/office/drawing/2014/main" val="1787036620"/>
                  </a:ext>
                </a:extLst>
              </a:tr>
              <a:tr h="370840">
                <a:tc>
                  <a:txBody>
                    <a:bodyPr/>
                    <a:lstStyle/>
                    <a:p>
                      <a:r>
                        <a:rPr lang="en-US" sz="1400" dirty="0"/>
                        <a:t>Brown et al. (2021)</a:t>
                      </a:r>
                    </a:p>
                  </a:txBody>
                  <a:tcPr/>
                </a:tc>
                <a:tc>
                  <a:txBody>
                    <a:bodyPr/>
                    <a:lstStyle/>
                    <a:p>
                      <a:r>
                        <a:rPr lang="en-US" sz="1400" dirty="0"/>
                        <a:t>Retrieval-Augmented Generation (RAG) for context-aware AI chatbots</a:t>
                      </a:r>
                    </a:p>
                  </a:txBody>
                  <a:tcPr/>
                </a:tc>
                <a:tc>
                  <a:txBody>
                    <a:bodyPr/>
                    <a:lstStyle/>
                    <a:p>
                      <a:r>
                        <a:rPr lang="en-US" sz="1400" dirty="0"/>
                        <a:t>Hybrid search using FAISS + TF-IDF in LLM-powered systems</a:t>
                      </a:r>
                    </a:p>
                  </a:txBody>
                  <a:tcPr/>
                </a:tc>
                <a:tc>
                  <a:txBody>
                    <a:bodyPr/>
                    <a:lstStyle/>
                    <a:p>
                      <a:r>
                        <a:rPr lang="en-US" sz="1400" dirty="0"/>
                        <a:t>Validates KNOWFLOW’s hybrid retrieval engine (semantic + keyword combination)</a:t>
                      </a:r>
                    </a:p>
                  </a:txBody>
                  <a:tcPr/>
                </a:tc>
                <a:extLst>
                  <a:ext uri="{0D108BD9-81ED-4DB2-BD59-A6C34878D82A}">
                    <a16:rowId xmlns:a16="http://schemas.microsoft.com/office/drawing/2014/main" val="4280174057"/>
                  </a:ext>
                </a:extLst>
              </a:tr>
              <a:tr h="370840">
                <a:tc>
                  <a:txBody>
                    <a:bodyPr/>
                    <a:lstStyle/>
                    <a:p>
                      <a:r>
                        <a:rPr lang="en-US" sz="1400" dirty="0"/>
                        <a:t>Kumar et al. (2023)</a:t>
                      </a:r>
                    </a:p>
                  </a:txBody>
                  <a:tcPr/>
                </a:tc>
                <a:tc>
                  <a:txBody>
                    <a:bodyPr/>
                    <a:lstStyle/>
                    <a:p>
                      <a:r>
                        <a:rPr lang="en-US" sz="1400" dirty="0"/>
                        <a:t>AI chatbots for employee onboarding and technical support</a:t>
                      </a:r>
                    </a:p>
                  </a:txBody>
                  <a:tcPr/>
                </a:tc>
                <a:tc>
                  <a:txBody>
                    <a:bodyPr/>
                    <a:lstStyle/>
                    <a:p>
                      <a:r>
                        <a:rPr lang="en-US" sz="1400" dirty="0"/>
                        <a:t>Role-aware chatbot model with structured enterprise use cases</a:t>
                      </a:r>
                    </a:p>
                  </a:txBody>
                  <a:tcPr/>
                </a:tc>
                <a:tc>
                  <a:txBody>
                    <a:bodyPr/>
                    <a:lstStyle/>
                    <a:p>
                      <a:r>
                        <a:rPr lang="en-US" sz="1400" dirty="0"/>
                        <a:t>Supports KNOWFLOW’s goal of delivering personalized onboarding knowledge</a:t>
                      </a:r>
                    </a:p>
                  </a:txBody>
                  <a:tcPr/>
                </a:tc>
                <a:extLst>
                  <a:ext uri="{0D108BD9-81ED-4DB2-BD59-A6C34878D82A}">
                    <a16:rowId xmlns:a16="http://schemas.microsoft.com/office/drawing/2014/main" val="105401743"/>
                  </a:ext>
                </a:extLst>
              </a:tr>
            </a:tbl>
          </a:graphicData>
        </a:graphic>
      </p:graphicFrame>
    </p:spTree>
    <p:extLst>
      <p:ext uri="{BB962C8B-B14F-4D97-AF65-F5344CB8AC3E}">
        <p14:creationId xmlns:p14="http://schemas.microsoft.com/office/powerpoint/2010/main" val="1895211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3A2EC-4B9B-76CF-4743-9E8E10DE1BF3}"/>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ABC4D82E-65FD-6711-1965-D1D22384998B}"/>
              </a:ext>
            </a:extLst>
          </p:cNvPr>
          <p:cNvSpPr/>
          <p:nvPr/>
        </p:nvSpPr>
        <p:spPr>
          <a:xfrm>
            <a:off x="0" y="1088136"/>
            <a:ext cx="12192000" cy="4544568"/>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FEC91BE-383D-1986-BA3C-10A711E11B97}"/>
              </a:ext>
            </a:extLst>
          </p:cNvPr>
          <p:cNvSpPr>
            <a:spLocks noGrp="1"/>
          </p:cNvSpPr>
          <p:nvPr>
            <p:ph idx="1"/>
          </p:nvPr>
        </p:nvSpPr>
        <p:spPr>
          <a:xfrm>
            <a:off x="768096" y="1508760"/>
            <a:ext cx="10585704" cy="3697167"/>
          </a:xfrm>
        </p:spPr>
        <p:txBody>
          <a:bodyPr>
            <a:noAutofit/>
          </a:bodyPr>
          <a:lstStyle/>
          <a:p>
            <a:pPr marL="0" indent="0" algn="ctr">
              <a:lnSpc>
                <a:spcPct val="100000"/>
              </a:lnSpc>
              <a:spcBef>
                <a:spcPts val="1600"/>
              </a:spcBef>
              <a:buNone/>
            </a:pPr>
            <a:r>
              <a:rPr lang="en-US" sz="2400" b="1" dirty="0">
                <a:solidFill>
                  <a:schemeClr val="bg1"/>
                </a:solidFill>
                <a:latin typeface="Times New Roman" panose="02020603050405020304" pitchFamily="18" charset="0"/>
                <a:cs typeface="Times New Roman" panose="02020603050405020304" pitchFamily="18" charset="0"/>
              </a:rPr>
              <a:t>Proposed Methodology</a:t>
            </a:r>
          </a:p>
          <a:p>
            <a:pPr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The main goal comprises developing an intelligent chatbot that transfers knowledge based on different roles and deliver personalized, role-specific responses.</a:t>
            </a:r>
          </a:p>
          <a:p>
            <a:pPr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Hybrid Search will serve as a solution for advancing domain-specific information search functions by blending keywords and semantic search protocols to provide users with effective data retrieval.</a:t>
            </a:r>
          </a:p>
          <a:p>
            <a:pPr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RAG technology provides factual answers improving both response precision and operational quality of user interfaces. </a:t>
            </a:r>
          </a:p>
          <a:p>
            <a:pPr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A user-friendly interactive chatbot interface to users organizing information according to its significance along with reliability levels with increased scalability while providing security measures alongside high operational performance. </a:t>
            </a:r>
          </a:p>
          <a:p>
            <a:pPr marL="0" indent="0" algn="just">
              <a:lnSpc>
                <a:spcPct val="100000"/>
              </a:lnSpc>
              <a:spcBef>
                <a:spcPts val="1600"/>
              </a:spcBef>
              <a:buNone/>
            </a:pPr>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2F2CD52-8184-57C3-8F73-F2296F3349AB}"/>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0" name="Picture 9">
            <a:extLst>
              <a:ext uri="{FF2B5EF4-FFF2-40B4-BE49-F238E27FC236}">
                <a16:creationId xmlns:a16="http://schemas.microsoft.com/office/drawing/2014/main" id="{A89C18D1-BDDE-A0EA-3ACC-BCDDE0EEAA2F}"/>
              </a:ext>
            </a:extLst>
          </p:cNvPr>
          <p:cNvPicPr>
            <a:picLocks noChangeAspect="1"/>
          </p:cNvPicPr>
          <p:nvPr/>
        </p:nvPicPr>
        <p:blipFill>
          <a:blip r:embed="rId3"/>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B68524A9-0167-AB4F-1523-6BEE4539484B}"/>
              </a:ext>
            </a:extLst>
          </p:cNvPr>
          <p:cNvSpPr>
            <a:spLocks noGrp="1"/>
          </p:cNvSpPr>
          <p:nvPr>
            <p:ph type="sldNum" sz="quarter" idx="12"/>
          </p:nvPr>
        </p:nvSpPr>
        <p:spPr/>
        <p:txBody>
          <a:bodyPr/>
          <a:lstStyle/>
          <a:p>
            <a:fld id="{F860F34E-4A79-A240-AEA8-3E29BB228B1B}" type="slidenum">
              <a:rPr lang="en-US" smtClean="0"/>
              <a:t>5</a:t>
            </a:fld>
            <a:endParaRPr lang="en-US"/>
          </a:p>
        </p:txBody>
      </p:sp>
    </p:spTree>
    <p:extLst>
      <p:ext uri="{BB962C8B-B14F-4D97-AF65-F5344CB8AC3E}">
        <p14:creationId xmlns:p14="http://schemas.microsoft.com/office/powerpoint/2010/main" val="3458585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61E584-7282-E147-BA6F-8D41860C2564}"/>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13C23F0C-397C-DE99-B093-AB5AADECE755}"/>
              </a:ext>
            </a:extLst>
          </p:cNvPr>
          <p:cNvSpPr/>
          <p:nvPr/>
        </p:nvSpPr>
        <p:spPr>
          <a:xfrm>
            <a:off x="0" y="0"/>
            <a:ext cx="12192000" cy="5985180"/>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a16="http://schemas.microsoft.com/office/drawing/2014/main" id="{B69136FF-3CD9-7653-F99C-1016EE0ADCBE}"/>
              </a:ext>
            </a:extLst>
          </p:cNvPr>
          <p:cNvSpPr>
            <a:spLocks noGrp="1"/>
          </p:cNvSpPr>
          <p:nvPr>
            <p:ph type="sldNum" sz="quarter" idx="12"/>
          </p:nvPr>
        </p:nvSpPr>
        <p:spPr/>
        <p:txBody>
          <a:bodyPr/>
          <a:lstStyle/>
          <a:p>
            <a:fld id="{F860F34E-4A79-A240-AEA8-3E29BB228B1B}" type="slidenum">
              <a:rPr lang="en-US" smtClean="0"/>
              <a:t>6</a:t>
            </a:fld>
            <a:endParaRPr lang="en-US"/>
          </a:p>
        </p:txBody>
      </p:sp>
      <p:sp>
        <p:nvSpPr>
          <p:cNvPr id="3" name="Content Placeholder 2">
            <a:extLst>
              <a:ext uri="{FF2B5EF4-FFF2-40B4-BE49-F238E27FC236}">
                <a16:creationId xmlns:a16="http://schemas.microsoft.com/office/drawing/2014/main" id="{8FC0FD95-BF4E-67B8-7E33-E710466B0B53}"/>
              </a:ext>
            </a:extLst>
          </p:cNvPr>
          <p:cNvSpPr>
            <a:spLocks noGrp="1"/>
          </p:cNvSpPr>
          <p:nvPr>
            <p:ph idx="4294967295"/>
          </p:nvPr>
        </p:nvSpPr>
        <p:spPr>
          <a:xfrm>
            <a:off x="-330200" y="136526"/>
            <a:ext cx="12522200" cy="5068888"/>
          </a:xfrm>
        </p:spPr>
        <p:txBody>
          <a:bodyPr>
            <a:noAutofit/>
          </a:bodyPr>
          <a:lstStyle/>
          <a:p>
            <a:pPr marL="0" indent="0" algn="ctr">
              <a:lnSpc>
                <a:spcPct val="100000"/>
              </a:lnSpc>
              <a:spcBef>
                <a:spcPts val="1600"/>
              </a:spcBef>
              <a:buNone/>
            </a:pPr>
            <a:r>
              <a:rPr lang="en-US" sz="2400" b="1" dirty="0">
                <a:solidFill>
                  <a:schemeClr val="bg1"/>
                </a:solidFill>
                <a:latin typeface="Times New Roman" panose="02020603050405020304" pitchFamily="18" charset="0"/>
                <a:cs typeface="Times New Roman" panose="02020603050405020304" pitchFamily="18" charset="0"/>
              </a:rPr>
              <a:t>Workflow Architecture </a:t>
            </a:r>
          </a:p>
          <a:p>
            <a:pPr marL="0" indent="0" algn="just">
              <a:lnSpc>
                <a:spcPct val="100000"/>
              </a:lnSpc>
              <a:spcBef>
                <a:spcPts val="1600"/>
              </a:spcBef>
              <a:buNone/>
            </a:pPr>
            <a:r>
              <a:rPr lang="en-US" sz="1600" dirty="0">
                <a:solidFill>
                  <a:schemeClr val="bg1"/>
                </a:solidFill>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F6D18AFF-C6D7-593A-A59B-A90F93DAC248}"/>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0" name="Picture 9">
            <a:extLst>
              <a:ext uri="{FF2B5EF4-FFF2-40B4-BE49-F238E27FC236}">
                <a16:creationId xmlns:a16="http://schemas.microsoft.com/office/drawing/2014/main" id="{B17BCDB1-2E77-422F-F5DC-1E917DA03817}"/>
              </a:ext>
            </a:extLst>
          </p:cNvPr>
          <p:cNvPicPr>
            <a:picLocks noChangeAspect="1"/>
          </p:cNvPicPr>
          <p:nvPr/>
        </p:nvPicPr>
        <p:blipFill>
          <a:blip r:embed="rId3"/>
          <a:stretch>
            <a:fillRect/>
          </a:stretch>
        </p:blipFill>
        <p:spPr>
          <a:xfrm>
            <a:off x="231962" y="6016749"/>
            <a:ext cx="1599045" cy="685305"/>
          </a:xfrm>
          <a:prstGeom prst="rect">
            <a:avLst/>
          </a:prstGeom>
        </p:spPr>
      </p:pic>
      <p:pic>
        <p:nvPicPr>
          <p:cNvPr id="5" name="Picture 4">
            <a:extLst>
              <a:ext uri="{FF2B5EF4-FFF2-40B4-BE49-F238E27FC236}">
                <a16:creationId xmlns:a16="http://schemas.microsoft.com/office/drawing/2014/main" id="{FA4D31F7-1BCD-40F8-6BC2-BAA60F96C8F4}"/>
              </a:ext>
            </a:extLst>
          </p:cNvPr>
          <p:cNvPicPr>
            <a:picLocks noChangeAspect="1"/>
          </p:cNvPicPr>
          <p:nvPr/>
        </p:nvPicPr>
        <p:blipFill>
          <a:blip r:embed="rId4"/>
          <a:stretch>
            <a:fillRect/>
          </a:stretch>
        </p:blipFill>
        <p:spPr>
          <a:xfrm>
            <a:off x="1498600" y="598506"/>
            <a:ext cx="9050867" cy="5232658"/>
          </a:xfrm>
          <a:prstGeom prst="rect">
            <a:avLst/>
          </a:prstGeom>
        </p:spPr>
      </p:pic>
    </p:spTree>
    <p:extLst>
      <p:ext uri="{BB962C8B-B14F-4D97-AF65-F5344CB8AC3E}">
        <p14:creationId xmlns:p14="http://schemas.microsoft.com/office/powerpoint/2010/main" val="2219302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D7BE5-F236-5F35-48E4-D2727484AF53}"/>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42E15DD4-D7FD-E15D-6E58-2641E660FFFB}"/>
              </a:ext>
            </a:extLst>
          </p:cNvPr>
          <p:cNvSpPr/>
          <p:nvPr/>
        </p:nvSpPr>
        <p:spPr>
          <a:xfrm>
            <a:off x="0" y="136525"/>
            <a:ext cx="12192000" cy="5496179"/>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AFDDD2-2AC6-FD26-4F46-78E75A99857E}"/>
              </a:ext>
            </a:extLst>
          </p:cNvPr>
          <p:cNvSpPr>
            <a:spLocks noGrp="1"/>
          </p:cNvSpPr>
          <p:nvPr>
            <p:ph idx="1"/>
          </p:nvPr>
        </p:nvSpPr>
        <p:spPr>
          <a:xfrm>
            <a:off x="448055" y="312821"/>
            <a:ext cx="11371411" cy="5182723"/>
          </a:xfrm>
        </p:spPr>
        <p:txBody>
          <a:bodyPr>
            <a:noAutofit/>
          </a:bodyPr>
          <a:lstStyle/>
          <a:p>
            <a:pPr marL="0" indent="0" algn="ctr">
              <a:lnSpc>
                <a:spcPct val="100000"/>
              </a:lnSpc>
              <a:spcBef>
                <a:spcPts val="1600"/>
              </a:spcBef>
              <a:buNone/>
            </a:pPr>
            <a:r>
              <a:rPr lang="en-US" sz="2400" b="1" dirty="0">
                <a:solidFill>
                  <a:schemeClr val="bg1"/>
                </a:solidFill>
                <a:latin typeface="Times New Roman" panose="02020603050405020304" pitchFamily="18" charset="0"/>
                <a:cs typeface="Times New Roman" panose="02020603050405020304" pitchFamily="18" charset="0"/>
              </a:rPr>
              <a:t>Data Collection And Preprocessing</a:t>
            </a:r>
          </a:p>
          <a:p>
            <a:pPr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The Knowledge Base contains PDF documents which include Data Analyst roadmaps together with tool documentation for Power BI, SQL, Excel and tutorials for ETL and Hive and analytics workflows.</a:t>
            </a:r>
          </a:p>
          <a:p>
            <a:pPr marL="0" indent="0" algn="just">
              <a:lnSpc>
                <a:spcPct val="100000"/>
              </a:lnSpc>
              <a:spcBef>
                <a:spcPts val="1600"/>
              </a:spcBef>
              <a:buNone/>
            </a:pPr>
            <a:r>
              <a:rPr lang="en-US" sz="1600" b="1" u="sng" dirty="0">
                <a:solidFill>
                  <a:schemeClr val="bg1"/>
                </a:solidFill>
                <a:latin typeface="Times New Roman" panose="02020603050405020304" pitchFamily="18" charset="0"/>
                <a:cs typeface="Times New Roman" panose="02020603050405020304" pitchFamily="18" charset="0"/>
              </a:rPr>
              <a:t>Extraction:</a:t>
            </a:r>
          </a:p>
          <a:p>
            <a:pPr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The program employed </a:t>
            </a:r>
            <a:r>
              <a:rPr lang="en-US" sz="1600" dirty="0" err="1">
                <a:solidFill>
                  <a:schemeClr val="bg1"/>
                </a:solidFill>
                <a:latin typeface="Times New Roman" panose="02020603050405020304" pitchFamily="18" charset="0"/>
                <a:cs typeface="Times New Roman" panose="02020603050405020304" pitchFamily="18" charset="0"/>
              </a:rPr>
              <a:t>PyPDFLoader</a:t>
            </a:r>
            <a:r>
              <a:rPr lang="en-US" sz="1600" dirty="0">
                <a:solidFill>
                  <a:schemeClr val="bg1"/>
                </a:solidFill>
                <a:latin typeface="Times New Roman" panose="02020603050405020304" pitchFamily="18" charset="0"/>
                <a:cs typeface="Times New Roman" panose="02020603050405020304" pitchFamily="18" charset="0"/>
              </a:rPr>
              <a:t> to retrieve textual data from PDF files.</a:t>
            </a:r>
          </a:p>
          <a:p>
            <a:pPr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The text split system utilized </a:t>
            </a:r>
            <a:r>
              <a:rPr lang="en-US" sz="1600" dirty="0" err="1">
                <a:solidFill>
                  <a:schemeClr val="bg1"/>
                </a:solidFill>
                <a:latin typeface="Times New Roman" panose="02020603050405020304" pitchFamily="18" charset="0"/>
                <a:cs typeface="Times New Roman" panose="02020603050405020304" pitchFamily="18" charset="0"/>
              </a:rPr>
              <a:t>RecursiveCharacterTextSplitter</a:t>
            </a:r>
            <a:r>
              <a:rPr lang="en-US" sz="1600" dirty="0">
                <a:solidFill>
                  <a:schemeClr val="bg1"/>
                </a:solidFill>
                <a:latin typeface="Times New Roman" panose="02020603050405020304" pitchFamily="18" charset="0"/>
                <a:cs typeface="Times New Roman" panose="02020603050405020304" pitchFamily="18" charset="0"/>
              </a:rPr>
              <a:t> in order to maximize retrieval performance.</a:t>
            </a:r>
          </a:p>
          <a:p>
            <a:pPr marL="0" indent="0" algn="just">
              <a:lnSpc>
                <a:spcPct val="100000"/>
              </a:lnSpc>
              <a:spcBef>
                <a:spcPts val="1600"/>
              </a:spcBef>
              <a:buNone/>
            </a:pPr>
            <a:r>
              <a:rPr lang="en-US" sz="1600" b="1" u="sng" dirty="0">
                <a:solidFill>
                  <a:schemeClr val="bg1"/>
                </a:solidFill>
                <a:latin typeface="Times New Roman" panose="02020603050405020304" pitchFamily="18" charset="0"/>
                <a:cs typeface="Times New Roman" panose="02020603050405020304" pitchFamily="18" charset="0"/>
              </a:rPr>
              <a:t>Filtering:</a:t>
            </a:r>
          </a:p>
          <a:p>
            <a:pPr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Job relevance classification occurred through the application of role and level-based keyword mapping.</a:t>
            </a:r>
          </a:p>
          <a:p>
            <a:pPr marL="0" indent="0" algn="just">
              <a:lnSpc>
                <a:spcPct val="100000"/>
              </a:lnSpc>
              <a:spcBef>
                <a:spcPts val="1600"/>
              </a:spcBef>
              <a:buNone/>
            </a:pPr>
            <a:r>
              <a:rPr lang="en-US" sz="1600" b="1" u="sng" dirty="0">
                <a:solidFill>
                  <a:schemeClr val="bg1"/>
                </a:solidFill>
                <a:latin typeface="Times New Roman" panose="02020603050405020304" pitchFamily="18" charset="0"/>
                <a:cs typeface="Times New Roman" panose="02020603050405020304" pitchFamily="18" charset="0"/>
              </a:rPr>
              <a:t>Analysis:</a:t>
            </a:r>
          </a:p>
          <a:p>
            <a:pPr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The search system implemented Hybrid search functionality through the combination of BM25 and FAISS to identify top matching documents.</a:t>
            </a:r>
          </a:p>
          <a:p>
            <a:pPr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The best contextual understanding emerges from reranked results that employ semantic similarity characteristics.</a:t>
            </a:r>
          </a:p>
          <a:p>
            <a:pPr algn="just">
              <a:lnSpc>
                <a:spcPct val="100000"/>
              </a:lnSpc>
              <a:spcBef>
                <a:spcPts val="1600"/>
              </a:spcBef>
            </a:pPr>
            <a:endParaRPr lang="en-US" sz="1600" dirty="0">
              <a:solidFill>
                <a:schemeClr val="bg1"/>
              </a:solidFill>
              <a:latin typeface="Times New Roman" panose="02020603050405020304" pitchFamily="18" charset="0"/>
              <a:cs typeface="Times New Roman" panose="02020603050405020304" pitchFamily="18" charset="0"/>
            </a:endParaRPr>
          </a:p>
          <a:p>
            <a:pPr algn="just">
              <a:lnSpc>
                <a:spcPct val="100000"/>
              </a:lnSpc>
              <a:spcBef>
                <a:spcPts val="1600"/>
              </a:spcBef>
            </a:pPr>
            <a:endParaRPr lang="en-US" sz="1600" dirty="0">
              <a:solidFill>
                <a:schemeClr val="bg1"/>
              </a:solidFill>
              <a:latin typeface="Times New Roman" panose="02020603050405020304" pitchFamily="18" charset="0"/>
              <a:cs typeface="Times New Roman" panose="02020603050405020304" pitchFamily="18" charset="0"/>
            </a:endParaRPr>
          </a:p>
          <a:p>
            <a:pPr algn="just">
              <a:lnSpc>
                <a:spcPct val="100000"/>
              </a:lnSpc>
              <a:spcBef>
                <a:spcPts val="1600"/>
              </a:spcBef>
            </a:pPr>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EB30D8E-53D3-6BAA-022B-B72102E2D1E6}"/>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0" name="Picture 9">
            <a:extLst>
              <a:ext uri="{FF2B5EF4-FFF2-40B4-BE49-F238E27FC236}">
                <a16:creationId xmlns:a16="http://schemas.microsoft.com/office/drawing/2014/main" id="{8E98A270-AE61-8739-58FA-CB511CB72655}"/>
              </a:ext>
            </a:extLst>
          </p:cNvPr>
          <p:cNvPicPr>
            <a:picLocks noChangeAspect="1"/>
          </p:cNvPicPr>
          <p:nvPr/>
        </p:nvPicPr>
        <p:blipFill>
          <a:blip r:embed="rId3"/>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1CBB4E15-76C6-C1BF-D709-DB23C818C16B}"/>
              </a:ext>
            </a:extLst>
          </p:cNvPr>
          <p:cNvSpPr>
            <a:spLocks noGrp="1"/>
          </p:cNvSpPr>
          <p:nvPr>
            <p:ph type="sldNum" sz="quarter" idx="12"/>
          </p:nvPr>
        </p:nvSpPr>
        <p:spPr/>
        <p:txBody>
          <a:bodyPr/>
          <a:lstStyle/>
          <a:p>
            <a:fld id="{F860F34E-4A79-A240-AEA8-3E29BB228B1B}" type="slidenum">
              <a:rPr lang="en-US" smtClean="0"/>
              <a:t>7</a:t>
            </a:fld>
            <a:endParaRPr lang="en-US"/>
          </a:p>
        </p:txBody>
      </p:sp>
    </p:spTree>
    <p:extLst>
      <p:ext uri="{BB962C8B-B14F-4D97-AF65-F5344CB8AC3E}">
        <p14:creationId xmlns:p14="http://schemas.microsoft.com/office/powerpoint/2010/main" val="1894332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4B033-C5C7-7443-E8C6-E668E2A04447}"/>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2186FED1-28BA-0697-92E2-F75846736439}"/>
              </a:ext>
            </a:extLst>
          </p:cNvPr>
          <p:cNvSpPr/>
          <p:nvPr/>
        </p:nvSpPr>
        <p:spPr>
          <a:xfrm>
            <a:off x="0" y="414734"/>
            <a:ext cx="12192000" cy="5217970"/>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D00BC4C-7E24-7DAE-37A1-1331CFE24C8E}"/>
              </a:ext>
            </a:extLst>
          </p:cNvPr>
          <p:cNvSpPr>
            <a:spLocks noGrp="1"/>
          </p:cNvSpPr>
          <p:nvPr>
            <p:ph idx="1"/>
          </p:nvPr>
        </p:nvSpPr>
        <p:spPr>
          <a:xfrm>
            <a:off x="231961" y="762000"/>
            <a:ext cx="11733307" cy="4639733"/>
          </a:xfrm>
        </p:spPr>
        <p:txBody>
          <a:bodyPr>
            <a:noAutofit/>
          </a:bodyPr>
          <a:lstStyle/>
          <a:p>
            <a:pPr marL="0" indent="0" algn="ctr">
              <a:lnSpc>
                <a:spcPct val="100000"/>
              </a:lnSpc>
              <a:spcBef>
                <a:spcPts val="1600"/>
              </a:spcBef>
              <a:buNone/>
            </a:pPr>
            <a:r>
              <a:rPr lang="en-US" sz="2400" b="1" dirty="0">
                <a:solidFill>
                  <a:schemeClr val="bg1"/>
                </a:solidFill>
                <a:latin typeface="Times New Roman" panose="02020603050405020304" pitchFamily="18" charset="0"/>
                <a:cs typeface="Times New Roman" panose="02020603050405020304" pitchFamily="18" charset="0"/>
              </a:rPr>
              <a:t>Model Building</a:t>
            </a:r>
          </a:p>
          <a:p>
            <a:pPr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The PDF contents get split into smaller manageable parts to improve retrieval operations.</a:t>
            </a:r>
          </a:p>
          <a:p>
            <a:pPr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The system sorts documents through standardized keywords that depend on both user role and user experience.</a:t>
            </a:r>
          </a:p>
          <a:p>
            <a:pPr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Two retrievers are initialized:</a:t>
            </a:r>
          </a:p>
          <a:p>
            <a:pPr lvl="1" algn="just">
              <a:lnSpc>
                <a:spcPct val="100000"/>
              </a:lnSpc>
              <a:spcBef>
                <a:spcPts val="1600"/>
              </a:spcBef>
            </a:pPr>
            <a:r>
              <a:rPr lang="en-US" sz="1400" dirty="0">
                <a:solidFill>
                  <a:schemeClr val="bg1"/>
                </a:solidFill>
                <a:latin typeface="Times New Roman" panose="02020603050405020304" pitchFamily="18" charset="0"/>
                <a:cs typeface="Times New Roman" panose="02020603050405020304" pitchFamily="18" charset="0"/>
              </a:rPr>
              <a:t>BM25 – keyword-based search</a:t>
            </a:r>
          </a:p>
          <a:p>
            <a:pPr lvl="1" algn="just">
              <a:lnSpc>
                <a:spcPct val="100000"/>
              </a:lnSpc>
              <a:spcBef>
                <a:spcPts val="1600"/>
              </a:spcBef>
            </a:pPr>
            <a:r>
              <a:rPr lang="en-US" sz="1400" dirty="0">
                <a:solidFill>
                  <a:schemeClr val="bg1"/>
                </a:solidFill>
                <a:latin typeface="Times New Roman" panose="02020603050405020304" pitchFamily="18" charset="0"/>
                <a:cs typeface="Times New Roman" panose="02020603050405020304" pitchFamily="18" charset="0"/>
              </a:rPr>
              <a:t>FAISS – semantic vector search</a:t>
            </a:r>
          </a:p>
          <a:p>
            <a:pPr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Hybrid retrievers use both result sets to improve the relevance of returned documents.</a:t>
            </a:r>
          </a:p>
          <a:p>
            <a:pPr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Through query context analysis a </a:t>
            </a:r>
            <a:r>
              <a:rPr lang="en-US" sz="1600" dirty="0" err="1">
                <a:solidFill>
                  <a:schemeClr val="bg1"/>
                </a:solidFill>
                <a:latin typeface="Times New Roman" panose="02020603050405020304" pitchFamily="18" charset="0"/>
                <a:cs typeface="Times New Roman" panose="02020603050405020304" pitchFamily="18" charset="0"/>
              </a:rPr>
              <a:t>LangChain</a:t>
            </a:r>
            <a:r>
              <a:rPr lang="en-US" sz="1600" dirty="0">
                <a:solidFill>
                  <a:schemeClr val="bg1"/>
                </a:solidFill>
                <a:latin typeface="Times New Roman" panose="02020603050405020304" pitchFamily="18" charset="0"/>
                <a:cs typeface="Times New Roman" panose="02020603050405020304" pitchFamily="18" charset="0"/>
              </a:rPr>
              <a:t> Agent picks the right tool from its available options.</a:t>
            </a:r>
          </a:p>
          <a:p>
            <a:pPr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GPT-4 uses user level information to create responses which it generates as the final output.</a:t>
            </a:r>
          </a:p>
          <a:p>
            <a:pPr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Junior → simple tone                Mid → moderately technical                        Senior → advanced, deep explanations</a:t>
            </a:r>
          </a:p>
          <a:p>
            <a:pPr algn="just">
              <a:lnSpc>
                <a:spcPct val="100000"/>
              </a:lnSpc>
              <a:spcBef>
                <a:spcPts val="1600"/>
              </a:spcBef>
            </a:pPr>
            <a:endParaRPr lang="en-US" sz="1600" dirty="0">
              <a:solidFill>
                <a:schemeClr val="bg1"/>
              </a:solidFill>
              <a:latin typeface="Times New Roman" panose="02020603050405020304" pitchFamily="18" charset="0"/>
              <a:cs typeface="Times New Roman" panose="02020603050405020304" pitchFamily="18" charset="0"/>
            </a:endParaRPr>
          </a:p>
          <a:p>
            <a:pPr algn="just">
              <a:lnSpc>
                <a:spcPct val="100000"/>
              </a:lnSpc>
              <a:spcBef>
                <a:spcPts val="1600"/>
              </a:spcBef>
            </a:pPr>
            <a:endParaRPr lang="en-US" sz="1600" dirty="0">
              <a:solidFill>
                <a:schemeClr val="bg1"/>
              </a:solidFill>
              <a:latin typeface="Times New Roman" panose="02020603050405020304" pitchFamily="18" charset="0"/>
              <a:cs typeface="Times New Roman" panose="02020603050405020304" pitchFamily="18" charset="0"/>
            </a:endParaRPr>
          </a:p>
          <a:p>
            <a:pPr algn="just">
              <a:lnSpc>
                <a:spcPct val="100000"/>
              </a:lnSpc>
              <a:spcBef>
                <a:spcPts val="1600"/>
              </a:spcBef>
            </a:pPr>
            <a:endParaRPr lang="en-US" sz="1600" dirty="0">
              <a:solidFill>
                <a:schemeClr val="bg1"/>
              </a:solidFill>
              <a:latin typeface="Times New Roman" panose="02020603050405020304" pitchFamily="18" charset="0"/>
              <a:cs typeface="Times New Roman" panose="02020603050405020304" pitchFamily="18" charset="0"/>
            </a:endParaRPr>
          </a:p>
          <a:p>
            <a:pPr algn="just">
              <a:lnSpc>
                <a:spcPct val="100000"/>
              </a:lnSpc>
              <a:spcBef>
                <a:spcPts val="1600"/>
              </a:spcBef>
            </a:pPr>
            <a:endParaRPr lang="en-US" sz="1600" dirty="0">
              <a:solidFill>
                <a:schemeClr val="bg1"/>
              </a:solidFill>
              <a:latin typeface="Times New Roman" panose="02020603050405020304" pitchFamily="18" charset="0"/>
              <a:cs typeface="Times New Roman" panose="02020603050405020304" pitchFamily="18" charset="0"/>
            </a:endParaRPr>
          </a:p>
          <a:p>
            <a:pPr algn="just">
              <a:lnSpc>
                <a:spcPct val="100000"/>
              </a:lnSpc>
              <a:spcBef>
                <a:spcPts val="1600"/>
              </a:spcBef>
            </a:pPr>
            <a:endParaRPr lang="en-US" sz="1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spcBef>
                <a:spcPts val="1600"/>
              </a:spcBef>
              <a:buNone/>
            </a:pPr>
            <a:endParaRPr lang="en-US" sz="1600" b="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060E363-5AEC-4959-9BC9-F0E7AC08272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0" name="Picture 9">
            <a:extLst>
              <a:ext uri="{FF2B5EF4-FFF2-40B4-BE49-F238E27FC236}">
                <a16:creationId xmlns:a16="http://schemas.microsoft.com/office/drawing/2014/main" id="{3992EE80-F6BB-6769-5E01-45F168201FBA}"/>
              </a:ext>
            </a:extLst>
          </p:cNvPr>
          <p:cNvPicPr>
            <a:picLocks noChangeAspect="1"/>
          </p:cNvPicPr>
          <p:nvPr/>
        </p:nvPicPr>
        <p:blipFill>
          <a:blip r:embed="rId3"/>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7188A3CF-3F21-A4E0-1ABF-BBC6807D6836}"/>
              </a:ext>
            </a:extLst>
          </p:cNvPr>
          <p:cNvSpPr>
            <a:spLocks noGrp="1"/>
          </p:cNvSpPr>
          <p:nvPr>
            <p:ph type="sldNum" sz="quarter" idx="12"/>
          </p:nvPr>
        </p:nvSpPr>
        <p:spPr/>
        <p:txBody>
          <a:bodyPr/>
          <a:lstStyle/>
          <a:p>
            <a:fld id="{F860F34E-4A79-A240-AEA8-3E29BB228B1B}" type="slidenum">
              <a:rPr lang="en-US" smtClean="0"/>
              <a:t>8</a:t>
            </a:fld>
            <a:endParaRPr lang="en-US"/>
          </a:p>
        </p:txBody>
      </p:sp>
    </p:spTree>
    <p:extLst>
      <p:ext uri="{BB962C8B-B14F-4D97-AF65-F5344CB8AC3E}">
        <p14:creationId xmlns:p14="http://schemas.microsoft.com/office/powerpoint/2010/main" val="35430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0D22A-07A8-DA14-03A7-F82C53F214F5}"/>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5CD88E32-64E2-DFF6-EF78-28C558DADC19}"/>
              </a:ext>
            </a:extLst>
          </p:cNvPr>
          <p:cNvSpPr/>
          <p:nvPr/>
        </p:nvSpPr>
        <p:spPr>
          <a:xfrm>
            <a:off x="0" y="0"/>
            <a:ext cx="12192000" cy="5632704"/>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AD44D4A-6B33-F09F-492E-D1D143724F3B}"/>
              </a:ext>
            </a:extLst>
          </p:cNvPr>
          <p:cNvSpPr>
            <a:spLocks noGrp="1"/>
          </p:cNvSpPr>
          <p:nvPr>
            <p:ph idx="1"/>
          </p:nvPr>
        </p:nvSpPr>
        <p:spPr>
          <a:xfrm>
            <a:off x="231961" y="254000"/>
            <a:ext cx="11816106" cy="5164667"/>
          </a:xfrm>
        </p:spPr>
        <p:txBody>
          <a:bodyPr>
            <a:noAutofit/>
          </a:bodyPr>
          <a:lstStyle/>
          <a:p>
            <a:pPr marL="0" indent="0" algn="ctr">
              <a:lnSpc>
                <a:spcPct val="100000"/>
              </a:lnSpc>
              <a:spcBef>
                <a:spcPts val="1600"/>
              </a:spcBef>
              <a:buNone/>
            </a:pPr>
            <a:r>
              <a:rPr lang="en-US" sz="2400" b="1" dirty="0">
                <a:solidFill>
                  <a:schemeClr val="bg1"/>
                </a:solidFill>
                <a:latin typeface="Times New Roman" panose="02020603050405020304" pitchFamily="18" charset="0"/>
                <a:cs typeface="Times New Roman" panose="02020603050405020304" pitchFamily="18" charset="0"/>
              </a:rPr>
              <a:t>Model Evaluation</a:t>
            </a:r>
          </a:p>
          <a:p>
            <a:pPr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Users supply Yes/No feedback alongside optional comments for each provided response.</a:t>
            </a:r>
          </a:p>
          <a:p>
            <a:pPr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Users need to provide feedback (Yes/No) which is saved together with role and level information and has an option to export the data to Excel.</a:t>
            </a:r>
          </a:p>
          <a:p>
            <a:pPr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The RAG system employs semantic similarity to reorganize the initial five document search results in order to enhance response quality.</a:t>
            </a:r>
          </a:p>
          <a:p>
            <a:pPr marL="0" indent="0" algn="just">
              <a:lnSpc>
                <a:spcPct val="100000"/>
              </a:lnSpc>
              <a:spcBef>
                <a:spcPts val="1600"/>
              </a:spcBef>
              <a:buNone/>
            </a:pPr>
            <a:r>
              <a:rPr lang="en-US" sz="1600" b="1" u="sng" dirty="0">
                <a:solidFill>
                  <a:schemeClr val="bg1"/>
                </a:solidFill>
                <a:latin typeface="Times New Roman" panose="02020603050405020304" pitchFamily="18" charset="0"/>
                <a:cs typeface="Times New Roman" panose="02020603050405020304" pitchFamily="18" charset="0"/>
              </a:rPr>
              <a:t>Observations:</a:t>
            </a:r>
          </a:p>
          <a:p>
            <a:pPr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The search results from Hybrid produce better outcomes than single BM25 or FAISS implementations.</a:t>
            </a:r>
          </a:p>
          <a:p>
            <a:pPr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The subjective communication style enhances user contentment among different system user types.</a:t>
            </a:r>
          </a:p>
          <a:p>
            <a:pPr marL="0" indent="0" algn="just">
              <a:lnSpc>
                <a:spcPct val="100000"/>
              </a:lnSpc>
              <a:spcBef>
                <a:spcPts val="1600"/>
              </a:spcBef>
              <a:buNone/>
            </a:pPr>
            <a:r>
              <a:rPr lang="en-US" sz="1600" b="1" u="sng" dirty="0">
                <a:solidFill>
                  <a:schemeClr val="bg1"/>
                </a:solidFill>
                <a:latin typeface="Times New Roman" panose="02020603050405020304" pitchFamily="18" charset="0"/>
                <a:cs typeface="Times New Roman" panose="02020603050405020304" pitchFamily="18" charset="0"/>
              </a:rPr>
              <a:t>Future Plans:</a:t>
            </a:r>
          </a:p>
          <a:p>
            <a:pPr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Track accuracy via precision/recall</a:t>
            </a:r>
          </a:p>
          <a:p>
            <a:pPr algn="just">
              <a:lnSpc>
                <a:spcPct val="100000"/>
              </a:lnSpc>
              <a:spcBef>
                <a:spcPts val="1600"/>
              </a:spcBef>
            </a:pPr>
            <a:r>
              <a:rPr lang="en-US" sz="1600" dirty="0">
                <a:solidFill>
                  <a:schemeClr val="bg1"/>
                </a:solidFill>
                <a:latin typeface="Times New Roman" panose="02020603050405020304" pitchFamily="18" charset="0"/>
                <a:cs typeface="Times New Roman" panose="02020603050405020304" pitchFamily="18" charset="0"/>
              </a:rPr>
              <a:t>Rephrase the internal knowledge base by assessing user feedback patterns to enhance database content.</a:t>
            </a:r>
          </a:p>
          <a:p>
            <a:pPr algn="just">
              <a:lnSpc>
                <a:spcPct val="100000"/>
              </a:lnSpc>
              <a:spcBef>
                <a:spcPts val="1600"/>
              </a:spcBef>
            </a:pPr>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51E66E-F645-E529-D2D0-8EB12C2DABA6}"/>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0" name="Picture 9">
            <a:extLst>
              <a:ext uri="{FF2B5EF4-FFF2-40B4-BE49-F238E27FC236}">
                <a16:creationId xmlns:a16="http://schemas.microsoft.com/office/drawing/2014/main" id="{841A3A2D-9181-810A-0751-D93ECA30704E}"/>
              </a:ext>
            </a:extLst>
          </p:cNvPr>
          <p:cNvPicPr>
            <a:picLocks noChangeAspect="1"/>
          </p:cNvPicPr>
          <p:nvPr/>
        </p:nvPicPr>
        <p:blipFill>
          <a:blip r:embed="rId3"/>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0C6EF536-34D9-0546-69D9-65C1E69FEED4}"/>
              </a:ext>
            </a:extLst>
          </p:cNvPr>
          <p:cNvSpPr>
            <a:spLocks noGrp="1"/>
          </p:cNvSpPr>
          <p:nvPr>
            <p:ph type="sldNum" sz="quarter" idx="12"/>
          </p:nvPr>
        </p:nvSpPr>
        <p:spPr/>
        <p:txBody>
          <a:bodyPr/>
          <a:lstStyle/>
          <a:p>
            <a:fld id="{F860F34E-4A79-A240-AEA8-3E29BB228B1B}" type="slidenum">
              <a:rPr lang="en-US" smtClean="0"/>
              <a:t>9</a:t>
            </a:fld>
            <a:endParaRPr lang="en-US"/>
          </a:p>
        </p:txBody>
      </p:sp>
    </p:spTree>
    <p:extLst>
      <p:ext uri="{BB962C8B-B14F-4D97-AF65-F5344CB8AC3E}">
        <p14:creationId xmlns:p14="http://schemas.microsoft.com/office/powerpoint/2010/main" val="552526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3774</TotalTime>
  <Words>1046</Words>
  <Application>Microsoft Office PowerPoint</Application>
  <PresentationFormat>Widescreen</PresentationFormat>
  <Paragraphs>107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Clayton</dc:creator>
  <cp:lastModifiedBy>Krishna Annavaram</cp:lastModifiedBy>
  <cp:revision>43</cp:revision>
  <cp:lastPrinted>2019-08-23T20:44:22Z</cp:lastPrinted>
  <dcterms:created xsi:type="dcterms:W3CDTF">2019-07-08T18:39:15Z</dcterms:created>
  <dcterms:modified xsi:type="dcterms:W3CDTF">2025-07-16T02:01:33Z</dcterms:modified>
</cp:coreProperties>
</file>