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86" r:id="rId6"/>
    <p:sldId id="287" r:id="rId7"/>
    <p:sldId id="288" r:id="rId8"/>
    <p:sldId id="260" r:id="rId9"/>
    <p:sldId id="273" r:id="rId10"/>
    <p:sldId id="285" r:id="rId11"/>
    <p:sldId id="294" r:id="rId12"/>
    <p:sldId id="293" r:id="rId13"/>
    <p:sldId id="292" r:id="rId14"/>
    <p:sldId id="291" r:id="rId15"/>
    <p:sldId id="296" r:id="rId16"/>
    <p:sldId id="295" r:id="rId17"/>
    <p:sldId id="280" r:id="rId18"/>
    <p:sldId id="269" r:id="rId19"/>
    <p:sldId id="261" r:id="rId20"/>
    <p:sldId id="266" r:id="rId21"/>
    <p:sldId id="270" r:id="rId22"/>
    <p:sldId id="267" r:id="rId23"/>
    <p:sldId id="268" r:id="rId24"/>
    <p:sldId id="279" r:id="rId25"/>
    <p:sldId id="278" r:id="rId26"/>
    <p:sldId id="277" r:id="rId27"/>
    <p:sldId id="276" r:id="rId28"/>
    <p:sldId id="275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4406-A57E-31F7-9F0E-F6D3BC7C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66D09-DFD2-2318-2A0A-3E82BA267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8844-C981-8BA7-45E5-FB0B28CD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858A-8843-9AFF-2A66-6A747259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74C5-9E0D-7A2E-3490-39F20E16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2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2A6B-D708-4489-73BC-B52D3C48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681E9-7874-73CF-C538-91C2FD994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D942-37E2-BBB9-F4C1-8412B474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6E79-6EB9-042C-D86D-E2AE61D2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81E4-374A-A042-65AB-D02D83DB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4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F1F46-8910-956F-E859-1417B86BE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FB480-B1AF-9B6B-7121-8C3DCE08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7933-6810-A584-09D3-C539B22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CF40-5232-F790-AABC-DD96D821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2BCC-3F36-0D87-B917-D6A1BA4A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3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940-DF85-4017-482E-14BD6902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2168-64F8-7454-AD85-E5C1A983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4272-4DEA-8302-052D-8C62255A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50E3-45BA-73F1-8CF4-0A3E8B32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A929-EDD3-7A5C-F715-C291013D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A5EA-7F6F-088E-683B-14F94367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B47DD-07CE-B023-3C79-CD9E12D7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1235-D5BA-8BB9-D7AC-8A4CEEC1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82A3B-637A-4308-BBFB-C9B9DEC2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A5D2-688A-DD3A-E06C-EB54AAB4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7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320C-AAED-B0BA-5FD7-06566ACA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4A7C-1B9D-EC81-F940-FE3227885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96E5-E3EF-5AFE-919A-39E9E7F7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ED5A-A02B-02A9-FA6D-C5E7C1D9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6B695-26A4-E6DB-BCD7-4E30CB3F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B74C-9259-3DB1-E76B-58EB1DA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3331-82B1-B16E-9524-F2CCA185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CA72-97B5-2A02-53F4-1FC18361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46AE1-E315-0A2D-AE5E-41CD9FA2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D3316-FFA6-A6CB-F8D8-B1F67EF05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38CFA-9E6D-0A47-24FE-9FA15601C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BE7A-91FC-6D54-9FDA-3F8820CC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E55C0-5057-1528-2FBF-084F16A4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9D9D8-7C46-8D87-BC8C-678D268C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0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D00C-A69A-9507-6D7C-73F9815B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D28B9-D625-2F3B-A5F9-B7927023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72220-4953-2DF1-8108-1D96711E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8D856-3AEF-272E-7FE8-39ACBE2D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2F081-2FC6-5243-1992-CA1E7FC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05512-F416-CB2B-F42D-D98A6B41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4323-ACEE-D79C-673F-AA06E44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07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0785-4AAB-9C34-9F64-08AC68FB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18CE-FC27-E2C0-9998-96E17626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27F31-CEC2-EEAA-22FC-04FF027B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2C7DD-7171-7FC7-6A2D-A6EBBBC4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BE05-271B-0472-5A4F-74E9BAE5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7B7F-358C-41E2-95A2-D5606D3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0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80CD-4C26-07F5-0F3A-9E458D52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F2348-490D-2941-4045-C2BD9515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E43C0-4843-61D8-7AC5-8DDDDB9B8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0A8E-2187-06DC-F222-0B339504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3FE3-D19A-8A86-5AA0-B0BEEC18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95A0-DF2B-8DAC-C657-2FB98846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2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05624-CDF8-705E-3780-E2C131F2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22A4-BF57-18F3-E6C9-6A5FC90C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9924-1B53-AE54-80F5-84E4B570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2E86-E43F-429F-A9B0-2A5CE7B45B0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A7FF-CA9C-FBE4-9266-0EF84AD82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7C5A-C57B-1D67-6A83-1FF7D4D4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9806-94FE-4553-A606-B6246DAA1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8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ademicstar.us/UploadFile/Picture/2017-12/20171242207153.pdf" TargetMode="External"/><Relationship Id="rId3" Type="http://schemas.openxmlformats.org/officeDocument/2006/relationships/hyperlink" Target="https://www.bbc.com/worklife/article/20220613-gen-z-the-workers-who-want-it-all" TargetMode="External"/><Relationship Id="rId7" Type="http://schemas.openxmlformats.org/officeDocument/2006/relationships/hyperlink" Target="https://www.bbc.com/worklife/article/20220520-why-gen-z-workers-are-already-so-burned-out" TargetMode="External"/><Relationship Id="rId2" Type="http://schemas.openxmlformats.org/officeDocument/2006/relationships/hyperlink" Target="https://www.workdesign.com/2022/08/authentically-gen-z-the-values-aspirations-drivers-that-will-re-define-the-future-of-wor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ckinsey.com/featured-insights/sustainable-inclusive-growth/future-of-america/how-does-gen-z-see-its-place-in-the-working-world-with-trepidation" TargetMode="External"/><Relationship Id="rId5" Type="http://schemas.openxmlformats.org/officeDocument/2006/relationships/hyperlink" Target="https://www.forbes.com/sites/jackkelly/2023/07/31/gen-z-is-labeled-as-difficult-in-the-workplace-but-theres-more-to-the-story/?sh=432ec10f7d7f" TargetMode="External"/><Relationship Id="rId4" Type="http://schemas.openxmlformats.org/officeDocument/2006/relationships/hyperlink" Target="https://hr.economictimes.indiatimes.com/news/workplace-4-0/talent-management/ten-square-games-to-lay-off-around-a-quarter-of-its-staff-book-writedown/99573134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3B919D3-494E-0BDA-E927-441F90062C86}"/>
              </a:ext>
            </a:extLst>
          </p:cNvPr>
          <p:cNvSpPr txBox="1">
            <a:spLocks/>
          </p:cNvSpPr>
          <p:nvPr/>
        </p:nvSpPr>
        <p:spPr>
          <a:xfrm>
            <a:off x="1484122" y="304545"/>
            <a:ext cx="3063240" cy="162687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lang="en-IN" sz="3500" b="1" spc="-35" dirty="0" err="1">
                <a:latin typeface="+mn-lt"/>
              </a:rPr>
              <a:t>KultureHire</a:t>
            </a:r>
            <a:r>
              <a:rPr lang="en-IN" sz="3500" b="1" spc="-35" dirty="0">
                <a:latin typeface="+mn-lt"/>
              </a:rPr>
              <a:t> </a:t>
            </a:r>
          </a:p>
          <a:p>
            <a:pPr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lang="en-IN" sz="3500" b="1" spc="-135" dirty="0">
                <a:latin typeface="+mn-lt"/>
              </a:rPr>
              <a:t>Data</a:t>
            </a:r>
            <a:r>
              <a:rPr lang="en-IN" sz="3500" b="1" spc="-355" dirty="0">
                <a:latin typeface="+mn-lt"/>
              </a:rPr>
              <a:t> </a:t>
            </a:r>
            <a:r>
              <a:rPr lang="en-IN" sz="3500" b="1" spc="-145" dirty="0">
                <a:latin typeface="+mn-lt"/>
              </a:rPr>
              <a:t>Analysis </a:t>
            </a:r>
            <a:r>
              <a:rPr lang="en-IN" sz="3500" b="1" spc="-90" dirty="0" err="1">
                <a:latin typeface="+mn-lt"/>
              </a:rPr>
              <a:t>Learnternship</a:t>
            </a:r>
            <a:endParaRPr lang="en-IN" sz="3500" b="1" dirty="0">
              <a:latin typeface="+mn-l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8D23C2A-A37B-384C-EA84-E8197204BF5C}"/>
              </a:ext>
            </a:extLst>
          </p:cNvPr>
          <p:cNvSpPr txBox="1"/>
          <p:nvPr/>
        </p:nvSpPr>
        <p:spPr>
          <a:xfrm>
            <a:off x="1434337" y="4916129"/>
            <a:ext cx="4042347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000" spc="-145" dirty="0">
                <a:cs typeface="Trebuchet MS"/>
              </a:rPr>
              <a:t>Presentation By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000" spc="-145" dirty="0">
                <a:cs typeface="Trebuchet MS"/>
              </a:rPr>
              <a:t>Krishna Babu</a:t>
            </a:r>
            <a:endParaRPr sz="3000" dirty="0">
              <a:cs typeface="Trebuchet M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BEBCB8C-0D14-531F-0D3C-32C3379C3870}"/>
              </a:ext>
            </a:extLst>
          </p:cNvPr>
          <p:cNvSpPr txBox="1"/>
          <p:nvPr/>
        </p:nvSpPr>
        <p:spPr>
          <a:xfrm>
            <a:off x="554799" y="2182367"/>
            <a:ext cx="4921885" cy="2330766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4160" marR="256540" algn="ctr">
              <a:lnSpc>
                <a:spcPct val="100000"/>
              </a:lnSpc>
              <a:spcBef>
                <a:spcPts val="175"/>
              </a:spcBef>
            </a:pPr>
            <a:r>
              <a:rPr lang="en-IN" sz="5000" b="1" spc="-1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The</a:t>
            </a:r>
            <a:r>
              <a:rPr sz="5000" b="1" spc="-1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 </a:t>
            </a:r>
            <a:r>
              <a:rPr sz="5000" b="1" spc="85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Career </a:t>
            </a:r>
            <a:r>
              <a:rPr sz="5000" b="1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Aspirations</a:t>
            </a:r>
            <a:r>
              <a:rPr sz="5000" b="1" spc="35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 </a:t>
            </a:r>
            <a:r>
              <a:rPr sz="5000" b="1" spc="-25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of </a:t>
            </a:r>
            <a:r>
              <a:rPr sz="5000" b="1" spc="18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Gen</a:t>
            </a:r>
            <a:r>
              <a:rPr sz="5000" b="1" spc="-12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 </a:t>
            </a:r>
            <a:r>
              <a:rPr sz="5000" b="1" spc="620" dirty="0">
                <a:solidFill>
                  <a:schemeClr val="accent2">
                    <a:lumMod val="75000"/>
                  </a:schemeClr>
                </a:solidFill>
                <a:cs typeface="Trebuchet MS"/>
              </a:rPr>
              <a:t>Z</a:t>
            </a:r>
            <a:endParaRPr sz="5000" dirty="0">
              <a:solidFill>
                <a:schemeClr val="accent2">
                  <a:lumMod val="75000"/>
                </a:schemeClr>
              </a:solidFill>
              <a:cs typeface="Trebuchet MS"/>
            </a:endParaRPr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FC0235AF-91C1-B76E-16FE-B56B63B12D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6346" y="786955"/>
            <a:ext cx="5835115" cy="55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2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BE93E-424F-B4E8-245E-23CDB75B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9004D-9E53-6CAA-586A-32B7914A1300}"/>
              </a:ext>
            </a:extLst>
          </p:cNvPr>
          <p:cNvSpPr txBox="1"/>
          <p:nvPr/>
        </p:nvSpPr>
        <p:spPr>
          <a:xfrm>
            <a:off x="2885172" y="2045692"/>
            <a:ext cx="6810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CLEANING &amp; STANDARDIZING IN SQL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A7D5DC-3438-4349-48CC-6DD7E5D8B4AD}"/>
              </a:ext>
            </a:extLst>
          </p:cNvPr>
          <p:cNvSpPr/>
          <p:nvPr/>
        </p:nvSpPr>
        <p:spPr>
          <a:xfrm>
            <a:off x="1268930" y="1405289"/>
            <a:ext cx="9654139" cy="4369869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3FAD25-EEF0-04F0-015B-0A4E9744EBDB}"/>
              </a:ext>
            </a:extLst>
          </p:cNvPr>
          <p:cNvSpPr/>
          <p:nvPr/>
        </p:nvSpPr>
        <p:spPr>
          <a:xfrm>
            <a:off x="1268930" y="1732547"/>
            <a:ext cx="9280358" cy="404261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1BC2C-EB1A-0907-D3E6-A44DC3A5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80CCE-2552-C2C4-5498-615BAA935EE0}"/>
              </a:ext>
            </a:extLst>
          </p:cNvPr>
          <p:cNvSpPr/>
          <p:nvPr/>
        </p:nvSpPr>
        <p:spPr>
          <a:xfrm>
            <a:off x="325120" y="396240"/>
            <a:ext cx="11541760" cy="595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EA40D-B81A-C762-3A7C-DEF172C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8" y="928911"/>
            <a:ext cx="10943343" cy="48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0400-DE55-0953-2225-F048DE0C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904D73-1939-8479-421F-0A358099028F}"/>
              </a:ext>
            </a:extLst>
          </p:cNvPr>
          <p:cNvSpPr/>
          <p:nvPr/>
        </p:nvSpPr>
        <p:spPr>
          <a:xfrm>
            <a:off x="6125240" y="2989495"/>
            <a:ext cx="5922042" cy="2862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FB0CA1-7418-D116-71B3-172FEFD5F1CB}"/>
              </a:ext>
            </a:extLst>
          </p:cNvPr>
          <p:cNvSpPr/>
          <p:nvPr/>
        </p:nvSpPr>
        <p:spPr>
          <a:xfrm>
            <a:off x="104290" y="2989495"/>
            <a:ext cx="5892341" cy="2862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3F58D6-8339-EAD8-D31E-BF057D7BED8A}"/>
              </a:ext>
            </a:extLst>
          </p:cNvPr>
          <p:cNvSpPr/>
          <p:nvPr/>
        </p:nvSpPr>
        <p:spPr>
          <a:xfrm>
            <a:off x="6096001" y="604348"/>
            <a:ext cx="5951282" cy="144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CB806F-2441-414B-8893-98884C08F63B}"/>
              </a:ext>
            </a:extLst>
          </p:cNvPr>
          <p:cNvSpPr/>
          <p:nvPr/>
        </p:nvSpPr>
        <p:spPr>
          <a:xfrm>
            <a:off x="104292" y="604348"/>
            <a:ext cx="5892341" cy="1442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F44EC-1132-C62B-E569-EC6CE9C5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2" y="839533"/>
            <a:ext cx="5122199" cy="97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18BAA-8BB9-A299-8D24-100B2A99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8" y="3238402"/>
            <a:ext cx="5697644" cy="236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8926B-BFE6-C9C2-98CF-48EDD126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21" y="3238402"/>
            <a:ext cx="5703341" cy="2475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65C03-3E89-CECA-3A93-3B5FA4A6D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021" y="798866"/>
            <a:ext cx="5736760" cy="101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B6DE-2B93-B88F-90DD-33F584D48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595DE-0640-8532-21FF-3227964214F8}"/>
              </a:ext>
            </a:extLst>
          </p:cNvPr>
          <p:cNvSpPr txBox="1"/>
          <p:nvPr/>
        </p:nvSpPr>
        <p:spPr>
          <a:xfrm>
            <a:off x="2885172" y="2045692"/>
            <a:ext cx="6810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ANALYZING </a:t>
            </a:r>
          </a:p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</a:rPr>
              <a:t>IN SQL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999EE-CDCC-F708-D28A-921447970FF4}"/>
              </a:ext>
            </a:extLst>
          </p:cNvPr>
          <p:cNvSpPr/>
          <p:nvPr/>
        </p:nvSpPr>
        <p:spPr>
          <a:xfrm>
            <a:off x="1268930" y="1405289"/>
            <a:ext cx="9222607" cy="3426593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AD4485-769F-BF1B-C92B-C1AF04A67B79}"/>
              </a:ext>
            </a:extLst>
          </p:cNvPr>
          <p:cNvSpPr/>
          <p:nvPr/>
        </p:nvSpPr>
        <p:spPr>
          <a:xfrm>
            <a:off x="1268930" y="1732547"/>
            <a:ext cx="8876097" cy="309933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2C52-2E8C-A6FB-4949-129A9CDE6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0D3E03-29D4-200C-C797-FE9A357398A7}"/>
              </a:ext>
            </a:extLst>
          </p:cNvPr>
          <p:cNvSpPr/>
          <p:nvPr/>
        </p:nvSpPr>
        <p:spPr>
          <a:xfrm>
            <a:off x="325120" y="396240"/>
            <a:ext cx="11541760" cy="595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F83ED-AD13-D014-9ACE-2720C3B1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0" y="828628"/>
            <a:ext cx="10791092" cy="52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01D6-59B0-722F-2295-6181BECB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16A17F-A7EC-41D3-52DC-80289E150B2C}"/>
              </a:ext>
            </a:extLst>
          </p:cNvPr>
          <p:cNvSpPr/>
          <p:nvPr/>
        </p:nvSpPr>
        <p:spPr>
          <a:xfrm>
            <a:off x="6214047" y="304299"/>
            <a:ext cx="5775895" cy="29719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1CD19C-E1CF-485D-2478-C7709676C5A1}"/>
              </a:ext>
            </a:extLst>
          </p:cNvPr>
          <p:cNvSpPr/>
          <p:nvPr/>
        </p:nvSpPr>
        <p:spPr>
          <a:xfrm>
            <a:off x="6269959" y="3556000"/>
            <a:ext cx="5719984" cy="31191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56BB-1AD5-2FED-97DC-E92CA06C6EE4}"/>
              </a:ext>
            </a:extLst>
          </p:cNvPr>
          <p:cNvSpPr/>
          <p:nvPr/>
        </p:nvSpPr>
        <p:spPr>
          <a:xfrm>
            <a:off x="104292" y="304299"/>
            <a:ext cx="5892340" cy="6370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9A11A-ABFF-040F-82E6-F63D67A8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8" y="718285"/>
            <a:ext cx="5514586" cy="5115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849BE-8EDB-9450-6B4B-2CC2E1BE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78" y="501849"/>
            <a:ext cx="5350641" cy="2139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B695E-6FC5-DD66-4926-2ED05487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306" y="3728674"/>
            <a:ext cx="5348914" cy="25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6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37D56-4493-8D6E-0887-66E11717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9C761-1307-F59D-FE3D-3C54A2DA16B3}"/>
              </a:ext>
            </a:extLst>
          </p:cNvPr>
          <p:cNvSpPr/>
          <p:nvPr/>
        </p:nvSpPr>
        <p:spPr>
          <a:xfrm>
            <a:off x="6214047" y="142240"/>
            <a:ext cx="5873661" cy="65328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7A8321-D641-1230-7810-A55312FAADCA}"/>
              </a:ext>
            </a:extLst>
          </p:cNvPr>
          <p:cNvSpPr/>
          <p:nvPr/>
        </p:nvSpPr>
        <p:spPr>
          <a:xfrm>
            <a:off x="104292" y="142240"/>
            <a:ext cx="5892340" cy="65328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C9A9D-1AC1-9AD6-8897-A01A661A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2" y="587551"/>
            <a:ext cx="5356100" cy="5457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C4049-4BDE-3F04-615A-BFB936B9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2"/>
          <a:stretch/>
        </p:blipFill>
        <p:spPr>
          <a:xfrm>
            <a:off x="6700976" y="470254"/>
            <a:ext cx="5013504" cy="3651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C8A88-0DC8-CB3E-2F46-4E7629B94D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7" b="1365"/>
          <a:stretch/>
        </p:blipFill>
        <p:spPr>
          <a:xfrm>
            <a:off x="6772096" y="4240007"/>
            <a:ext cx="3835597" cy="23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8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urple rectangular labels with text">
            <a:extLst>
              <a:ext uri="{FF2B5EF4-FFF2-40B4-BE49-F238E27FC236}">
                <a16:creationId xmlns:a16="http://schemas.microsoft.com/office/drawing/2014/main" id="{5B9543B2-5D2B-C95D-8276-5C08D0AC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1" y="145017"/>
            <a:ext cx="11228438" cy="65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8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3A0E-0010-BA24-DC6E-393495317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81046-2D5A-9E4B-E45C-0BBC1AE8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920"/>
            <a:ext cx="12192000" cy="5974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B40A0-1811-9D02-3D3E-37C39757103F}"/>
              </a:ext>
            </a:extLst>
          </p:cNvPr>
          <p:cNvSpPr txBox="1"/>
          <p:nvPr/>
        </p:nvSpPr>
        <p:spPr>
          <a:xfrm>
            <a:off x="2540000" y="75730"/>
            <a:ext cx="629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50000"/>
                  </a:schemeClr>
                </a:solidFill>
              </a:rPr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279433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556662-B847-3F97-D560-7931DBC74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524C4-87DD-A85D-BCE5-FADC6EF6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E4DA8A6-D97E-68BC-BF58-B4C50DDFEF5A}"/>
              </a:ext>
            </a:extLst>
          </p:cNvPr>
          <p:cNvSpPr txBox="1">
            <a:spLocks/>
          </p:cNvSpPr>
          <p:nvPr/>
        </p:nvSpPr>
        <p:spPr>
          <a:xfrm>
            <a:off x="2565670" y="497659"/>
            <a:ext cx="6126046" cy="84382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lang="en-IN" sz="5400" b="1" spc="-35" dirty="0">
                <a:latin typeface="Arial Black" panose="020B0A04020102020204" pitchFamily="34" charset="0"/>
              </a:rPr>
              <a:t>Overview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D74FE-B347-4007-30A4-DD46A70897A6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7E3F3-207D-9B0C-5130-D5D9CEA693AF}"/>
              </a:ext>
            </a:extLst>
          </p:cNvPr>
          <p:cNvSpPr txBox="1"/>
          <p:nvPr/>
        </p:nvSpPr>
        <p:spPr>
          <a:xfrm>
            <a:off x="1484672" y="1592825"/>
            <a:ext cx="10844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dashboard explores the career aspirations of Gen Z across different countries, offering</a:t>
            </a:r>
          </a:p>
          <a:p>
            <a:r>
              <a:rPr lang="en-US" sz="2000" dirty="0"/>
              <a:t>valuable insights into their goals, work frustrations, aspirations job and motivations, Etc. I</a:t>
            </a:r>
          </a:p>
          <a:p>
            <a:r>
              <a:rPr lang="en-US" sz="2000" dirty="0"/>
              <a:t>worked on this real-world problem during my internship, using various data analysis tools to</a:t>
            </a:r>
          </a:p>
          <a:p>
            <a:r>
              <a:rPr lang="en-US" sz="2000" dirty="0"/>
              <a:t>create an interactive and comprehensive dashboard. This project involved cleaning and</a:t>
            </a:r>
          </a:p>
          <a:p>
            <a:r>
              <a:rPr lang="en-US" sz="2000" dirty="0"/>
              <a:t>analyzing the data, identifying trends, and offering actionable recommendations based on the</a:t>
            </a:r>
          </a:p>
          <a:p>
            <a:r>
              <a:rPr lang="en-US" sz="2000" dirty="0"/>
              <a:t>findings. The aim is to understand the diverse career aspirations of Gen Z and how they vary</a:t>
            </a:r>
          </a:p>
          <a:p>
            <a:r>
              <a:rPr lang="en-US" sz="2000" dirty="0"/>
              <a:t>globally.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E0DFA-8327-13EB-C869-578AE409C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90" y="3624150"/>
            <a:ext cx="3688770" cy="231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DAD71-6E4F-133A-5C02-A01DB1110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23" y="543279"/>
            <a:ext cx="952633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1AE74-8F41-C28E-4B4D-E9FC6DEC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157" y="3429000"/>
            <a:ext cx="136226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4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9A7B4-187C-5582-CAED-8413E90C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66C94-7885-4CB1-C1C3-9DC1F151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F8AAB3-35BF-7989-1BA8-71D671D20D86}"/>
              </a:ext>
            </a:extLst>
          </p:cNvPr>
          <p:cNvSpPr txBox="1"/>
          <p:nvPr/>
        </p:nvSpPr>
        <p:spPr>
          <a:xfrm>
            <a:off x="1320800" y="5008155"/>
            <a:ext cx="722376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🚨Key Observations:</a:t>
            </a:r>
          </a:p>
          <a:p>
            <a:endParaRPr lang="en-IN" dirty="0"/>
          </a:p>
          <a:p>
            <a:r>
              <a:rPr lang="en-IN" dirty="0"/>
              <a:t>1. Most Gen Z prefer to work in mid-size companies.</a:t>
            </a:r>
          </a:p>
          <a:p>
            <a:r>
              <a:rPr lang="en-IN" dirty="0"/>
              <a:t>2. The least number of Gen Z prefer to work in startups.</a:t>
            </a:r>
          </a:p>
          <a:p>
            <a:r>
              <a:rPr lang="en-IN" dirty="0"/>
              <a:t>3. Males are less likely to prefer working in large companies </a:t>
            </a:r>
            <a:r>
              <a:rPr lang="en-IN" dirty="0" err="1"/>
              <a:t>cornpared</a:t>
            </a:r>
            <a:r>
              <a:rPr lang="en-IN" dirty="0"/>
              <a:t> to   females.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2374A-92E5-B719-43CD-52C8445BE69B}"/>
              </a:ext>
            </a:extLst>
          </p:cNvPr>
          <p:cNvSpPr txBox="1"/>
          <p:nvPr/>
        </p:nvSpPr>
        <p:spPr>
          <a:xfrm>
            <a:off x="3952240" y="254000"/>
            <a:ext cx="332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🗝️Key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4B72-36F8-2E50-751E-0B91292AB248}"/>
              </a:ext>
            </a:extLst>
          </p:cNvPr>
          <p:cNvSpPr txBox="1"/>
          <p:nvPr/>
        </p:nvSpPr>
        <p:spPr>
          <a:xfrm>
            <a:off x="1320800" y="1249680"/>
            <a:ext cx="741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🏫 Higher Education Aspirations:</a:t>
            </a:r>
          </a:p>
          <a:p>
            <a:endParaRPr lang="en-IN" dirty="0"/>
          </a:p>
          <a:p>
            <a:r>
              <a:rPr lang="en-IN" dirty="0"/>
              <a:t>- 47% (47,187 out of 100,580) of Ge Z plan to pursue higher  educational road.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BB643-CC5D-E8CF-396A-EE8B402D76E8}"/>
              </a:ext>
            </a:extLst>
          </p:cNvPr>
          <p:cNvSpPr txBox="1"/>
          <p:nvPr/>
        </p:nvSpPr>
        <p:spPr>
          <a:xfrm>
            <a:off x="1320800" y="2627169"/>
            <a:ext cx="7589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🔝 Top 5 Preferred Company Types:</a:t>
            </a:r>
          </a:p>
          <a:p>
            <a:endParaRPr lang="en-IN" dirty="0"/>
          </a:p>
          <a:p>
            <a:r>
              <a:rPr lang="en-IN" dirty="0"/>
              <a:t>1) Mid-Size Companies (251 to 1,000 Employees)</a:t>
            </a:r>
          </a:p>
          <a:p>
            <a:r>
              <a:rPr lang="en-IN" dirty="0"/>
              <a:t>2) Corporations (3,000+ Employees)</a:t>
            </a:r>
          </a:p>
          <a:p>
            <a:r>
              <a:rPr lang="en-IN" dirty="0"/>
              <a:t>3) Startups (51 to 250 Employees)</a:t>
            </a:r>
          </a:p>
          <a:p>
            <a:r>
              <a:rPr lang="en-IN" dirty="0"/>
              <a:t>4) Large Companies (1,001 to 3,000 Employee</a:t>
            </a:r>
          </a:p>
          <a:p>
            <a:r>
              <a:rPr lang="en-IN" dirty="0"/>
              <a:t>5) Startups (Fewer than 50 Employees)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63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D730C5-1977-D749-C605-16CEE7E2D021}"/>
              </a:ext>
            </a:extLst>
          </p:cNvPr>
          <p:cNvSpPr txBox="1"/>
          <p:nvPr/>
        </p:nvSpPr>
        <p:spPr>
          <a:xfrm>
            <a:off x="1783080" y="4860649"/>
            <a:ext cx="905764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The most common work frustration is 'Unclear work without any goals’.</a:t>
            </a:r>
          </a:p>
          <a:p>
            <a:endParaRPr lang="en-IN" sz="2400" b="1" dirty="0"/>
          </a:p>
          <a:p>
            <a:r>
              <a:rPr lang="en-IN" sz="2000" b="1" dirty="0"/>
              <a:t>👧Female and Other Gender: </a:t>
            </a:r>
            <a:r>
              <a:rPr lang="en-IN" dirty="0"/>
              <a:t>'Political Environment’</a:t>
            </a:r>
          </a:p>
          <a:p>
            <a:endParaRPr lang="en-IN" dirty="0"/>
          </a:p>
          <a:p>
            <a:r>
              <a:rPr lang="en-IN" sz="2000" b="1" dirty="0"/>
              <a:t>👨Male: </a:t>
            </a:r>
            <a:r>
              <a:rPr lang="en-IN" dirty="0"/>
              <a:t>'Unclear work without any goals'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609F9-8FC6-0A56-7AB0-D5F248AE2A96}"/>
              </a:ext>
            </a:extLst>
          </p:cNvPr>
          <p:cNvSpPr txBox="1"/>
          <p:nvPr/>
        </p:nvSpPr>
        <p:spPr>
          <a:xfrm>
            <a:off x="1783080" y="965200"/>
            <a:ext cx="918972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🗃️ </a:t>
            </a:r>
            <a:r>
              <a:rPr lang="en-IN" dirty="0"/>
              <a:t>68% of males, 77% of females, and 34% of other gender categories prefer to</a:t>
            </a:r>
          </a:p>
          <a:p>
            <a:pPr>
              <a:lnSpc>
                <a:spcPct val="150000"/>
              </a:lnSpc>
            </a:pPr>
            <a:r>
              <a:rPr lang="en-IN" dirty="0"/>
              <a:t>work in companies with a clear mission, indicating higher awareness among the female gender category</a:t>
            </a:r>
            <a:r>
              <a:rPr lang="en-IN" b="1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/>
              <a:t>84,039 Ge Zs prefer to </a:t>
            </a:r>
            <a:r>
              <a:rPr lang="en-IN" dirty="0" err="1"/>
              <a:t>workin</a:t>
            </a:r>
            <a:r>
              <a:rPr lang="en-IN" dirty="0"/>
              <a:t> teams of 2 to 3 people.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IN" dirty="0"/>
          </a:p>
          <a:p>
            <a:r>
              <a:rPr lang="en-IN" dirty="0"/>
              <a:t>-    The highest expected monthly salary after 3 years is greater than 50K.</a:t>
            </a:r>
          </a:p>
          <a:p>
            <a:endParaRPr lang="en-IN" dirty="0"/>
          </a:p>
          <a:p>
            <a:r>
              <a:rPr lang="en-IN" dirty="0"/>
              <a:t>-    The lowest </a:t>
            </a:r>
            <a:r>
              <a:rPr lang="en-IN" dirty="0" err="1"/>
              <a:t>expectedmonthly</a:t>
            </a:r>
            <a:r>
              <a:rPr lang="en-IN" dirty="0"/>
              <a:t> salary after 3 years is between 5K and 10K.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9781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79024D-C60D-CD6C-F30E-D96CA421B060}"/>
              </a:ext>
            </a:extLst>
          </p:cNvPr>
          <p:cNvSpPr txBox="1"/>
          <p:nvPr/>
        </p:nvSpPr>
        <p:spPr>
          <a:xfrm>
            <a:off x="1300480" y="577056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Top 5 influences on career aspirations:</a:t>
            </a:r>
          </a:p>
          <a:p>
            <a:endParaRPr lang="en-US" sz="2000" b="1" dirty="0"/>
          </a:p>
          <a:p>
            <a:r>
              <a:rPr lang="en-US" dirty="0"/>
              <a:t>1) Parents</a:t>
            </a:r>
          </a:p>
          <a:p>
            <a:r>
              <a:rPr lang="en-US" dirty="0"/>
              <a:t>2) Visionaries</a:t>
            </a:r>
          </a:p>
          <a:p>
            <a:r>
              <a:rPr lang="en-US" dirty="0"/>
              <a:t>3) Successful Influencers</a:t>
            </a:r>
          </a:p>
          <a:p>
            <a:r>
              <a:rPr lang="en-US" dirty="0"/>
              <a:t>4) Acquaintances</a:t>
            </a:r>
          </a:p>
          <a:p>
            <a:r>
              <a:rPr lang="en-US" dirty="0"/>
              <a:t>5) Social 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14CE4-C034-75A2-A319-E55F8643767E}"/>
              </a:ext>
            </a:extLst>
          </p:cNvPr>
          <p:cNvSpPr txBox="1"/>
          <p:nvPr/>
        </p:nvSpPr>
        <p:spPr>
          <a:xfrm>
            <a:off x="1300480" y="3230880"/>
            <a:ext cx="78841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Gender-wise influences on career aspirations:</a:t>
            </a:r>
          </a:p>
          <a:p>
            <a:r>
              <a:rPr lang="en-US" dirty="0"/>
              <a:t>Male and Female: Parents</a:t>
            </a:r>
          </a:p>
          <a:p>
            <a:r>
              <a:rPr lang="en-US" dirty="0"/>
              <a:t>Other: Movies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84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A854-7DE3-DEFF-0630-B2BBA753C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7F0B7-7610-9F25-9588-E3BA05224A1B}"/>
              </a:ext>
            </a:extLst>
          </p:cNvPr>
          <p:cNvSpPr txBox="1"/>
          <p:nvPr/>
        </p:nvSpPr>
        <p:spPr>
          <a:xfrm>
            <a:off x="1828800" y="3424764"/>
            <a:ext cx="759968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🎯Mission Clarity</a:t>
            </a:r>
          </a:p>
          <a:p>
            <a:endParaRPr lang="en-IN" sz="2000" b="1" dirty="0"/>
          </a:p>
          <a:p>
            <a:r>
              <a:rPr lang="en-IN" dirty="0"/>
              <a:t>Companies should clearly communicate their mission and values to attract a diverse workforce.</a:t>
            </a:r>
          </a:p>
          <a:p>
            <a:r>
              <a:rPr lang="en-IN" dirty="0"/>
              <a:t>Highlight these in:</a:t>
            </a:r>
          </a:p>
          <a:p>
            <a:r>
              <a:rPr lang="en-IN" dirty="0"/>
              <a:t>1. Your website</a:t>
            </a:r>
          </a:p>
          <a:p>
            <a:r>
              <a:rPr lang="en-IN" dirty="0"/>
              <a:t>2. Job postings</a:t>
            </a:r>
          </a:p>
          <a:p>
            <a:r>
              <a:rPr lang="en-IN" dirty="0"/>
              <a:t>3. Recruitment materials"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01804-52A9-2C96-8A88-D237A2D10FCB}"/>
              </a:ext>
            </a:extLst>
          </p:cNvPr>
          <p:cNvSpPr txBox="1"/>
          <p:nvPr/>
        </p:nvSpPr>
        <p:spPr>
          <a:xfrm>
            <a:off x="2987040" y="296763"/>
            <a:ext cx="552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Recommendations Based on Analysis</a:t>
            </a:r>
          </a:p>
          <a:p>
            <a:pPr algn="ctr"/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F10DA-472B-CC42-0A77-37E1589D7F26}"/>
              </a:ext>
            </a:extLst>
          </p:cNvPr>
          <p:cNvSpPr txBox="1"/>
          <p:nvPr/>
        </p:nvSpPr>
        <p:spPr>
          <a:xfrm>
            <a:off x="1828800" y="1178560"/>
            <a:ext cx="7071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🎯Target Mid-Size Companies</a:t>
            </a:r>
          </a:p>
          <a:p>
            <a:endParaRPr lang="en-IN" sz="2000" b="1" dirty="0"/>
          </a:p>
          <a:p>
            <a:r>
              <a:rPr lang="en-IN" dirty="0"/>
              <a:t>Companies should focus on positioning themselves as attractive workplaces for Gen Z by highlighting their advantages, such as growth opportunities, community culture, and flexibility.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D934-0C2D-69E4-33AF-A50A1849C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7FB780-53DD-DC01-AE4A-075807AB9E75}"/>
              </a:ext>
            </a:extLst>
          </p:cNvPr>
          <p:cNvSpPr txBox="1"/>
          <p:nvPr/>
        </p:nvSpPr>
        <p:spPr>
          <a:xfrm>
            <a:off x="1341120" y="2815769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Implementation:</a:t>
            </a:r>
          </a:p>
          <a:p>
            <a:endParaRPr lang="en-IN" dirty="0"/>
          </a:p>
          <a:p>
            <a:r>
              <a:rPr lang="en-IN" dirty="0"/>
              <a:t>- Introduce regular goal-setting and performance review sessions where</a:t>
            </a:r>
          </a:p>
          <a:p>
            <a:r>
              <a:rPr lang="en-IN" dirty="0"/>
              <a:t>employees set and review clear, achievable goals.</a:t>
            </a:r>
          </a:p>
          <a:p>
            <a:r>
              <a:rPr lang="en-IN" dirty="0"/>
              <a:t>- Offer training for managers on effective goal-setting and leadership skills.</a:t>
            </a:r>
          </a:p>
          <a:p>
            <a:r>
              <a:rPr lang="en-IN" dirty="0"/>
              <a:t>- Create anonymous feedback mechanisms for employees to report political</a:t>
            </a:r>
          </a:p>
          <a:p>
            <a:r>
              <a:rPr lang="en-IN" dirty="0"/>
              <a:t>issues.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08735-D4FA-EE7D-7B3B-A033B5A80C27}"/>
              </a:ext>
            </a:extLst>
          </p:cNvPr>
          <p:cNvSpPr txBox="1"/>
          <p:nvPr/>
        </p:nvSpPr>
        <p:spPr>
          <a:xfrm>
            <a:off x="2631440" y="335280"/>
            <a:ext cx="401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Address Work Frustrations</a:t>
            </a:r>
          </a:p>
          <a:p>
            <a:pPr algn="ctr"/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9F76D-3051-53E7-349C-11FE5DA763F2}"/>
              </a:ext>
            </a:extLst>
          </p:cNvPr>
          <p:cNvSpPr txBox="1"/>
          <p:nvPr/>
        </p:nvSpPr>
        <p:spPr>
          <a:xfrm>
            <a:off x="1341120" y="975360"/>
            <a:ext cx="74676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Organizations should develop clear goal-setting frameworks and minimize</a:t>
            </a:r>
          </a:p>
          <a:p>
            <a:pPr>
              <a:lnSpc>
                <a:spcPct val="150000"/>
              </a:lnSpc>
            </a:pPr>
            <a:r>
              <a:rPr lang="en-IN" dirty="0"/>
              <a:t>political environments to reduce common work frustrations.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194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73F8A-DE8D-0EFB-775A-946434B9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02061-DE2D-9BEF-7F04-A0BA206E34EA}"/>
              </a:ext>
            </a:extLst>
          </p:cNvPr>
          <p:cNvSpPr txBox="1"/>
          <p:nvPr/>
        </p:nvSpPr>
        <p:spPr>
          <a:xfrm>
            <a:off x="1483360" y="416560"/>
            <a:ext cx="57810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🎯 </a:t>
            </a:r>
            <a:r>
              <a:rPr lang="en-US" sz="2000" b="1" dirty="0"/>
              <a:t>Team Dynamics</a:t>
            </a:r>
          </a:p>
          <a:p>
            <a:endParaRPr lang="en-US" sz="2000" b="1" dirty="0"/>
          </a:p>
          <a:p>
            <a:r>
              <a:rPr lang="en-US" dirty="0"/>
              <a:t>- Since most Gen Zs prefer small teams, companies should create</a:t>
            </a:r>
          </a:p>
          <a:p>
            <a:r>
              <a:rPr lang="en-US" dirty="0"/>
              <a:t>team structures that support this preference.</a:t>
            </a:r>
          </a:p>
          <a:p>
            <a:r>
              <a:rPr lang="en-US" dirty="0"/>
              <a:t>Implementation:</a:t>
            </a:r>
          </a:p>
          <a:p>
            <a:r>
              <a:rPr lang="en-US" dirty="0"/>
              <a:t>- Organize work projects around small teams of 2-3 people.</a:t>
            </a:r>
          </a:p>
          <a:p>
            <a:r>
              <a:rPr lang="en-US" dirty="0"/>
              <a:t>- Promote team-building activities.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3B15C-FD10-9069-909A-C8B7F5285DEA}"/>
              </a:ext>
            </a:extLst>
          </p:cNvPr>
          <p:cNvSpPr txBox="1"/>
          <p:nvPr/>
        </p:nvSpPr>
        <p:spPr>
          <a:xfrm>
            <a:off x="1483360" y="2890798"/>
            <a:ext cx="67767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 📶 </a:t>
            </a:r>
            <a:r>
              <a:rPr lang="en-US" sz="2000" b="1" dirty="0"/>
              <a:t>Influence of Parents and Media</a:t>
            </a:r>
          </a:p>
          <a:p>
            <a:endParaRPr lang="en-US" sz="2000" b="1" dirty="0"/>
          </a:p>
          <a:p>
            <a:r>
              <a:rPr lang="en-US" dirty="0"/>
              <a:t>Career counseling programs should involve parents and leverage</a:t>
            </a:r>
          </a:p>
          <a:p>
            <a:r>
              <a:rPr lang="en-US" dirty="0"/>
              <a:t>media influences to align with Gen Z's career aspirations.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AC5DF-2A00-5678-FE8A-C8969F50BF72}"/>
              </a:ext>
            </a:extLst>
          </p:cNvPr>
          <p:cNvSpPr txBox="1"/>
          <p:nvPr/>
        </p:nvSpPr>
        <p:spPr>
          <a:xfrm>
            <a:off x="1483360" y="4641374"/>
            <a:ext cx="68884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💵 </a:t>
            </a:r>
            <a:r>
              <a:rPr lang="en-US" sz="2000" b="1" dirty="0"/>
              <a:t>Salaries</a:t>
            </a:r>
          </a:p>
          <a:p>
            <a:endParaRPr lang="en-US" sz="2000" b="1" dirty="0"/>
          </a:p>
          <a:p>
            <a:r>
              <a:rPr lang="en-US" dirty="0"/>
              <a:t>Review and adjust salary structures to meet Gen Z's expectations</a:t>
            </a:r>
          </a:p>
          <a:p>
            <a:r>
              <a:rPr lang="en-US" dirty="0"/>
              <a:t>to attract and retain Gen Z talent.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7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6CD1-1EE5-2241-0847-916C4838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CEA4B-C0FE-2EB7-4151-F03F7AF18BD6}"/>
              </a:ext>
            </a:extLst>
          </p:cNvPr>
          <p:cNvSpPr txBox="1"/>
          <p:nvPr/>
        </p:nvSpPr>
        <p:spPr>
          <a:xfrm>
            <a:off x="2463800" y="878622"/>
            <a:ext cx="7264400" cy="495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sz="2000" b="1" dirty="0"/>
              <a:t>Challenges:</a:t>
            </a:r>
            <a:r>
              <a:rPr lang="en-IN" dirty="0"/>
              <a:t> Data cleaning and standardizing.</a:t>
            </a:r>
          </a:p>
          <a:p>
            <a:endParaRPr lang="en-IN" dirty="0"/>
          </a:p>
          <a:p>
            <a:r>
              <a:rPr lang="en-IN" sz="2000" b="1" dirty="0"/>
              <a:t>Solutions: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Used Power Query and functions.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Replaced missing values with 'NULL' / 'NA'/O.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Changed data types if necessary.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Removed duplicate values and unwanted spaces.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Renamed columns (e.g., "Which of the below factors influence the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most about your career aspirations?" to "Influence Factors").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Extracted and formatted data using Power Query.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Split columns by delimiter and used advanced options to split into rows.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Standardized data (e.g., Female to F, Male to 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6FCD-0FDD-7BD5-2082-78BB8E1B5E68}"/>
              </a:ext>
            </a:extLst>
          </p:cNvPr>
          <p:cNvSpPr txBox="1"/>
          <p:nvPr/>
        </p:nvSpPr>
        <p:spPr>
          <a:xfrm>
            <a:off x="2976880" y="162560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91856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FB8D-007B-4FDB-CF1A-88105CE1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3D106-682D-8B74-F014-113F56E46420}"/>
              </a:ext>
            </a:extLst>
          </p:cNvPr>
          <p:cNvSpPr txBox="1"/>
          <p:nvPr/>
        </p:nvSpPr>
        <p:spPr>
          <a:xfrm>
            <a:off x="1767840" y="1997839"/>
            <a:ext cx="9469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The Gen Z Career Aspirations Dashboard shows what Gen Z wants and</a:t>
            </a:r>
          </a:p>
          <a:p>
            <a:r>
              <a:rPr lang="en-IN" dirty="0"/>
              <a:t>the problems they face in their careers.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• Gen Z prefers clear job roles, likes working in mid-size companies, and</a:t>
            </a:r>
          </a:p>
          <a:p>
            <a:r>
              <a:rPr lang="en-IN" dirty="0"/>
              <a:t>is influenced by parents and media.</a:t>
            </a:r>
          </a:p>
          <a:p>
            <a:endParaRPr lang="en-IN" dirty="0"/>
          </a:p>
          <a:p>
            <a:r>
              <a:rPr lang="en-IN" dirty="0"/>
              <a:t>• By understanding and meeting Gen Z's career needs, companies can</a:t>
            </a:r>
          </a:p>
          <a:p>
            <a:r>
              <a:rPr lang="en-IN" dirty="0"/>
              <a:t>better attract, keep, and manage this generation, leading to success for</a:t>
            </a:r>
          </a:p>
          <a:p>
            <a:r>
              <a:rPr lang="en-IN" dirty="0"/>
              <a:t>both sides.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94CCA-B136-52AC-70A9-7F64D0D2E35A}"/>
              </a:ext>
            </a:extLst>
          </p:cNvPr>
          <p:cNvSpPr txBox="1"/>
          <p:nvPr/>
        </p:nvSpPr>
        <p:spPr>
          <a:xfrm>
            <a:off x="3393440" y="172720"/>
            <a:ext cx="387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Conclusion</a:t>
            </a:r>
          </a:p>
          <a:p>
            <a:pPr algn="ctr"/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1125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C30D4-D6ED-431B-4DC9-24F5843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9A1560-C346-FE00-0046-319F843D5A0E}"/>
              </a:ext>
            </a:extLst>
          </p:cNvPr>
          <p:cNvSpPr/>
          <p:nvPr/>
        </p:nvSpPr>
        <p:spPr>
          <a:xfrm>
            <a:off x="2633662" y="1647825"/>
            <a:ext cx="6924675" cy="3562350"/>
          </a:xfrm>
          <a:prstGeom prst="roundRect">
            <a:avLst/>
          </a:prstGeom>
          <a:noFill/>
          <a:ln w="381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82E3F-2416-18EC-A5C2-6E83219A3922}"/>
              </a:ext>
            </a:extLst>
          </p:cNvPr>
          <p:cNvSpPr txBox="1"/>
          <p:nvPr/>
        </p:nvSpPr>
        <p:spPr>
          <a:xfrm>
            <a:off x="2940842" y="2028616"/>
            <a:ext cx="6310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9633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4548B-28C6-E27D-B3AF-AB41DDF7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6B17B-FE84-CEDC-6242-CF9A0AA54F60}"/>
              </a:ext>
            </a:extLst>
          </p:cNvPr>
          <p:cNvSpPr txBox="1"/>
          <p:nvPr/>
        </p:nvSpPr>
        <p:spPr>
          <a:xfrm>
            <a:off x="2844800" y="680720"/>
            <a:ext cx="707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STEPS FOLLOWED IN THE PROJECT</a:t>
            </a:r>
            <a:endParaRPr lang="en-IN" sz="3600" b="1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3CCB5CB-AFEA-2003-086C-7624DD9D251A}"/>
              </a:ext>
            </a:extLst>
          </p:cNvPr>
          <p:cNvSpPr/>
          <p:nvPr/>
        </p:nvSpPr>
        <p:spPr>
          <a:xfrm>
            <a:off x="1016000" y="2971800"/>
            <a:ext cx="1270000" cy="1234440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EE518FE-04DF-798A-1B54-999B23D8BF87}"/>
              </a:ext>
            </a:extLst>
          </p:cNvPr>
          <p:cNvSpPr/>
          <p:nvPr/>
        </p:nvSpPr>
        <p:spPr>
          <a:xfrm>
            <a:off x="3022598" y="2971800"/>
            <a:ext cx="1270000" cy="1234440"/>
          </a:xfrm>
          <a:prstGeom prst="flowChartConnector">
            <a:avLst/>
          </a:prstGeom>
          <a:solidFill>
            <a:schemeClr val="accent5">
              <a:lumMod val="60000"/>
              <a:lumOff val="40000"/>
              <a:alpha val="9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CB6F4A-7B15-CC73-92C0-788C4AB2242B}"/>
              </a:ext>
            </a:extLst>
          </p:cNvPr>
          <p:cNvSpPr/>
          <p:nvPr/>
        </p:nvSpPr>
        <p:spPr>
          <a:xfrm>
            <a:off x="5222240" y="2971800"/>
            <a:ext cx="1270000" cy="123444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65F5C06-EBCA-205D-B9DB-3E9D236DA36C}"/>
              </a:ext>
            </a:extLst>
          </p:cNvPr>
          <p:cNvSpPr/>
          <p:nvPr/>
        </p:nvSpPr>
        <p:spPr>
          <a:xfrm>
            <a:off x="7325360" y="2971800"/>
            <a:ext cx="1270000" cy="123444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4BA6652-E6D8-470E-F8FA-0D59348A2E97}"/>
              </a:ext>
            </a:extLst>
          </p:cNvPr>
          <p:cNvSpPr/>
          <p:nvPr/>
        </p:nvSpPr>
        <p:spPr>
          <a:xfrm>
            <a:off x="9398000" y="3030974"/>
            <a:ext cx="1270000" cy="123444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A91A0-2F00-4CB0-9D8B-C61F0C80A046}"/>
              </a:ext>
            </a:extLst>
          </p:cNvPr>
          <p:cNvSpPr txBox="1"/>
          <p:nvPr/>
        </p:nvSpPr>
        <p:spPr>
          <a:xfrm>
            <a:off x="1417320" y="3404354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AE9-25FB-0AD2-ECB1-9DA82C1A8C6A}"/>
              </a:ext>
            </a:extLst>
          </p:cNvPr>
          <p:cNvSpPr txBox="1"/>
          <p:nvPr/>
        </p:nvSpPr>
        <p:spPr>
          <a:xfrm>
            <a:off x="3423918" y="342900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7FA16-E80D-722F-DC9A-87B09887ACFA}"/>
              </a:ext>
            </a:extLst>
          </p:cNvPr>
          <p:cNvSpPr txBox="1"/>
          <p:nvPr/>
        </p:nvSpPr>
        <p:spPr>
          <a:xfrm>
            <a:off x="5623560" y="342900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8DF03-9803-3E13-E805-524962A9B032}"/>
              </a:ext>
            </a:extLst>
          </p:cNvPr>
          <p:cNvSpPr txBox="1"/>
          <p:nvPr/>
        </p:nvSpPr>
        <p:spPr>
          <a:xfrm>
            <a:off x="7726680" y="346352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DE08C-40C7-3FCA-3F04-42DDE3A57FBA}"/>
              </a:ext>
            </a:extLst>
          </p:cNvPr>
          <p:cNvSpPr txBox="1"/>
          <p:nvPr/>
        </p:nvSpPr>
        <p:spPr>
          <a:xfrm>
            <a:off x="9829800" y="3539728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BFDC74-D16E-5E77-CE5C-D4C4055466C0}"/>
              </a:ext>
            </a:extLst>
          </p:cNvPr>
          <p:cNvSpPr txBox="1"/>
          <p:nvPr/>
        </p:nvSpPr>
        <p:spPr>
          <a:xfrm>
            <a:off x="436882" y="5093007"/>
            <a:ext cx="2407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Understand Problem</a:t>
            </a:r>
          </a:p>
          <a:p>
            <a:pPr algn="ctr"/>
            <a:r>
              <a:rPr lang="en-US" sz="2000" b="1" dirty="0"/>
              <a:t>Statement</a:t>
            </a:r>
          </a:p>
          <a:p>
            <a:pPr algn="ctr"/>
            <a:r>
              <a:rPr lang="en-US" sz="2000" b="1" dirty="0"/>
              <a:t>(Using 5W1 H</a:t>
            </a:r>
          </a:p>
          <a:p>
            <a:pPr algn="ctr"/>
            <a:r>
              <a:rPr lang="en-US" sz="2000" b="1" dirty="0"/>
              <a:t>Framework)</a:t>
            </a:r>
            <a:endParaRPr lang="en-IN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6B2C34-41F0-8E4F-91A4-5BB08DA9776D}"/>
              </a:ext>
            </a:extLst>
          </p:cNvPr>
          <p:cNvSpPr txBox="1"/>
          <p:nvPr/>
        </p:nvSpPr>
        <p:spPr>
          <a:xfrm>
            <a:off x="2672080" y="1387262"/>
            <a:ext cx="1828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Data</a:t>
            </a:r>
          </a:p>
          <a:p>
            <a:pPr algn="ctr"/>
            <a:r>
              <a:rPr lang="en-IN" sz="2000" b="1" dirty="0"/>
              <a:t>Collection</a:t>
            </a:r>
          </a:p>
          <a:p>
            <a:pPr algn="ctr"/>
            <a:r>
              <a:rPr lang="en-IN" sz="2000" b="1" dirty="0"/>
              <a:t>and Survey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E3C329-16E4-8828-C4A6-FEA98ED09149}"/>
              </a:ext>
            </a:extLst>
          </p:cNvPr>
          <p:cNvSpPr txBox="1"/>
          <p:nvPr/>
        </p:nvSpPr>
        <p:spPr>
          <a:xfrm>
            <a:off x="4927371" y="5093007"/>
            <a:ext cx="1859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Data Cleaning</a:t>
            </a:r>
          </a:p>
          <a:p>
            <a:pPr algn="ctr"/>
            <a:r>
              <a:rPr lang="en-IN" sz="2000" b="1" dirty="0"/>
              <a:t>and</a:t>
            </a:r>
          </a:p>
          <a:p>
            <a:pPr algn="ctr"/>
            <a:r>
              <a:rPr lang="en-IN" sz="2000" b="1" dirty="0"/>
              <a:t>Standardization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5EB64B-336F-D1AA-6C85-B1C64B096159}"/>
              </a:ext>
            </a:extLst>
          </p:cNvPr>
          <p:cNvSpPr txBox="1"/>
          <p:nvPr/>
        </p:nvSpPr>
        <p:spPr>
          <a:xfrm flipH="1">
            <a:off x="6908508" y="1387262"/>
            <a:ext cx="223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Analysis in Excel</a:t>
            </a:r>
          </a:p>
          <a:p>
            <a:r>
              <a:rPr lang="en-US" sz="2000" b="1" dirty="0"/>
              <a:t>(Using Pivot Tables)</a:t>
            </a:r>
          </a:p>
          <a:p>
            <a:r>
              <a:rPr lang="en-US" sz="2000" b="1" dirty="0"/>
              <a:t>and MySQL</a:t>
            </a:r>
            <a:endParaRPr lang="en-IN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4F6F0B-3EAB-7AD0-CBAD-0E15D94CE365}"/>
              </a:ext>
            </a:extLst>
          </p:cNvPr>
          <p:cNvSpPr txBox="1"/>
          <p:nvPr/>
        </p:nvSpPr>
        <p:spPr>
          <a:xfrm>
            <a:off x="9398000" y="4976951"/>
            <a:ext cx="16507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Dashboard</a:t>
            </a:r>
          </a:p>
          <a:p>
            <a:pPr algn="ctr"/>
            <a:r>
              <a:rPr lang="en-IN" sz="2000" b="1" dirty="0"/>
              <a:t>creation</a:t>
            </a:r>
          </a:p>
          <a:p>
            <a:pPr algn="ctr"/>
            <a:r>
              <a:rPr lang="en-IN" sz="2000" b="1" dirty="0"/>
              <a:t>and</a:t>
            </a:r>
          </a:p>
          <a:p>
            <a:pPr algn="ctr"/>
            <a:r>
              <a:rPr lang="en-IN" sz="2000" b="1" dirty="0"/>
              <a:t>Analysis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E251ED6-4E84-79F2-6CA3-68A86434820B}"/>
              </a:ext>
            </a:extLst>
          </p:cNvPr>
          <p:cNvSpPr/>
          <p:nvPr/>
        </p:nvSpPr>
        <p:spPr>
          <a:xfrm>
            <a:off x="2286000" y="3527028"/>
            <a:ext cx="802640" cy="5471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C97DF3C-ECA9-5736-994C-E906BE742F1B}"/>
              </a:ext>
            </a:extLst>
          </p:cNvPr>
          <p:cNvSpPr/>
          <p:nvPr/>
        </p:nvSpPr>
        <p:spPr>
          <a:xfrm>
            <a:off x="4318002" y="3527028"/>
            <a:ext cx="950249" cy="5471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9A9F034A-19E0-C7F4-0300-913AA6D261C0}"/>
              </a:ext>
            </a:extLst>
          </p:cNvPr>
          <p:cNvSpPr/>
          <p:nvPr/>
        </p:nvSpPr>
        <p:spPr>
          <a:xfrm>
            <a:off x="6507772" y="3498845"/>
            <a:ext cx="848068" cy="54713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FBEA96A-054D-66C6-81C7-C7F933651789}"/>
              </a:ext>
            </a:extLst>
          </p:cNvPr>
          <p:cNvSpPr/>
          <p:nvPr/>
        </p:nvSpPr>
        <p:spPr>
          <a:xfrm>
            <a:off x="8628380" y="3500120"/>
            <a:ext cx="800099" cy="54713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1FEB-733C-0F39-87F6-5CE14EA8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91B40-0AA4-C89B-A82A-3466DC19ABA2}"/>
              </a:ext>
            </a:extLst>
          </p:cNvPr>
          <p:cNvSpPr txBox="1"/>
          <p:nvPr/>
        </p:nvSpPr>
        <p:spPr>
          <a:xfrm>
            <a:off x="741680" y="701040"/>
            <a:ext cx="28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Problem</a:t>
            </a:r>
          </a:p>
          <a:p>
            <a:pPr algn="ctr"/>
            <a:r>
              <a:rPr lang="en-IN" sz="3600" b="1" dirty="0"/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FD3F8-88DA-B29A-0972-705BD9DB8BD6}"/>
              </a:ext>
            </a:extLst>
          </p:cNvPr>
          <p:cNvSpPr txBox="1"/>
          <p:nvPr/>
        </p:nvSpPr>
        <p:spPr>
          <a:xfrm>
            <a:off x="1107440" y="2828835"/>
            <a:ext cx="214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="1" dirty="0"/>
          </a:p>
          <a:p>
            <a:pPr algn="ctr"/>
            <a:r>
              <a:rPr lang="en-IN" sz="3600" b="1" dirty="0"/>
              <a:t>Objective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D5B44-5953-6E75-94D4-D84309B48A0E}"/>
              </a:ext>
            </a:extLst>
          </p:cNvPr>
          <p:cNvSpPr txBox="1"/>
          <p:nvPr/>
        </p:nvSpPr>
        <p:spPr>
          <a:xfrm>
            <a:off x="5354320" y="701040"/>
            <a:ext cx="545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🙍</a:t>
            </a:r>
            <a:r>
              <a:rPr lang="en-US" dirty="0"/>
              <a:t>Gen Z struggles to pursue desired roles,</a:t>
            </a:r>
          </a:p>
          <a:p>
            <a:r>
              <a:rPr lang="en-US" dirty="0"/>
              <a:t>      with their aspirations often unheard by</a:t>
            </a:r>
          </a:p>
          <a:p>
            <a:r>
              <a:rPr lang="en-US" dirty="0"/>
              <a:t>       employers.</a:t>
            </a:r>
          </a:p>
          <a:p>
            <a:endParaRPr lang="en-US" dirty="0"/>
          </a:p>
          <a:p>
            <a:r>
              <a:rPr lang="en-IN" dirty="0"/>
              <a:t>🗃️ </a:t>
            </a:r>
            <a:r>
              <a:rPr lang="en-US" dirty="0"/>
              <a:t>Employers face challenges in attracting,</a:t>
            </a:r>
          </a:p>
          <a:p>
            <a:r>
              <a:rPr lang="en-US" dirty="0"/>
              <a:t>       retaining, and managing Gen Z individuals.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78C7F-EAC1-E608-D969-B0C8F5C108F9}"/>
              </a:ext>
            </a:extLst>
          </p:cNvPr>
          <p:cNvSpPr txBox="1"/>
          <p:nvPr/>
        </p:nvSpPr>
        <p:spPr>
          <a:xfrm>
            <a:off x="5120640" y="285496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📉</a:t>
            </a:r>
            <a:r>
              <a:rPr lang="en-US" dirty="0"/>
              <a:t>The objective of this analysis is to understand the career      aspirations of </a:t>
            </a:r>
            <a:r>
              <a:rPr lang="en-US" dirty="0" err="1"/>
              <a:t>GenZ</a:t>
            </a:r>
            <a:r>
              <a:rPr lang="en-US" dirty="0"/>
              <a:t>, identify key trends and preferences, and provide actionable recommendations</a:t>
            </a:r>
          </a:p>
          <a:p>
            <a:r>
              <a:rPr lang="en-US" dirty="0"/>
              <a:t>for employers.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82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FCD9AF-3E3D-269D-F65C-C2C627C78947}"/>
              </a:ext>
            </a:extLst>
          </p:cNvPr>
          <p:cNvSpPr/>
          <p:nvPr/>
        </p:nvSpPr>
        <p:spPr>
          <a:xfrm>
            <a:off x="6343652" y="962025"/>
            <a:ext cx="5391138" cy="51625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B29EE6-1F7A-1246-A397-018FFFB34903}"/>
              </a:ext>
            </a:extLst>
          </p:cNvPr>
          <p:cNvSpPr/>
          <p:nvPr/>
        </p:nvSpPr>
        <p:spPr>
          <a:xfrm>
            <a:off x="249313" y="962025"/>
            <a:ext cx="5391138" cy="51625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5E317-DFDB-E773-AD11-055736622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2"/>
          <a:stretch/>
        </p:blipFill>
        <p:spPr>
          <a:xfrm>
            <a:off x="538173" y="1238250"/>
            <a:ext cx="4813417" cy="1828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8DE70-6630-3E9A-A906-B659DC1E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5" y="3343214"/>
            <a:ext cx="5086611" cy="23623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DF2527-1EE5-D640-14FF-E2DAD20AC782}"/>
              </a:ext>
            </a:extLst>
          </p:cNvPr>
          <p:cNvCxnSpPr>
            <a:cxnSpLocks/>
          </p:cNvCxnSpPr>
          <p:nvPr/>
        </p:nvCxnSpPr>
        <p:spPr>
          <a:xfrm>
            <a:off x="6010275" y="737575"/>
            <a:ext cx="0" cy="5387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7D03E45-3B07-D493-A4B0-CBF861E378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542"/>
          <a:stretch/>
        </p:blipFill>
        <p:spPr>
          <a:xfrm>
            <a:off x="6635623" y="1238250"/>
            <a:ext cx="4733417" cy="1530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32E50-B852-3FFF-44E4-0079D6B70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100" y="3195320"/>
            <a:ext cx="5075565" cy="2178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7766AD-A33E-D61A-35AE-046D5C89D34F}"/>
              </a:ext>
            </a:extLst>
          </p:cNvPr>
          <p:cNvSpPr txBox="1"/>
          <p:nvPr/>
        </p:nvSpPr>
        <p:spPr>
          <a:xfrm>
            <a:off x="158758" y="537520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Who is affected?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77F97-7EBE-6079-EB1F-3E7BA98BBBB1}"/>
              </a:ext>
            </a:extLst>
          </p:cNvPr>
          <p:cNvSpPr txBox="1"/>
          <p:nvPr/>
        </p:nvSpPr>
        <p:spPr>
          <a:xfrm>
            <a:off x="6149468" y="555842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What is happening?</a:t>
            </a:r>
          </a:p>
        </p:txBody>
      </p:sp>
    </p:spTree>
    <p:extLst>
      <p:ext uri="{BB962C8B-B14F-4D97-AF65-F5344CB8AC3E}">
        <p14:creationId xmlns:p14="http://schemas.microsoft.com/office/powerpoint/2010/main" val="294845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A685-B45C-7DAB-5C3E-9C71B018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51171D-AF07-8F66-36B7-3A3319A37DC5}"/>
              </a:ext>
            </a:extLst>
          </p:cNvPr>
          <p:cNvSpPr/>
          <p:nvPr/>
        </p:nvSpPr>
        <p:spPr>
          <a:xfrm>
            <a:off x="6343652" y="962025"/>
            <a:ext cx="5391138" cy="51625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CCA14-7724-0AA6-21BB-840356ABAED9}"/>
              </a:ext>
            </a:extLst>
          </p:cNvPr>
          <p:cNvSpPr/>
          <p:nvPr/>
        </p:nvSpPr>
        <p:spPr>
          <a:xfrm>
            <a:off x="249313" y="4518081"/>
            <a:ext cx="5391138" cy="1689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3DD9E0-D64E-FD74-2F5C-CFF0A3B654A5}"/>
              </a:ext>
            </a:extLst>
          </p:cNvPr>
          <p:cNvSpPr/>
          <p:nvPr/>
        </p:nvSpPr>
        <p:spPr>
          <a:xfrm>
            <a:off x="249313" y="962025"/>
            <a:ext cx="5391138" cy="16897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FB77D-4132-DA11-1407-827695C0ED6C}"/>
              </a:ext>
            </a:extLst>
          </p:cNvPr>
          <p:cNvCxnSpPr>
            <a:cxnSpLocks/>
          </p:cNvCxnSpPr>
          <p:nvPr/>
        </p:nvCxnSpPr>
        <p:spPr>
          <a:xfrm>
            <a:off x="6010275" y="737575"/>
            <a:ext cx="0" cy="5387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AF5B1A-B4E1-753D-4C0E-6ACC3A5F2909}"/>
              </a:ext>
            </a:extLst>
          </p:cNvPr>
          <p:cNvSpPr txBox="1"/>
          <p:nvPr/>
        </p:nvSpPr>
        <p:spPr>
          <a:xfrm>
            <a:off x="158758" y="537520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When is this happening?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A24632-1BDF-E90C-1070-C698009C292F}"/>
              </a:ext>
            </a:extLst>
          </p:cNvPr>
          <p:cNvSpPr txBox="1"/>
          <p:nvPr/>
        </p:nvSpPr>
        <p:spPr>
          <a:xfrm>
            <a:off x="6149468" y="555842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Why is that happening?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0FFC7-2B03-0384-0262-15FC730F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4" y="1238250"/>
            <a:ext cx="4838759" cy="97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BBE07-015C-8B6E-E115-881A7A9081B2}"/>
              </a:ext>
            </a:extLst>
          </p:cNvPr>
          <p:cNvSpPr txBox="1"/>
          <p:nvPr/>
        </p:nvSpPr>
        <p:spPr>
          <a:xfrm>
            <a:off x="249313" y="4006186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Where is this happening?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999F0-0AE1-5D8F-C337-98476078FD6D}"/>
              </a:ext>
            </a:extLst>
          </p:cNvPr>
          <p:cNvCxnSpPr>
            <a:cxnSpLocks/>
          </p:cNvCxnSpPr>
          <p:nvPr/>
        </p:nvCxnSpPr>
        <p:spPr>
          <a:xfrm>
            <a:off x="375920" y="3429000"/>
            <a:ext cx="52645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A522B22-C9DD-3AF8-F2C4-4F2C5A70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8" y="4892448"/>
            <a:ext cx="5111868" cy="94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D989A-C424-3EBF-E378-CE939382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377" y="1238250"/>
            <a:ext cx="4917688" cy="45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54169-A947-8A64-1DD1-A532F16E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89F61B-08D4-6E4F-B211-49C855E84C9A}"/>
              </a:ext>
            </a:extLst>
          </p:cNvPr>
          <p:cNvSpPr/>
          <p:nvPr/>
        </p:nvSpPr>
        <p:spPr>
          <a:xfrm>
            <a:off x="249313" y="755896"/>
            <a:ext cx="5391138" cy="60106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73E4E9-11AF-409A-7714-BA1247FE187D}"/>
              </a:ext>
            </a:extLst>
          </p:cNvPr>
          <p:cNvCxnSpPr>
            <a:cxnSpLocks/>
          </p:cNvCxnSpPr>
          <p:nvPr/>
        </p:nvCxnSpPr>
        <p:spPr>
          <a:xfrm>
            <a:off x="6010275" y="223748"/>
            <a:ext cx="0" cy="65428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A16B65-A7C9-872F-FA76-03136AC6C2F5}"/>
              </a:ext>
            </a:extLst>
          </p:cNvPr>
          <p:cNvSpPr/>
          <p:nvPr/>
        </p:nvSpPr>
        <p:spPr>
          <a:xfrm>
            <a:off x="6343652" y="755896"/>
            <a:ext cx="5391138" cy="6010663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875A6A-029A-F566-E03E-494429B470AB}"/>
              </a:ext>
            </a:extLst>
          </p:cNvPr>
          <p:cNvSpPr txBox="1"/>
          <p:nvPr/>
        </p:nvSpPr>
        <p:spPr>
          <a:xfrm>
            <a:off x="158758" y="110230"/>
            <a:ext cx="539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Personal thoughts on various factors contributing to this change in Gen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A5649E-45B9-E93A-02AA-948F4314FBD6}"/>
              </a:ext>
            </a:extLst>
          </p:cNvPr>
          <p:cNvSpPr txBox="1"/>
          <p:nvPr/>
        </p:nvSpPr>
        <p:spPr>
          <a:xfrm>
            <a:off x="6343652" y="223748"/>
            <a:ext cx="5391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7875-BC37-4C25-F450-A4435332F8F7}"/>
              </a:ext>
            </a:extLst>
          </p:cNvPr>
          <p:cNvSpPr txBox="1"/>
          <p:nvPr/>
        </p:nvSpPr>
        <p:spPr>
          <a:xfrm>
            <a:off x="6543040" y="1178560"/>
            <a:ext cx="5090160" cy="38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Authentically Gen Z: The Values, Aspirations &amp; Drivers That Will Re-Define the Future of Work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Gen Z: The workers who want it all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Sentiments of Indian Gen Z workforce in 2023: Part 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Gen-Z Is Labeled As ‘Difficult’ In The Workplace, But There’s More To The Story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How does Gen Z see its place in the working world? With trepidation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Why Gen Z workers are already so burned out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Aspirations &amp; Wants of Generation Z - A Study on the Work Force of the Future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16E9F1-374F-78D5-A6DF-DC4FF476753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95" t="1865" r="5070" b="1589"/>
          <a:stretch/>
        </p:blipFill>
        <p:spPr>
          <a:xfrm>
            <a:off x="650240" y="965199"/>
            <a:ext cx="4592320" cy="55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320D60-4EBC-F420-8ACA-A5A21AF48022}"/>
              </a:ext>
            </a:extLst>
          </p:cNvPr>
          <p:cNvSpPr txBox="1"/>
          <p:nvPr/>
        </p:nvSpPr>
        <p:spPr>
          <a:xfrm>
            <a:off x="1127760" y="934720"/>
            <a:ext cx="234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Data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DDA03-F227-2DE2-32FF-D1580B770415}"/>
              </a:ext>
            </a:extLst>
          </p:cNvPr>
          <p:cNvSpPr txBox="1"/>
          <p:nvPr/>
        </p:nvSpPr>
        <p:spPr>
          <a:xfrm>
            <a:off x="873760" y="3220720"/>
            <a:ext cx="285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Tools and</a:t>
            </a:r>
          </a:p>
          <a:p>
            <a:pPr algn="ctr"/>
            <a:r>
              <a:rPr lang="en-US" sz="3600" b="1" dirty="0"/>
              <a:t>Technologies</a:t>
            </a:r>
          </a:p>
          <a:p>
            <a:pPr algn="ctr"/>
            <a:r>
              <a:rPr lang="en-US" sz="3600" b="1" dirty="0"/>
              <a:t>Used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798C3-52DB-2CD1-1512-C18EAEAA93CC}"/>
              </a:ext>
            </a:extLst>
          </p:cNvPr>
          <p:cNvSpPr txBox="1"/>
          <p:nvPr/>
        </p:nvSpPr>
        <p:spPr>
          <a:xfrm>
            <a:off x="5029200" y="1066800"/>
            <a:ext cx="545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📰 </a:t>
            </a:r>
            <a:r>
              <a:rPr lang="en-US" dirty="0"/>
              <a:t>Created a Google survey form to collect data and distributed the link across various platforms to gather responses.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4F9B2-7B60-139E-9074-FF9F1BF7E6E1}"/>
              </a:ext>
            </a:extLst>
          </p:cNvPr>
          <p:cNvSpPr txBox="1"/>
          <p:nvPr/>
        </p:nvSpPr>
        <p:spPr>
          <a:xfrm>
            <a:off x="5029200" y="3342640"/>
            <a:ext cx="580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🛠️</a:t>
            </a:r>
            <a:r>
              <a:rPr lang="en-US" dirty="0"/>
              <a:t>The dashboard was developed using Microsoft Excel.</a:t>
            </a:r>
          </a:p>
          <a:p>
            <a:r>
              <a:rPr lang="en-IN" dirty="0"/>
              <a:t>🧹</a:t>
            </a:r>
            <a:r>
              <a:rPr lang="en-US" dirty="0"/>
              <a:t>Data was cleaned and standardized using Excel.</a:t>
            </a:r>
          </a:p>
          <a:p>
            <a:r>
              <a:rPr lang="en-US" dirty="0"/>
              <a:t> </a:t>
            </a:r>
            <a:r>
              <a:rPr lang="en-IN" dirty="0"/>
              <a:t>📊</a:t>
            </a:r>
            <a:r>
              <a:rPr lang="en-US" dirty="0"/>
              <a:t>    Analyzed using Pivot Tables.</a:t>
            </a:r>
          </a:p>
          <a:p>
            <a:r>
              <a:rPr lang="en-IN" dirty="0"/>
              <a:t>🗃️</a:t>
            </a:r>
            <a:r>
              <a:rPr lang="en-US" dirty="0"/>
              <a:t>SQL was used for data extraction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4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0AE8F-235B-3297-344C-057E7841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842FD-9083-292D-4D99-84C9692FE787}"/>
              </a:ext>
            </a:extLst>
          </p:cNvPr>
          <p:cNvSpPr/>
          <p:nvPr/>
        </p:nvSpPr>
        <p:spPr>
          <a:xfrm>
            <a:off x="322849" y="2538008"/>
            <a:ext cx="5178391" cy="19169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DB71FC-923C-3CB2-6E2E-073E5DB306CB}"/>
              </a:ext>
            </a:extLst>
          </p:cNvPr>
          <p:cNvSpPr/>
          <p:nvPr/>
        </p:nvSpPr>
        <p:spPr>
          <a:xfrm>
            <a:off x="227600" y="330988"/>
            <a:ext cx="5178391" cy="1916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D0E3A-8FB4-72F5-931A-13C77279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94" y="492437"/>
            <a:ext cx="3219450" cy="1698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58455-E322-78E6-7C16-4C2FB8C4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88" y="2626251"/>
            <a:ext cx="2859501" cy="17404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EB9B29-B91A-D22D-247B-595BD6934A28}"/>
              </a:ext>
            </a:extLst>
          </p:cNvPr>
          <p:cNvSpPr/>
          <p:nvPr/>
        </p:nvSpPr>
        <p:spPr>
          <a:xfrm>
            <a:off x="322850" y="4801989"/>
            <a:ext cx="5178391" cy="19169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DBB49-124D-4A31-4391-C38A823B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93" y="4931821"/>
            <a:ext cx="3219451" cy="1595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0DC77-6032-25A1-F0EB-2E1D3A517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02" y="0"/>
            <a:ext cx="6258798" cy="636016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2E205C-817D-49B4-A458-A950CF1198D7}"/>
              </a:ext>
            </a:extLst>
          </p:cNvPr>
          <p:cNvCxnSpPr>
            <a:cxnSpLocks/>
          </p:cNvCxnSpPr>
          <p:nvPr/>
        </p:nvCxnSpPr>
        <p:spPr>
          <a:xfrm>
            <a:off x="5618480" y="152400"/>
            <a:ext cx="87122" cy="6705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7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1086</Words>
  <Application>Microsoft Office PowerPoint</Application>
  <PresentationFormat>Widescreen</PresentationFormat>
  <Paragraphs>178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Gill Sans MT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BABU KHETHAVATH</dc:creator>
  <cp:lastModifiedBy>KRISHNA BABU KHETHAVATH</cp:lastModifiedBy>
  <cp:revision>1</cp:revision>
  <dcterms:created xsi:type="dcterms:W3CDTF">2025-01-20T13:36:47Z</dcterms:created>
  <dcterms:modified xsi:type="dcterms:W3CDTF">2025-01-20T17:03:07Z</dcterms:modified>
</cp:coreProperties>
</file>